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7" r:id="rId22"/>
    <p:sldId id="296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276" r:id="rId34"/>
    <p:sldId id="277" r:id="rId35"/>
    <p:sldId id="278" r:id="rId36"/>
    <p:sldId id="279" r:id="rId37"/>
    <p:sldId id="280" r:id="rId38"/>
    <p:sldId id="28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459" autoAdjust="0"/>
    <p:restoredTop sz="95318" autoAdjust="0"/>
  </p:normalViewPr>
  <p:slideViewPr>
    <p:cSldViewPr snapToGrid="0" snapToObjects="1" showGuides="1">
      <p:cViewPr>
        <p:scale>
          <a:sx n="100" d="100"/>
          <a:sy n="100" d="100"/>
        </p:scale>
        <p:origin x="-1656" y="-10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D1A90-BD26-9D4B-9589-CB34CF8C9E22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EFF96-C60C-FF40-B5ED-2E7C4A1F8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\;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\; \chi^{(1)}E +  \chi^{(2)}E^{2} + \chi^{(3)}E^{3}+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ldots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P^{(2)} \;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\; \chi^{(2)}\left( E_{1}\cos \omega_{1}t + E_{2}\cos\omega_{2}t \right)^2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E_{1}^{2} + E_{2}^{2}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E_{1}^{2}\cos2\omega_{1}t + E_{2}^{2}\cos2\omega_{2}t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\frac{1}{2}E_{1}E_{2}\cos\left(\omega_{1} - \omega_{2}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right)t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FF96-C60C-FF40-B5ED-2E7C4A1F8D7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\chi^{(2)}_{ijk} \; = \; N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sum_{i^{\prime}j^{\prime}k^{\prime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R_{ii^{\prime}}R_{jj^{\prime}}R_{kk^{\prime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\beta^{(2)}_{i^{\prime}j^{\prime}k^{\prime}}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FF96-C60C-FF40-B5ED-2E7C4A1F8D7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5650-DED9-6F46-913E-35E5ECE1A4BE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A26-C956-2042-B28C-B0BA3BE47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5650-DED9-6F46-913E-35E5ECE1A4BE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A26-C956-2042-B28C-B0BA3BE47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5650-DED9-6F46-913E-35E5ECE1A4BE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A26-C956-2042-B28C-B0BA3BE47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5650-DED9-6F46-913E-35E5ECE1A4BE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A26-C956-2042-B28C-B0BA3BE47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5650-DED9-6F46-913E-35E5ECE1A4BE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A26-C956-2042-B28C-B0BA3BE47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5650-DED9-6F46-913E-35E5ECE1A4BE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A26-C956-2042-B28C-B0BA3BE47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5650-DED9-6F46-913E-35E5ECE1A4BE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A26-C956-2042-B28C-B0BA3BE47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5650-DED9-6F46-913E-35E5ECE1A4BE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A26-C956-2042-B28C-B0BA3BE47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5650-DED9-6F46-913E-35E5ECE1A4BE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A26-C956-2042-B28C-B0BA3BE47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5650-DED9-6F46-913E-35E5ECE1A4BE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A26-C956-2042-B28C-B0BA3BE47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5650-DED9-6F46-913E-35E5ECE1A4BE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AA26-C956-2042-B28C-B0BA3BE47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F5650-DED9-6F46-913E-35E5ECE1A4BE}" type="datetimeFigureOut">
              <a:rPr lang="en-US" smtClean="0"/>
              <a:pPr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1AA26-C956-2042-B28C-B0BA3BE47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df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df"/><Relationship Id="rId4" Type="http://schemas.openxmlformats.org/officeDocument/2006/relationships/image" Target="../media/image37.png"/><Relationship Id="rId5" Type="http://schemas.openxmlformats.org/officeDocument/2006/relationships/image" Target="../media/image38.pdf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df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df"/><Relationship Id="rId5" Type="http://schemas.openxmlformats.org/officeDocument/2006/relationships/image" Target="../media/image49.png"/><Relationship Id="rId6" Type="http://schemas.openxmlformats.org/officeDocument/2006/relationships/image" Target="../media/image44.pdf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df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df"/><Relationship Id="rId5" Type="http://schemas.openxmlformats.org/officeDocument/2006/relationships/image" Target="../media/image54.png"/><Relationship Id="rId6" Type="http://schemas.openxmlformats.org/officeDocument/2006/relationships/image" Target="../media/image44.pdf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pdf"/><Relationship Id="rId1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df"/><Relationship Id="rId4" Type="http://schemas.openxmlformats.org/officeDocument/2006/relationships/image" Target="../media/image58.png"/><Relationship Id="rId5" Type="http://schemas.openxmlformats.org/officeDocument/2006/relationships/image" Target="../media/image59.pdf"/><Relationship Id="rId6" Type="http://schemas.openxmlformats.org/officeDocument/2006/relationships/image" Target="../media/image60.png"/><Relationship Id="rId7" Type="http://schemas.openxmlformats.org/officeDocument/2006/relationships/image" Target="../media/image61.pdf"/><Relationship Id="rId8" Type="http://schemas.openxmlformats.org/officeDocument/2006/relationships/image" Target="../media/image62.png"/><Relationship Id="rId9" Type="http://schemas.openxmlformats.org/officeDocument/2006/relationships/image" Target="../media/image63.pdf"/><Relationship Id="rId10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df"/><Relationship Id="rId12" Type="http://schemas.openxmlformats.org/officeDocument/2006/relationships/image" Target="../media/image13.png"/><Relationship Id="rId13" Type="http://schemas.openxmlformats.org/officeDocument/2006/relationships/image" Target="../media/image14.pdf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5" Type="http://schemas.openxmlformats.org/officeDocument/2006/relationships/image" Target="../media/image6.pdf"/><Relationship Id="rId6" Type="http://schemas.openxmlformats.org/officeDocument/2006/relationships/image" Target="../media/image7.png"/><Relationship Id="rId7" Type="http://schemas.openxmlformats.org/officeDocument/2006/relationships/image" Target="../media/image8.pdf"/><Relationship Id="rId8" Type="http://schemas.openxmlformats.org/officeDocument/2006/relationships/image" Target="../media/image9.png"/><Relationship Id="rId9" Type="http://schemas.openxmlformats.org/officeDocument/2006/relationships/image" Target="../media/image10.pdf"/><Relationship Id="rId10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df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4" Type="http://schemas.openxmlformats.org/officeDocument/2006/relationships/image" Target="../media/image21.png"/><Relationship Id="rId5" Type="http://schemas.openxmlformats.org/officeDocument/2006/relationships/image" Target="../media/image22.pdf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9787"/>
            <a:ext cx="7772400" cy="223066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venir Next Medium"/>
                <a:cs typeface="Avenir Next Medium"/>
              </a:rPr>
              <a:t>Liquid/Semiconductor Interfaces through </a:t>
            </a:r>
            <a:r>
              <a:rPr lang="en-US" b="1" dirty="0" err="1" smtClean="0">
                <a:latin typeface="Avenir Next Medium"/>
                <a:cs typeface="Avenir Next Medium"/>
              </a:rPr>
              <a:t>Vibrational</a:t>
            </a:r>
            <a:r>
              <a:rPr lang="en-US" b="1" dirty="0" smtClean="0">
                <a:latin typeface="Avenir Next Medium"/>
                <a:cs typeface="Avenir Next Medium"/>
              </a:rPr>
              <a:t> Spectroscopy</a:t>
            </a:r>
            <a:endParaRPr lang="en-US" b="1" dirty="0">
              <a:latin typeface="Avenir Next Medium"/>
              <a:cs typeface="Avenir Next Medium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072" y="3797300"/>
            <a:ext cx="8372928" cy="13843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venir Next Medium"/>
                <a:cs typeface="Avenir Next Medium"/>
              </a:rPr>
              <a:t>R. Kramer </a:t>
            </a:r>
            <a:r>
              <a:rPr lang="en-US" sz="2400" dirty="0" err="1" smtClean="0">
                <a:latin typeface="Avenir Next Medium"/>
                <a:cs typeface="Avenir Next Medium"/>
              </a:rPr>
              <a:t>Campen</a:t>
            </a:r>
            <a:endParaRPr lang="en-US" sz="2400" dirty="0" smtClean="0">
              <a:latin typeface="Avenir Next Medium"/>
              <a:cs typeface="Avenir Next Medium"/>
            </a:endParaRPr>
          </a:p>
          <a:p>
            <a:r>
              <a:rPr lang="en-US" sz="2400" dirty="0" smtClean="0">
                <a:latin typeface="Avenir Next Medium"/>
                <a:cs typeface="Avenir Next Medium"/>
              </a:rPr>
              <a:t>Physical Chemistry Department</a:t>
            </a:r>
          </a:p>
          <a:p>
            <a:r>
              <a:rPr lang="en-US" sz="2400" dirty="0" smtClean="0">
                <a:latin typeface="Avenir Next Medium"/>
                <a:cs typeface="Avenir Next Medium"/>
              </a:rPr>
              <a:t>Fritz Haber Institute of the Max Planck Society</a:t>
            </a:r>
            <a:endParaRPr lang="en-US" sz="2400" dirty="0">
              <a:latin typeface="Avenir Next Medium"/>
              <a:cs typeface="Avenir Next Mediu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2929" y="6513282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1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772" y="5549900"/>
            <a:ext cx="8601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Avenir Next Medium"/>
                <a:cs typeface="Avenir Next Medium"/>
              </a:rPr>
              <a:t>w</a:t>
            </a:r>
            <a:r>
              <a:rPr lang="en-US" sz="2200" dirty="0" smtClean="0">
                <a:latin typeface="Avenir Next Medium"/>
                <a:cs typeface="Avenir Next Medium"/>
              </a:rPr>
              <a:t>/ Maria </a:t>
            </a:r>
            <a:r>
              <a:rPr lang="en-US" sz="2200" dirty="0" err="1" smtClean="0">
                <a:latin typeface="Avenir Next Medium"/>
                <a:cs typeface="Avenir Next Medium"/>
              </a:rPr>
              <a:t>Sovago</a:t>
            </a:r>
            <a:r>
              <a:rPr lang="en-US" sz="2200" dirty="0" smtClean="0">
                <a:latin typeface="Avenir Next Medium"/>
                <a:cs typeface="Avenir Next Medium"/>
              </a:rPr>
              <a:t>, Cho-</a:t>
            </a:r>
            <a:r>
              <a:rPr lang="en-US" sz="2200" dirty="0" err="1" smtClean="0">
                <a:latin typeface="Avenir Next Medium"/>
                <a:cs typeface="Avenir Next Medium"/>
              </a:rPr>
              <a:t>Shuen</a:t>
            </a:r>
            <a:r>
              <a:rPr lang="en-US" sz="2200" dirty="0" smtClean="0">
                <a:latin typeface="Avenir Next Medium"/>
                <a:cs typeface="Avenir Next Medium"/>
              </a:rPr>
              <a:t> Hsieh, </a:t>
            </a:r>
            <a:r>
              <a:rPr lang="en-US" sz="2200" dirty="0" err="1" smtClean="0">
                <a:latin typeface="Avenir Next Medium"/>
                <a:cs typeface="Avenir Next Medium"/>
              </a:rPr>
              <a:t>Mischa</a:t>
            </a:r>
            <a:r>
              <a:rPr lang="en-US" sz="2200" dirty="0" smtClean="0">
                <a:latin typeface="Avenir Next Medium"/>
                <a:cs typeface="Avenir Next Medium"/>
              </a:rPr>
              <a:t> Bonn, Ana Vila Verde</a:t>
            </a:r>
            <a:endParaRPr lang="en-US" sz="2200" dirty="0">
              <a:latin typeface="Avenir Next Medium"/>
              <a:cs typeface="Avenir Next Medium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16000" y="5410200"/>
            <a:ext cx="70612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10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53" y="11579"/>
            <a:ext cx="9138147" cy="742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venir Next Medium"/>
                <a:ea typeface="+mj-ea"/>
                <a:cs typeface="Avenir Next Medium"/>
              </a:rPr>
              <a:t>The OH stretch at the air/water interface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97857" y="1183704"/>
            <a:ext cx="7229929" cy="907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52" y="660395"/>
            <a:ext cx="9138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>
                <a:latin typeface="Avenir Next Regular"/>
                <a:cs typeface="Avenir Next Regular"/>
              </a:rPr>
              <a:t>Two (or three) qualitative populations</a:t>
            </a:r>
            <a:endParaRPr lang="en-US" sz="2600" i="1" dirty="0">
              <a:latin typeface="Avenir Next Regular"/>
              <a:cs typeface="Avenir Next Regular"/>
            </a:endParaRPr>
          </a:p>
        </p:txBody>
      </p:sp>
      <p:grpSp>
        <p:nvGrpSpPr>
          <p:cNvPr id="10" name="Group 297"/>
          <p:cNvGrpSpPr>
            <a:grpSpLocks/>
          </p:cNvGrpSpPr>
          <p:nvPr/>
        </p:nvGrpSpPr>
        <p:grpSpPr bwMode="auto">
          <a:xfrm>
            <a:off x="22856" y="1441164"/>
            <a:ext cx="5716110" cy="4129432"/>
            <a:chOff x="82505" y="1916113"/>
            <a:chExt cx="5475333" cy="4129432"/>
          </a:xfrm>
        </p:grpSpPr>
        <p:grpSp>
          <p:nvGrpSpPr>
            <p:cNvPr id="11" name="Group 234"/>
            <p:cNvGrpSpPr>
              <a:grpSpLocks/>
            </p:cNvGrpSpPr>
            <p:nvPr/>
          </p:nvGrpSpPr>
          <p:grpSpPr bwMode="auto">
            <a:xfrm>
              <a:off x="608013" y="1916113"/>
              <a:ext cx="4446587" cy="4129432"/>
              <a:chOff x="608013" y="1916113"/>
              <a:chExt cx="4446587" cy="4129432"/>
            </a:xfrm>
          </p:grpSpPr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3810000" y="2464713"/>
                <a:ext cx="1138237" cy="4308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200">
                    <a:latin typeface="Calibri" charset="0"/>
                  </a:rPr>
                  <a:t>Free OH</a:t>
                </a:r>
                <a:endParaRPr lang="en-GB" sz="2200">
                  <a:latin typeface="Calibri" charset="0"/>
                </a:endParaRPr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971550" y="1916113"/>
                <a:ext cx="3175" cy="35401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957263" y="2217738"/>
                <a:ext cx="22225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608013" y="2079625"/>
                <a:ext cx="282575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0.6</a:t>
                </a:r>
                <a:endParaRPr lang="en-US" sz="3600">
                  <a:latin typeface="Calibri" charset="0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957263" y="2733675"/>
                <a:ext cx="22225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608013" y="2595563"/>
                <a:ext cx="282575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0.5</a:t>
                </a:r>
                <a:endParaRPr lang="en-US" sz="3600">
                  <a:latin typeface="Calibri" charset="0"/>
                </a:endParaRPr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957263" y="3249613"/>
                <a:ext cx="22225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608013" y="3111500"/>
                <a:ext cx="282575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0.4</a:t>
                </a:r>
                <a:endParaRPr lang="en-US" sz="3600">
                  <a:latin typeface="Calibri" charset="0"/>
                </a:endParaRPr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957263" y="3763963"/>
                <a:ext cx="22225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608013" y="3624263"/>
                <a:ext cx="282575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0.3</a:t>
                </a:r>
                <a:endParaRPr lang="en-US" sz="3600">
                  <a:latin typeface="Calibri" charset="0"/>
                </a:endParaRPr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957263" y="4279900"/>
                <a:ext cx="22225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608013" y="4141788"/>
                <a:ext cx="282575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0.2</a:t>
                </a:r>
                <a:endParaRPr lang="en-US" sz="3600">
                  <a:latin typeface="Calibri" charset="0"/>
                </a:endParaRPr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>
                <a:off x="957263" y="4792663"/>
                <a:ext cx="22225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608013" y="4654550"/>
                <a:ext cx="282575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0.1</a:t>
                </a:r>
                <a:endParaRPr lang="en-US" sz="3600">
                  <a:latin typeface="Calibri" charset="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608013" y="5170488"/>
                <a:ext cx="282575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0.0</a:t>
                </a:r>
                <a:endParaRPr lang="en-US" sz="3600">
                  <a:latin typeface="Calibri" charset="0"/>
                </a:endParaRPr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>
                <a:off x="971550" y="1916113"/>
                <a:ext cx="4065588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>
                <a:off x="960438" y="5308600"/>
                <a:ext cx="211137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963613" y="5456238"/>
                <a:ext cx="4090987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 flipV="1">
                <a:off x="5002213" y="5357813"/>
                <a:ext cx="3175" cy="1111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30"/>
              <p:cNvSpPr>
                <a:spLocks noChangeShapeType="1"/>
              </p:cNvSpPr>
              <p:nvPr/>
            </p:nvSpPr>
            <p:spPr bwMode="auto">
              <a:xfrm flipV="1">
                <a:off x="4779963" y="5275263"/>
                <a:ext cx="4762" cy="1936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4562475" y="5516563"/>
                <a:ext cx="45085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3800</a:t>
                </a:r>
                <a:endParaRPr lang="en-US" sz="3600">
                  <a:latin typeface="Calibri" charset="0"/>
                </a:endParaRPr>
              </a:p>
            </p:txBody>
          </p:sp>
          <p:sp>
            <p:nvSpPr>
              <p:cNvPr id="36" name="Line 32"/>
              <p:cNvSpPr>
                <a:spLocks noChangeShapeType="1"/>
              </p:cNvSpPr>
              <p:nvPr/>
            </p:nvSpPr>
            <p:spPr bwMode="auto">
              <a:xfrm flipV="1">
                <a:off x="4562475" y="5357813"/>
                <a:ext cx="1588" cy="1111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33"/>
              <p:cNvSpPr>
                <a:spLocks noChangeShapeType="1"/>
              </p:cNvSpPr>
              <p:nvPr/>
            </p:nvSpPr>
            <p:spPr bwMode="auto">
              <a:xfrm flipV="1">
                <a:off x="4335463" y="5357813"/>
                <a:ext cx="3175" cy="1111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34"/>
              <p:cNvSpPr>
                <a:spLocks noChangeShapeType="1"/>
              </p:cNvSpPr>
              <p:nvPr/>
            </p:nvSpPr>
            <p:spPr bwMode="auto">
              <a:xfrm flipV="1">
                <a:off x="4114800" y="5357813"/>
                <a:ext cx="3175" cy="1111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 flipV="1">
                <a:off x="3895725" y="5275263"/>
                <a:ext cx="3175" cy="1936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678238" y="5516563"/>
                <a:ext cx="45085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3600</a:t>
                </a:r>
                <a:endParaRPr lang="en-US" sz="3600">
                  <a:latin typeface="Calibri" charset="0"/>
                </a:endParaRPr>
              </a:p>
            </p:txBody>
          </p:sp>
          <p:sp>
            <p:nvSpPr>
              <p:cNvPr id="41" name="Line 37"/>
              <p:cNvSpPr>
                <a:spLocks noChangeShapeType="1"/>
              </p:cNvSpPr>
              <p:nvPr/>
            </p:nvSpPr>
            <p:spPr bwMode="auto">
              <a:xfrm flipV="1">
                <a:off x="3670300" y="5357813"/>
                <a:ext cx="4763" cy="1111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38"/>
              <p:cNvSpPr>
                <a:spLocks noChangeShapeType="1"/>
              </p:cNvSpPr>
              <p:nvPr/>
            </p:nvSpPr>
            <p:spPr bwMode="auto">
              <a:xfrm flipV="1">
                <a:off x="3452813" y="5357813"/>
                <a:ext cx="3175" cy="1111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39"/>
              <p:cNvSpPr>
                <a:spLocks noChangeShapeType="1"/>
              </p:cNvSpPr>
              <p:nvPr/>
            </p:nvSpPr>
            <p:spPr bwMode="auto">
              <a:xfrm flipV="1">
                <a:off x="3230563" y="5357813"/>
                <a:ext cx="3175" cy="1111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0"/>
              <p:cNvSpPr>
                <a:spLocks noChangeShapeType="1"/>
              </p:cNvSpPr>
              <p:nvPr/>
            </p:nvSpPr>
            <p:spPr bwMode="auto">
              <a:xfrm flipV="1">
                <a:off x="3008313" y="5275263"/>
                <a:ext cx="3175" cy="1936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2790825" y="5516563"/>
                <a:ext cx="45085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3400</a:t>
                </a:r>
                <a:endParaRPr lang="en-US" sz="3600">
                  <a:latin typeface="Calibri" charset="0"/>
                </a:endParaRPr>
              </a:p>
            </p:txBody>
          </p:sp>
          <p:sp>
            <p:nvSpPr>
              <p:cNvPr id="46" name="Line 42"/>
              <p:cNvSpPr>
                <a:spLocks noChangeShapeType="1"/>
              </p:cNvSpPr>
              <p:nvPr/>
            </p:nvSpPr>
            <p:spPr bwMode="auto">
              <a:xfrm flipV="1">
                <a:off x="2786063" y="5357813"/>
                <a:ext cx="3175" cy="1111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43"/>
              <p:cNvSpPr>
                <a:spLocks noChangeShapeType="1"/>
              </p:cNvSpPr>
              <p:nvPr/>
            </p:nvSpPr>
            <p:spPr bwMode="auto">
              <a:xfrm flipV="1">
                <a:off x="2565400" y="5357813"/>
                <a:ext cx="3175" cy="1111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44"/>
              <p:cNvSpPr>
                <a:spLocks noChangeShapeType="1"/>
              </p:cNvSpPr>
              <p:nvPr/>
            </p:nvSpPr>
            <p:spPr bwMode="auto">
              <a:xfrm flipV="1">
                <a:off x="2343150" y="5357813"/>
                <a:ext cx="3175" cy="1111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45"/>
              <p:cNvSpPr>
                <a:spLocks noChangeShapeType="1"/>
              </p:cNvSpPr>
              <p:nvPr/>
            </p:nvSpPr>
            <p:spPr bwMode="auto">
              <a:xfrm flipV="1">
                <a:off x="2120900" y="5275263"/>
                <a:ext cx="4763" cy="1936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1906588" y="5516563"/>
                <a:ext cx="45085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3200</a:t>
                </a:r>
                <a:endParaRPr lang="en-US" sz="3600">
                  <a:latin typeface="Calibri" charset="0"/>
                </a:endParaRPr>
              </a:p>
            </p:txBody>
          </p:sp>
          <p:sp>
            <p:nvSpPr>
              <p:cNvPr id="51" name="Line 47"/>
              <p:cNvSpPr>
                <a:spLocks noChangeShapeType="1"/>
              </p:cNvSpPr>
              <p:nvPr/>
            </p:nvSpPr>
            <p:spPr bwMode="auto">
              <a:xfrm flipV="1">
                <a:off x="1900238" y="5357813"/>
                <a:ext cx="3175" cy="1111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48"/>
              <p:cNvSpPr>
                <a:spLocks noChangeShapeType="1"/>
              </p:cNvSpPr>
              <p:nvPr/>
            </p:nvSpPr>
            <p:spPr bwMode="auto">
              <a:xfrm flipV="1">
                <a:off x="1679575" y="5335588"/>
                <a:ext cx="4763" cy="1111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1797201" y="5737768"/>
                <a:ext cx="192881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IR frequency (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cm</a:t>
                </a:r>
                <a:r>
                  <a:rPr lang="en-US" sz="2000" baseline="30000" dirty="0" smtClean="0">
                    <a:solidFill>
                      <a:srgbClr val="000000"/>
                    </a:solidFill>
                  </a:rPr>
                  <a:t>-1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)</a:t>
                </a:r>
                <a:endParaRPr lang="en-US" sz="4400" dirty="0">
                  <a:latin typeface="Calibri" charset="0"/>
                </a:endParaRPr>
              </a:p>
            </p:txBody>
          </p:sp>
          <p:sp>
            <p:nvSpPr>
              <p:cNvPr id="54" name="Line 52"/>
              <p:cNvSpPr>
                <a:spLocks noChangeShapeType="1"/>
              </p:cNvSpPr>
              <p:nvPr/>
            </p:nvSpPr>
            <p:spPr bwMode="auto">
              <a:xfrm>
                <a:off x="5051425" y="1916113"/>
                <a:ext cx="3175" cy="35401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60"/>
              <p:cNvSpPr>
                <a:spLocks/>
              </p:cNvSpPr>
              <p:nvPr/>
            </p:nvSpPr>
            <p:spPr bwMode="auto">
              <a:xfrm>
                <a:off x="1003300" y="2693988"/>
                <a:ext cx="1270000" cy="1516062"/>
              </a:xfrm>
              <a:custGeom>
                <a:avLst/>
                <a:gdLst>
                  <a:gd name="T0" fmla="*/ 2147483647 w 800"/>
                  <a:gd name="T1" fmla="*/ 2147483647 h 955"/>
                  <a:gd name="T2" fmla="*/ 2147483647 w 800"/>
                  <a:gd name="T3" fmla="*/ 2147483647 h 955"/>
                  <a:gd name="T4" fmla="*/ 2147483647 w 800"/>
                  <a:gd name="T5" fmla="*/ 2147483647 h 955"/>
                  <a:gd name="T6" fmla="*/ 2147483647 w 800"/>
                  <a:gd name="T7" fmla="*/ 2147483647 h 955"/>
                  <a:gd name="T8" fmla="*/ 2147483647 w 800"/>
                  <a:gd name="T9" fmla="*/ 2147483647 h 955"/>
                  <a:gd name="T10" fmla="*/ 2147483647 w 800"/>
                  <a:gd name="T11" fmla="*/ 2147483647 h 955"/>
                  <a:gd name="T12" fmla="*/ 2147483647 w 800"/>
                  <a:gd name="T13" fmla="*/ 2147483647 h 955"/>
                  <a:gd name="T14" fmla="*/ 2147483647 w 800"/>
                  <a:gd name="T15" fmla="*/ 2147483647 h 955"/>
                  <a:gd name="T16" fmla="*/ 2147483647 w 800"/>
                  <a:gd name="T17" fmla="*/ 2147483647 h 955"/>
                  <a:gd name="T18" fmla="*/ 2147483647 w 800"/>
                  <a:gd name="T19" fmla="*/ 2147483647 h 955"/>
                  <a:gd name="T20" fmla="*/ 2147483647 w 800"/>
                  <a:gd name="T21" fmla="*/ 2147483647 h 955"/>
                  <a:gd name="T22" fmla="*/ 2147483647 w 800"/>
                  <a:gd name="T23" fmla="*/ 2147483647 h 955"/>
                  <a:gd name="T24" fmla="*/ 2147483647 w 800"/>
                  <a:gd name="T25" fmla="*/ 2147483647 h 955"/>
                  <a:gd name="T26" fmla="*/ 2147483647 w 800"/>
                  <a:gd name="T27" fmla="*/ 2147483647 h 955"/>
                  <a:gd name="T28" fmla="*/ 2147483647 w 800"/>
                  <a:gd name="T29" fmla="*/ 2147483647 h 955"/>
                  <a:gd name="T30" fmla="*/ 2147483647 w 800"/>
                  <a:gd name="T31" fmla="*/ 2147483647 h 955"/>
                  <a:gd name="T32" fmla="*/ 2147483647 w 800"/>
                  <a:gd name="T33" fmla="*/ 2147483647 h 955"/>
                  <a:gd name="T34" fmla="*/ 2147483647 w 800"/>
                  <a:gd name="T35" fmla="*/ 2147483647 h 955"/>
                  <a:gd name="T36" fmla="*/ 2147483647 w 800"/>
                  <a:gd name="T37" fmla="*/ 2147483647 h 955"/>
                  <a:gd name="T38" fmla="*/ 2147483647 w 800"/>
                  <a:gd name="T39" fmla="*/ 2147483647 h 955"/>
                  <a:gd name="T40" fmla="*/ 2147483647 w 800"/>
                  <a:gd name="T41" fmla="*/ 2147483647 h 955"/>
                  <a:gd name="T42" fmla="*/ 2147483647 w 800"/>
                  <a:gd name="T43" fmla="*/ 2147483647 h 955"/>
                  <a:gd name="T44" fmla="*/ 2147483647 w 800"/>
                  <a:gd name="T45" fmla="*/ 2147483647 h 955"/>
                  <a:gd name="T46" fmla="*/ 2147483647 w 800"/>
                  <a:gd name="T47" fmla="*/ 2147483647 h 955"/>
                  <a:gd name="T48" fmla="*/ 2147483647 w 800"/>
                  <a:gd name="T49" fmla="*/ 2147483647 h 955"/>
                  <a:gd name="T50" fmla="*/ 2147483647 w 800"/>
                  <a:gd name="T51" fmla="*/ 2147483647 h 955"/>
                  <a:gd name="T52" fmla="*/ 2147483647 w 800"/>
                  <a:gd name="T53" fmla="*/ 2147483647 h 955"/>
                  <a:gd name="T54" fmla="*/ 2147483647 w 800"/>
                  <a:gd name="T55" fmla="*/ 2147483647 h 955"/>
                  <a:gd name="T56" fmla="*/ 2147483647 w 800"/>
                  <a:gd name="T57" fmla="*/ 2147483647 h 955"/>
                  <a:gd name="T58" fmla="*/ 2147483647 w 800"/>
                  <a:gd name="T59" fmla="*/ 2147483647 h 955"/>
                  <a:gd name="T60" fmla="*/ 2147483647 w 800"/>
                  <a:gd name="T61" fmla="*/ 2147483647 h 955"/>
                  <a:gd name="T62" fmla="*/ 2147483647 w 800"/>
                  <a:gd name="T63" fmla="*/ 2147483647 h 955"/>
                  <a:gd name="T64" fmla="*/ 2147483647 w 800"/>
                  <a:gd name="T65" fmla="*/ 2147483647 h 955"/>
                  <a:gd name="T66" fmla="*/ 2147483647 w 800"/>
                  <a:gd name="T67" fmla="*/ 2147483647 h 955"/>
                  <a:gd name="T68" fmla="*/ 2147483647 w 800"/>
                  <a:gd name="T69" fmla="*/ 2147483647 h 955"/>
                  <a:gd name="T70" fmla="*/ 2147483647 w 800"/>
                  <a:gd name="T71" fmla="*/ 2147483647 h 955"/>
                  <a:gd name="T72" fmla="*/ 0 w 800"/>
                  <a:gd name="T73" fmla="*/ 2147483647 h 95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00"/>
                  <a:gd name="T112" fmla="*/ 0 h 955"/>
                  <a:gd name="T113" fmla="*/ 800 w 800"/>
                  <a:gd name="T114" fmla="*/ 955 h 95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00" h="955">
                    <a:moveTo>
                      <a:pt x="800" y="173"/>
                    </a:moveTo>
                    <a:lnTo>
                      <a:pt x="758" y="26"/>
                    </a:lnTo>
                    <a:lnTo>
                      <a:pt x="750" y="0"/>
                    </a:lnTo>
                    <a:lnTo>
                      <a:pt x="740" y="33"/>
                    </a:lnTo>
                    <a:lnTo>
                      <a:pt x="730" y="78"/>
                    </a:lnTo>
                    <a:lnTo>
                      <a:pt x="720" y="35"/>
                    </a:lnTo>
                    <a:lnTo>
                      <a:pt x="708" y="9"/>
                    </a:lnTo>
                    <a:lnTo>
                      <a:pt x="700" y="7"/>
                    </a:lnTo>
                    <a:lnTo>
                      <a:pt x="688" y="9"/>
                    </a:lnTo>
                    <a:lnTo>
                      <a:pt x="677" y="6"/>
                    </a:lnTo>
                    <a:lnTo>
                      <a:pt x="668" y="45"/>
                    </a:lnTo>
                    <a:lnTo>
                      <a:pt x="657" y="91"/>
                    </a:lnTo>
                    <a:lnTo>
                      <a:pt x="648" y="97"/>
                    </a:lnTo>
                    <a:lnTo>
                      <a:pt x="637" y="113"/>
                    </a:lnTo>
                    <a:lnTo>
                      <a:pt x="626" y="126"/>
                    </a:lnTo>
                    <a:lnTo>
                      <a:pt x="617" y="171"/>
                    </a:lnTo>
                    <a:lnTo>
                      <a:pt x="606" y="267"/>
                    </a:lnTo>
                    <a:lnTo>
                      <a:pt x="597" y="345"/>
                    </a:lnTo>
                    <a:lnTo>
                      <a:pt x="586" y="410"/>
                    </a:lnTo>
                    <a:lnTo>
                      <a:pt x="575" y="427"/>
                    </a:lnTo>
                    <a:lnTo>
                      <a:pt x="566" y="433"/>
                    </a:lnTo>
                    <a:lnTo>
                      <a:pt x="555" y="440"/>
                    </a:lnTo>
                    <a:lnTo>
                      <a:pt x="547" y="477"/>
                    </a:lnTo>
                    <a:lnTo>
                      <a:pt x="535" y="487"/>
                    </a:lnTo>
                    <a:lnTo>
                      <a:pt x="524" y="516"/>
                    </a:lnTo>
                    <a:lnTo>
                      <a:pt x="515" y="570"/>
                    </a:lnTo>
                    <a:lnTo>
                      <a:pt x="504" y="583"/>
                    </a:lnTo>
                    <a:lnTo>
                      <a:pt x="495" y="622"/>
                    </a:lnTo>
                    <a:lnTo>
                      <a:pt x="484" y="618"/>
                    </a:lnTo>
                    <a:lnTo>
                      <a:pt x="473" y="585"/>
                    </a:lnTo>
                    <a:lnTo>
                      <a:pt x="465" y="561"/>
                    </a:lnTo>
                    <a:lnTo>
                      <a:pt x="453" y="603"/>
                    </a:lnTo>
                    <a:lnTo>
                      <a:pt x="445" y="626"/>
                    </a:lnTo>
                    <a:lnTo>
                      <a:pt x="433" y="607"/>
                    </a:lnTo>
                    <a:lnTo>
                      <a:pt x="425" y="616"/>
                    </a:lnTo>
                    <a:lnTo>
                      <a:pt x="413" y="583"/>
                    </a:lnTo>
                    <a:lnTo>
                      <a:pt x="401" y="537"/>
                    </a:lnTo>
                    <a:lnTo>
                      <a:pt x="393" y="535"/>
                    </a:lnTo>
                    <a:lnTo>
                      <a:pt x="383" y="546"/>
                    </a:lnTo>
                    <a:lnTo>
                      <a:pt x="373" y="577"/>
                    </a:lnTo>
                    <a:lnTo>
                      <a:pt x="363" y="628"/>
                    </a:lnTo>
                    <a:lnTo>
                      <a:pt x="353" y="706"/>
                    </a:lnTo>
                    <a:lnTo>
                      <a:pt x="343" y="743"/>
                    </a:lnTo>
                    <a:lnTo>
                      <a:pt x="331" y="778"/>
                    </a:lnTo>
                    <a:lnTo>
                      <a:pt x="323" y="830"/>
                    </a:lnTo>
                    <a:lnTo>
                      <a:pt x="311" y="830"/>
                    </a:lnTo>
                    <a:lnTo>
                      <a:pt x="303" y="871"/>
                    </a:lnTo>
                    <a:lnTo>
                      <a:pt x="291" y="860"/>
                    </a:lnTo>
                    <a:lnTo>
                      <a:pt x="283" y="862"/>
                    </a:lnTo>
                    <a:lnTo>
                      <a:pt x="272" y="849"/>
                    </a:lnTo>
                    <a:lnTo>
                      <a:pt x="263" y="843"/>
                    </a:lnTo>
                    <a:lnTo>
                      <a:pt x="252" y="849"/>
                    </a:lnTo>
                    <a:lnTo>
                      <a:pt x="241" y="826"/>
                    </a:lnTo>
                    <a:lnTo>
                      <a:pt x="232" y="823"/>
                    </a:lnTo>
                    <a:lnTo>
                      <a:pt x="221" y="813"/>
                    </a:lnTo>
                    <a:lnTo>
                      <a:pt x="212" y="797"/>
                    </a:lnTo>
                    <a:lnTo>
                      <a:pt x="201" y="832"/>
                    </a:lnTo>
                    <a:lnTo>
                      <a:pt x="193" y="863"/>
                    </a:lnTo>
                    <a:lnTo>
                      <a:pt x="181" y="925"/>
                    </a:lnTo>
                    <a:lnTo>
                      <a:pt x="173" y="886"/>
                    </a:lnTo>
                    <a:lnTo>
                      <a:pt x="161" y="843"/>
                    </a:lnTo>
                    <a:lnTo>
                      <a:pt x="153" y="836"/>
                    </a:lnTo>
                    <a:lnTo>
                      <a:pt x="142" y="821"/>
                    </a:lnTo>
                    <a:lnTo>
                      <a:pt x="130" y="839"/>
                    </a:lnTo>
                    <a:lnTo>
                      <a:pt x="122" y="858"/>
                    </a:lnTo>
                    <a:lnTo>
                      <a:pt x="110" y="891"/>
                    </a:lnTo>
                    <a:lnTo>
                      <a:pt x="102" y="914"/>
                    </a:lnTo>
                    <a:lnTo>
                      <a:pt x="90" y="901"/>
                    </a:lnTo>
                    <a:lnTo>
                      <a:pt x="82" y="889"/>
                    </a:lnTo>
                    <a:lnTo>
                      <a:pt x="70" y="871"/>
                    </a:lnTo>
                    <a:lnTo>
                      <a:pt x="62" y="863"/>
                    </a:lnTo>
                    <a:lnTo>
                      <a:pt x="51" y="893"/>
                    </a:lnTo>
                    <a:lnTo>
                      <a:pt x="42" y="927"/>
                    </a:lnTo>
                    <a:lnTo>
                      <a:pt x="0" y="955"/>
                    </a:lnTo>
                  </a:path>
                </a:pathLst>
              </a:custGeom>
              <a:noFill/>
              <a:ln w="381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" name="Freeform 62"/>
              <p:cNvSpPr>
                <a:spLocks/>
              </p:cNvSpPr>
              <p:nvPr/>
            </p:nvSpPr>
            <p:spPr bwMode="auto">
              <a:xfrm>
                <a:off x="944563" y="2644775"/>
                <a:ext cx="1312862" cy="1584325"/>
              </a:xfrm>
              <a:custGeom>
                <a:avLst/>
                <a:gdLst>
                  <a:gd name="T0" fmla="*/ 2147483647 w 827"/>
                  <a:gd name="T1" fmla="*/ 2147483647 h 998"/>
                  <a:gd name="T2" fmla="*/ 2147483647 w 827"/>
                  <a:gd name="T3" fmla="*/ 2147483647 h 998"/>
                  <a:gd name="T4" fmla="*/ 2147483647 w 827"/>
                  <a:gd name="T5" fmla="*/ 2147483647 h 998"/>
                  <a:gd name="T6" fmla="*/ 2147483647 w 827"/>
                  <a:gd name="T7" fmla="*/ 0 h 998"/>
                  <a:gd name="T8" fmla="*/ 2147483647 w 827"/>
                  <a:gd name="T9" fmla="*/ 2147483647 h 998"/>
                  <a:gd name="T10" fmla="*/ 2147483647 w 827"/>
                  <a:gd name="T11" fmla="*/ 2147483647 h 998"/>
                  <a:gd name="T12" fmla="*/ 2147483647 w 827"/>
                  <a:gd name="T13" fmla="*/ 2147483647 h 998"/>
                  <a:gd name="T14" fmla="*/ 2147483647 w 827"/>
                  <a:gd name="T15" fmla="*/ 2147483647 h 998"/>
                  <a:gd name="T16" fmla="*/ 2147483647 w 827"/>
                  <a:gd name="T17" fmla="*/ 2147483647 h 998"/>
                  <a:gd name="T18" fmla="*/ 2147483647 w 827"/>
                  <a:gd name="T19" fmla="*/ 2147483647 h 998"/>
                  <a:gd name="T20" fmla="*/ 2147483647 w 827"/>
                  <a:gd name="T21" fmla="*/ 2147483647 h 998"/>
                  <a:gd name="T22" fmla="*/ 2147483647 w 827"/>
                  <a:gd name="T23" fmla="*/ 2147483647 h 998"/>
                  <a:gd name="T24" fmla="*/ 2147483647 w 827"/>
                  <a:gd name="T25" fmla="*/ 2147483647 h 998"/>
                  <a:gd name="T26" fmla="*/ 2147483647 w 827"/>
                  <a:gd name="T27" fmla="*/ 2147483647 h 998"/>
                  <a:gd name="T28" fmla="*/ 2147483647 w 827"/>
                  <a:gd name="T29" fmla="*/ 2147483647 h 998"/>
                  <a:gd name="T30" fmla="*/ 2147483647 w 827"/>
                  <a:gd name="T31" fmla="*/ 2147483647 h 998"/>
                  <a:gd name="T32" fmla="*/ 2147483647 w 827"/>
                  <a:gd name="T33" fmla="*/ 2147483647 h 998"/>
                  <a:gd name="T34" fmla="*/ 2147483647 w 827"/>
                  <a:gd name="T35" fmla="*/ 2147483647 h 998"/>
                  <a:gd name="T36" fmla="*/ 2147483647 w 827"/>
                  <a:gd name="T37" fmla="*/ 2147483647 h 998"/>
                  <a:gd name="T38" fmla="*/ 2147483647 w 827"/>
                  <a:gd name="T39" fmla="*/ 2147483647 h 998"/>
                  <a:gd name="T40" fmla="*/ 2147483647 w 827"/>
                  <a:gd name="T41" fmla="*/ 2147483647 h 998"/>
                  <a:gd name="T42" fmla="*/ 2147483647 w 827"/>
                  <a:gd name="T43" fmla="*/ 2147483647 h 998"/>
                  <a:gd name="T44" fmla="*/ 2147483647 w 827"/>
                  <a:gd name="T45" fmla="*/ 2147483647 h 998"/>
                  <a:gd name="T46" fmla="*/ 2147483647 w 827"/>
                  <a:gd name="T47" fmla="*/ 2147483647 h 998"/>
                  <a:gd name="T48" fmla="*/ 2147483647 w 827"/>
                  <a:gd name="T49" fmla="*/ 2147483647 h 998"/>
                  <a:gd name="T50" fmla="*/ 2147483647 w 827"/>
                  <a:gd name="T51" fmla="*/ 2147483647 h 998"/>
                  <a:gd name="T52" fmla="*/ 2147483647 w 827"/>
                  <a:gd name="T53" fmla="*/ 2147483647 h 998"/>
                  <a:gd name="T54" fmla="*/ 2147483647 w 827"/>
                  <a:gd name="T55" fmla="*/ 2147483647 h 998"/>
                  <a:gd name="T56" fmla="*/ 2147483647 w 827"/>
                  <a:gd name="T57" fmla="*/ 2147483647 h 998"/>
                  <a:gd name="T58" fmla="*/ 2147483647 w 827"/>
                  <a:gd name="T59" fmla="*/ 2147483647 h 998"/>
                  <a:gd name="T60" fmla="*/ 2147483647 w 827"/>
                  <a:gd name="T61" fmla="*/ 2147483647 h 998"/>
                  <a:gd name="T62" fmla="*/ 2147483647 w 827"/>
                  <a:gd name="T63" fmla="*/ 2147483647 h 998"/>
                  <a:gd name="T64" fmla="*/ 2147483647 w 827"/>
                  <a:gd name="T65" fmla="*/ 2147483647 h 998"/>
                  <a:gd name="T66" fmla="*/ 2147483647 w 827"/>
                  <a:gd name="T67" fmla="*/ 2147483647 h 998"/>
                  <a:gd name="T68" fmla="*/ 2147483647 w 827"/>
                  <a:gd name="T69" fmla="*/ 2147483647 h 998"/>
                  <a:gd name="T70" fmla="*/ 2147483647 w 827"/>
                  <a:gd name="T71" fmla="*/ 2147483647 h 998"/>
                  <a:gd name="T72" fmla="*/ 2147483647 w 827"/>
                  <a:gd name="T73" fmla="*/ 2147483647 h 998"/>
                  <a:gd name="T74" fmla="*/ 2147483647 w 827"/>
                  <a:gd name="T75" fmla="*/ 2147483647 h 998"/>
                  <a:gd name="T76" fmla="*/ 2147483647 w 827"/>
                  <a:gd name="T77" fmla="*/ 2147483647 h 998"/>
                  <a:gd name="T78" fmla="*/ 2147483647 w 827"/>
                  <a:gd name="T79" fmla="*/ 2147483647 h 998"/>
                  <a:gd name="T80" fmla="*/ 2147483647 w 827"/>
                  <a:gd name="T81" fmla="*/ 2147483647 h 9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7"/>
                  <a:gd name="T124" fmla="*/ 0 h 998"/>
                  <a:gd name="T125" fmla="*/ 827 w 827"/>
                  <a:gd name="T126" fmla="*/ 998 h 9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7" h="998">
                    <a:moveTo>
                      <a:pt x="827" y="132"/>
                    </a:moveTo>
                    <a:lnTo>
                      <a:pt x="819" y="99"/>
                    </a:lnTo>
                    <a:lnTo>
                      <a:pt x="807" y="69"/>
                    </a:lnTo>
                    <a:lnTo>
                      <a:pt x="795" y="43"/>
                    </a:lnTo>
                    <a:lnTo>
                      <a:pt x="787" y="22"/>
                    </a:lnTo>
                    <a:lnTo>
                      <a:pt x="777" y="9"/>
                    </a:lnTo>
                    <a:lnTo>
                      <a:pt x="767" y="2"/>
                    </a:lnTo>
                    <a:lnTo>
                      <a:pt x="757" y="0"/>
                    </a:lnTo>
                    <a:lnTo>
                      <a:pt x="745" y="6"/>
                    </a:lnTo>
                    <a:lnTo>
                      <a:pt x="737" y="19"/>
                    </a:lnTo>
                    <a:lnTo>
                      <a:pt x="725" y="37"/>
                    </a:lnTo>
                    <a:lnTo>
                      <a:pt x="714" y="59"/>
                    </a:lnTo>
                    <a:lnTo>
                      <a:pt x="705" y="87"/>
                    </a:lnTo>
                    <a:lnTo>
                      <a:pt x="694" y="119"/>
                    </a:lnTo>
                    <a:lnTo>
                      <a:pt x="685" y="152"/>
                    </a:lnTo>
                    <a:lnTo>
                      <a:pt x="674" y="188"/>
                    </a:lnTo>
                    <a:lnTo>
                      <a:pt x="663" y="225"/>
                    </a:lnTo>
                    <a:lnTo>
                      <a:pt x="654" y="260"/>
                    </a:lnTo>
                    <a:lnTo>
                      <a:pt x="643" y="297"/>
                    </a:lnTo>
                    <a:lnTo>
                      <a:pt x="634" y="333"/>
                    </a:lnTo>
                    <a:lnTo>
                      <a:pt x="623" y="368"/>
                    </a:lnTo>
                    <a:lnTo>
                      <a:pt x="612" y="402"/>
                    </a:lnTo>
                    <a:lnTo>
                      <a:pt x="603" y="433"/>
                    </a:lnTo>
                    <a:lnTo>
                      <a:pt x="592" y="463"/>
                    </a:lnTo>
                    <a:lnTo>
                      <a:pt x="584" y="493"/>
                    </a:lnTo>
                    <a:lnTo>
                      <a:pt x="572" y="519"/>
                    </a:lnTo>
                    <a:lnTo>
                      <a:pt x="560" y="545"/>
                    </a:lnTo>
                    <a:lnTo>
                      <a:pt x="552" y="567"/>
                    </a:lnTo>
                    <a:lnTo>
                      <a:pt x="541" y="589"/>
                    </a:lnTo>
                    <a:lnTo>
                      <a:pt x="532" y="610"/>
                    </a:lnTo>
                    <a:lnTo>
                      <a:pt x="521" y="630"/>
                    </a:lnTo>
                    <a:lnTo>
                      <a:pt x="510" y="647"/>
                    </a:lnTo>
                    <a:lnTo>
                      <a:pt x="502" y="666"/>
                    </a:lnTo>
                    <a:lnTo>
                      <a:pt x="490" y="680"/>
                    </a:lnTo>
                    <a:lnTo>
                      <a:pt x="482" y="695"/>
                    </a:lnTo>
                    <a:lnTo>
                      <a:pt x="470" y="710"/>
                    </a:lnTo>
                    <a:lnTo>
                      <a:pt x="462" y="723"/>
                    </a:lnTo>
                    <a:lnTo>
                      <a:pt x="450" y="736"/>
                    </a:lnTo>
                    <a:lnTo>
                      <a:pt x="438" y="749"/>
                    </a:lnTo>
                    <a:lnTo>
                      <a:pt x="430" y="760"/>
                    </a:lnTo>
                    <a:lnTo>
                      <a:pt x="420" y="772"/>
                    </a:lnTo>
                    <a:lnTo>
                      <a:pt x="410" y="781"/>
                    </a:lnTo>
                    <a:lnTo>
                      <a:pt x="400" y="792"/>
                    </a:lnTo>
                    <a:lnTo>
                      <a:pt x="390" y="801"/>
                    </a:lnTo>
                    <a:lnTo>
                      <a:pt x="380" y="811"/>
                    </a:lnTo>
                    <a:lnTo>
                      <a:pt x="368" y="818"/>
                    </a:lnTo>
                    <a:lnTo>
                      <a:pt x="360" y="827"/>
                    </a:lnTo>
                    <a:lnTo>
                      <a:pt x="348" y="835"/>
                    </a:lnTo>
                    <a:lnTo>
                      <a:pt x="340" y="842"/>
                    </a:lnTo>
                    <a:lnTo>
                      <a:pt x="328" y="850"/>
                    </a:lnTo>
                    <a:lnTo>
                      <a:pt x="320" y="857"/>
                    </a:lnTo>
                    <a:lnTo>
                      <a:pt x="309" y="864"/>
                    </a:lnTo>
                    <a:lnTo>
                      <a:pt x="300" y="872"/>
                    </a:lnTo>
                    <a:lnTo>
                      <a:pt x="289" y="877"/>
                    </a:lnTo>
                    <a:lnTo>
                      <a:pt x="278" y="883"/>
                    </a:lnTo>
                    <a:lnTo>
                      <a:pt x="269" y="891"/>
                    </a:lnTo>
                    <a:lnTo>
                      <a:pt x="258" y="896"/>
                    </a:lnTo>
                    <a:lnTo>
                      <a:pt x="249" y="902"/>
                    </a:lnTo>
                    <a:lnTo>
                      <a:pt x="238" y="905"/>
                    </a:lnTo>
                    <a:lnTo>
                      <a:pt x="229" y="911"/>
                    </a:lnTo>
                    <a:lnTo>
                      <a:pt x="218" y="917"/>
                    </a:lnTo>
                    <a:lnTo>
                      <a:pt x="209" y="922"/>
                    </a:lnTo>
                    <a:lnTo>
                      <a:pt x="198" y="926"/>
                    </a:lnTo>
                    <a:lnTo>
                      <a:pt x="189" y="931"/>
                    </a:lnTo>
                    <a:lnTo>
                      <a:pt x="179" y="935"/>
                    </a:lnTo>
                    <a:lnTo>
                      <a:pt x="167" y="939"/>
                    </a:lnTo>
                    <a:lnTo>
                      <a:pt x="159" y="944"/>
                    </a:lnTo>
                    <a:lnTo>
                      <a:pt x="147" y="948"/>
                    </a:lnTo>
                    <a:lnTo>
                      <a:pt x="139" y="952"/>
                    </a:lnTo>
                    <a:lnTo>
                      <a:pt x="127" y="956"/>
                    </a:lnTo>
                    <a:lnTo>
                      <a:pt x="119" y="959"/>
                    </a:lnTo>
                    <a:lnTo>
                      <a:pt x="107" y="963"/>
                    </a:lnTo>
                    <a:lnTo>
                      <a:pt x="99" y="967"/>
                    </a:lnTo>
                    <a:lnTo>
                      <a:pt x="87" y="970"/>
                    </a:lnTo>
                    <a:lnTo>
                      <a:pt x="79" y="974"/>
                    </a:lnTo>
                    <a:lnTo>
                      <a:pt x="67" y="976"/>
                    </a:lnTo>
                    <a:lnTo>
                      <a:pt x="59" y="980"/>
                    </a:lnTo>
                    <a:lnTo>
                      <a:pt x="49" y="983"/>
                    </a:lnTo>
                    <a:lnTo>
                      <a:pt x="39" y="987"/>
                    </a:lnTo>
                    <a:lnTo>
                      <a:pt x="29" y="989"/>
                    </a:lnTo>
                    <a:lnTo>
                      <a:pt x="19" y="993"/>
                    </a:lnTo>
                    <a:lnTo>
                      <a:pt x="9" y="995"/>
                    </a:lnTo>
                    <a:lnTo>
                      <a:pt x="0" y="998"/>
                    </a:lnTo>
                  </a:path>
                </a:pathLst>
              </a:custGeom>
              <a:noFill/>
              <a:ln w="38100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7" name="Line 65"/>
              <p:cNvSpPr>
                <a:spLocks noChangeShapeType="1"/>
              </p:cNvSpPr>
              <p:nvPr/>
            </p:nvSpPr>
            <p:spPr bwMode="auto">
              <a:xfrm flipV="1">
                <a:off x="1460500" y="5360988"/>
                <a:ext cx="3175" cy="1111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66"/>
              <p:cNvSpPr>
                <a:spLocks noChangeShapeType="1"/>
              </p:cNvSpPr>
              <p:nvPr/>
            </p:nvSpPr>
            <p:spPr bwMode="auto">
              <a:xfrm flipV="1">
                <a:off x="1238250" y="5278438"/>
                <a:ext cx="4763" cy="1936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67"/>
              <p:cNvSpPr>
                <a:spLocks noChangeArrowheads="1"/>
              </p:cNvSpPr>
              <p:nvPr/>
            </p:nvSpPr>
            <p:spPr bwMode="auto">
              <a:xfrm>
                <a:off x="1020763" y="5516563"/>
                <a:ext cx="45085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3000</a:t>
                </a:r>
                <a:endParaRPr lang="en-US" sz="3600">
                  <a:latin typeface="Calibri" charset="0"/>
                </a:endParaRPr>
              </a:p>
            </p:txBody>
          </p:sp>
          <p:grpSp>
            <p:nvGrpSpPr>
              <p:cNvPr id="60" name="Group 53"/>
              <p:cNvGrpSpPr>
                <a:grpSpLocks/>
              </p:cNvGrpSpPr>
              <p:nvPr/>
            </p:nvGrpSpPr>
            <p:grpSpPr bwMode="auto">
              <a:xfrm>
                <a:off x="1004889" y="4210186"/>
                <a:ext cx="4013202" cy="1011294"/>
                <a:chOff x="762" y="2594"/>
                <a:chExt cx="2528" cy="1065"/>
              </a:xfrm>
            </p:grpSpPr>
            <p:sp>
              <p:nvSpPr>
                <p:cNvPr id="63" name="Freeform 54"/>
                <p:cNvSpPr>
                  <a:spLocks/>
                </p:cNvSpPr>
                <p:nvPr/>
              </p:nvSpPr>
              <p:spPr bwMode="auto">
                <a:xfrm>
                  <a:off x="2719" y="3652"/>
                  <a:ext cx="571" cy="7"/>
                </a:xfrm>
                <a:custGeom>
                  <a:avLst/>
                  <a:gdLst/>
                  <a:ahLst/>
                  <a:cxnLst>
                    <a:cxn ang="0">
                      <a:pos x="264" y="3"/>
                    </a:cxn>
                    <a:cxn ang="0">
                      <a:pos x="258" y="3"/>
                    </a:cxn>
                    <a:cxn ang="0">
                      <a:pos x="253" y="3"/>
                    </a:cxn>
                    <a:cxn ang="0">
                      <a:pos x="247" y="3"/>
                    </a:cxn>
                    <a:cxn ang="0">
                      <a:pos x="242" y="3"/>
                    </a:cxn>
                    <a:cxn ang="0">
                      <a:pos x="236" y="3"/>
                    </a:cxn>
                    <a:cxn ang="0">
                      <a:pos x="231" y="3"/>
                    </a:cxn>
                    <a:cxn ang="0">
                      <a:pos x="225" y="3"/>
                    </a:cxn>
                    <a:cxn ang="0">
                      <a:pos x="220" y="3"/>
                    </a:cxn>
                    <a:cxn ang="0">
                      <a:pos x="214" y="2"/>
                    </a:cxn>
                    <a:cxn ang="0">
                      <a:pos x="209" y="2"/>
                    </a:cxn>
                    <a:cxn ang="0">
                      <a:pos x="203" y="2"/>
                    </a:cxn>
                    <a:cxn ang="0">
                      <a:pos x="198" y="2"/>
                    </a:cxn>
                    <a:cxn ang="0">
                      <a:pos x="192" y="2"/>
                    </a:cxn>
                    <a:cxn ang="0">
                      <a:pos x="187" y="2"/>
                    </a:cxn>
                    <a:cxn ang="0">
                      <a:pos x="181" y="2"/>
                    </a:cxn>
                    <a:cxn ang="0">
                      <a:pos x="176" y="2"/>
                    </a:cxn>
                    <a:cxn ang="0">
                      <a:pos x="170" y="1"/>
                    </a:cxn>
                    <a:cxn ang="0">
                      <a:pos x="165" y="1"/>
                    </a:cxn>
                    <a:cxn ang="0">
                      <a:pos x="159" y="1"/>
                    </a:cxn>
                    <a:cxn ang="0">
                      <a:pos x="154" y="1"/>
                    </a:cxn>
                    <a:cxn ang="0">
                      <a:pos x="148" y="1"/>
                    </a:cxn>
                    <a:cxn ang="0">
                      <a:pos x="143" y="1"/>
                    </a:cxn>
                    <a:cxn ang="0">
                      <a:pos x="137" y="1"/>
                    </a:cxn>
                    <a:cxn ang="0">
                      <a:pos x="132" y="1"/>
                    </a:cxn>
                    <a:cxn ang="0">
                      <a:pos x="126" y="0"/>
                    </a:cxn>
                    <a:cxn ang="0">
                      <a:pos x="121" y="0"/>
                    </a:cxn>
                    <a:cxn ang="0">
                      <a:pos x="115" y="0"/>
                    </a:cxn>
                    <a:cxn ang="0">
                      <a:pos x="110" y="0"/>
                    </a:cxn>
                    <a:cxn ang="0">
                      <a:pos x="104" y="0"/>
                    </a:cxn>
                    <a:cxn ang="0">
                      <a:pos x="99" y="0"/>
                    </a:cxn>
                    <a:cxn ang="0">
                      <a:pos x="93" y="1"/>
                    </a:cxn>
                    <a:cxn ang="0">
                      <a:pos x="88" y="1"/>
                    </a:cxn>
                    <a:cxn ang="0">
                      <a:pos x="82" y="1"/>
                    </a:cxn>
                    <a:cxn ang="0">
                      <a:pos x="77" y="1"/>
                    </a:cxn>
                    <a:cxn ang="0">
                      <a:pos x="71" y="1"/>
                    </a:cxn>
                    <a:cxn ang="0">
                      <a:pos x="66" y="1"/>
                    </a:cxn>
                    <a:cxn ang="0">
                      <a:pos x="60" y="1"/>
                    </a:cxn>
                    <a:cxn ang="0">
                      <a:pos x="55" y="1"/>
                    </a:cxn>
                    <a:cxn ang="0">
                      <a:pos x="49" y="1"/>
                    </a:cxn>
                    <a:cxn ang="0">
                      <a:pos x="44" y="1"/>
                    </a:cxn>
                    <a:cxn ang="0">
                      <a:pos x="38" y="1"/>
                    </a:cxn>
                    <a:cxn ang="0">
                      <a:pos x="33" y="1"/>
                    </a:cxn>
                    <a:cxn ang="0">
                      <a:pos x="28" y="1"/>
                    </a:cxn>
                    <a:cxn ang="0">
                      <a:pos x="22" y="1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6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67" h="3">
                      <a:moveTo>
                        <a:pt x="267" y="3"/>
                      </a:moveTo>
                      <a:lnTo>
                        <a:pt x="266" y="3"/>
                      </a:lnTo>
                      <a:lnTo>
                        <a:pt x="265" y="3"/>
                      </a:lnTo>
                      <a:lnTo>
                        <a:pt x="264" y="3"/>
                      </a:lnTo>
                      <a:lnTo>
                        <a:pt x="262" y="3"/>
                      </a:lnTo>
                      <a:lnTo>
                        <a:pt x="261" y="3"/>
                      </a:lnTo>
                      <a:lnTo>
                        <a:pt x="259" y="3"/>
                      </a:lnTo>
                      <a:lnTo>
                        <a:pt x="258" y="3"/>
                      </a:lnTo>
                      <a:lnTo>
                        <a:pt x="257" y="3"/>
                      </a:lnTo>
                      <a:lnTo>
                        <a:pt x="255" y="3"/>
                      </a:lnTo>
                      <a:lnTo>
                        <a:pt x="254" y="3"/>
                      </a:lnTo>
                      <a:lnTo>
                        <a:pt x="253" y="3"/>
                      </a:lnTo>
                      <a:lnTo>
                        <a:pt x="251" y="3"/>
                      </a:lnTo>
                      <a:lnTo>
                        <a:pt x="250" y="3"/>
                      </a:lnTo>
                      <a:lnTo>
                        <a:pt x="248" y="3"/>
                      </a:lnTo>
                      <a:lnTo>
                        <a:pt x="247" y="3"/>
                      </a:lnTo>
                      <a:lnTo>
                        <a:pt x="246" y="3"/>
                      </a:lnTo>
                      <a:lnTo>
                        <a:pt x="244" y="3"/>
                      </a:lnTo>
                      <a:lnTo>
                        <a:pt x="243" y="3"/>
                      </a:lnTo>
                      <a:lnTo>
                        <a:pt x="242" y="3"/>
                      </a:lnTo>
                      <a:lnTo>
                        <a:pt x="240" y="3"/>
                      </a:lnTo>
                      <a:lnTo>
                        <a:pt x="239" y="3"/>
                      </a:lnTo>
                      <a:lnTo>
                        <a:pt x="237" y="3"/>
                      </a:lnTo>
                      <a:lnTo>
                        <a:pt x="236" y="3"/>
                      </a:lnTo>
                      <a:lnTo>
                        <a:pt x="235" y="3"/>
                      </a:lnTo>
                      <a:lnTo>
                        <a:pt x="233" y="3"/>
                      </a:lnTo>
                      <a:lnTo>
                        <a:pt x="232" y="3"/>
                      </a:lnTo>
                      <a:lnTo>
                        <a:pt x="231" y="3"/>
                      </a:lnTo>
                      <a:lnTo>
                        <a:pt x="229" y="3"/>
                      </a:lnTo>
                      <a:lnTo>
                        <a:pt x="228" y="3"/>
                      </a:lnTo>
                      <a:lnTo>
                        <a:pt x="226" y="3"/>
                      </a:lnTo>
                      <a:lnTo>
                        <a:pt x="225" y="3"/>
                      </a:lnTo>
                      <a:lnTo>
                        <a:pt x="224" y="3"/>
                      </a:lnTo>
                      <a:lnTo>
                        <a:pt x="222" y="3"/>
                      </a:lnTo>
                      <a:lnTo>
                        <a:pt x="221" y="3"/>
                      </a:lnTo>
                      <a:lnTo>
                        <a:pt x="220" y="3"/>
                      </a:lnTo>
                      <a:lnTo>
                        <a:pt x="218" y="2"/>
                      </a:lnTo>
                      <a:lnTo>
                        <a:pt x="217" y="2"/>
                      </a:lnTo>
                      <a:lnTo>
                        <a:pt x="216" y="2"/>
                      </a:lnTo>
                      <a:lnTo>
                        <a:pt x="214" y="2"/>
                      </a:lnTo>
                      <a:lnTo>
                        <a:pt x="213" y="2"/>
                      </a:lnTo>
                      <a:lnTo>
                        <a:pt x="211" y="2"/>
                      </a:lnTo>
                      <a:lnTo>
                        <a:pt x="210" y="2"/>
                      </a:lnTo>
                      <a:lnTo>
                        <a:pt x="209" y="2"/>
                      </a:lnTo>
                      <a:lnTo>
                        <a:pt x="207" y="2"/>
                      </a:lnTo>
                      <a:lnTo>
                        <a:pt x="206" y="2"/>
                      </a:lnTo>
                      <a:lnTo>
                        <a:pt x="205" y="2"/>
                      </a:lnTo>
                      <a:lnTo>
                        <a:pt x="203" y="2"/>
                      </a:lnTo>
                      <a:lnTo>
                        <a:pt x="202" y="2"/>
                      </a:lnTo>
                      <a:lnTo>
                        <a:pt x="200" y="2"/>
                      </a:lnTo>
                      <a:lnTo>
                        <a:pt x="199" y="2"/>
                      </a:lnTo>
                      <a:lnTo>
                        <a:pt x="198" y="2"/>
                      </a:lnTo>
                      <a:lnTo>
                        <a:pt x="196" y="2"/>
                      </a:lnTo>
                      <a:lnTo>
                        <a:pt x="195" y="2"/>
                      </a:lnTo>
                      <a:lnTo>
                        <a:pt x="194" y="2"/>
                      </a:lnTo>
                      <a:lnTo>
                        <a:pt x="192" y="2"/>
                      </a:lnTo>
                      <a:lnTo>
                        <a:pt x="191" y="2"/>
                      </a:lnTo>
                      <a:lnTo>
                        <a:pt x="189" y="2"/>
                      </a:lnTo>
                      <a:lnTo>
                        <a:pt x="188" y="2"/>
                      </a:lnTo>
                      <a:lnTo>
                        <a:pt x="187" y="2"/>
                      </a:lnTo>
                      <a:lnTo>
                        <a:pt x="185" y="2"/>
                      </a:lnTo>
                      <a:lnTo>
                        <a:pt x="184" y="2"/>
                      </a:lnTo>
                      <a:lnTo>
                        <a:pt x="183" y="2"/>
                      </a:lnTo>
                      <a:lnTo>
                        <a:pt x="181" y="2"/>
                      </a:lnTo>
                      <a:lnTo>
                        <a:pt x="180" y="2"/>
                      </a:lnTo>
                      <a:lnTo>
                        <a:pt x="178" y="2"/>
                      </a:lnTo>
                      <a:lnTo>
                        <a:pt x="177" y="2"/>
                      </a:lnTo>
                      <a:lnTo>
                        <a:pt x="176" y="2"/>
                      </a:lnTo>
                      <a:lnTo>
                        <a:pt x="174" y="1"/>
                      </a:lnTo>
                      <a:lnTo>
                        <a:pt x="173" y="1"/>
                      </a:lnTo>
                      <a:lnTo>
                        <a:pt x="172" y="1"/>
                      </a:lnTo>
                      <a:lnTo>
                        <a:pt x="170" y="1"/>
                      </a:lnTo>
                      <a:lnTo>
                        <a:pt x="169" y="1"/>
                      </a:lnTo>
                      <a:lnTo>
                        <a:pt x="167" y="1"/>
                      </a:lnTo>
                      <a:lnTo>
                        <a:pt x="166" y="1"/>
                      </a:lnTo>
                      <a:lnTo>
                        <a:pt x="165" y="1"/>
                      </a:lnTo>
                      <a:lnTo>
                        <a:pt x="163" y="1"/>
                      </a:lnTo>
                      <a:lnTo>
                        <a:pt x="162" y="1"/>
                      </a:lnTo>
                      <a:lnTo>
                        <a:pt x="161" y="1"/>
                      </a:lnTo>
                      <a:lnTo>
                        <a:pt x="159" y="1"/>
                      </a:lnTo>
                      <a:lnTo>
                        <a:pt x="158" y="1"/>
                      </a:lnTo>
                      <a:lnTo>
                        <a:pt x="157" y="1"/>
                      </a:lnTo>
                      <a:lnTo>
                        <a:pt x="155" y="1"/>
                      </a:lnTo>
                      <a:lnTo>
                        <a:pt x="154" y="1"/>
                      </a:lnTo>
                      <a:lnTo>
                        <a:pt x="152" y="1"/>
                      </a:lnTo>
                      <a:lnTo>
                        <a:pt x="151" y="1"/>
                      </a:lnTo>
                      <a:lnTo>
                        <a:pt x="150" y="1"/>
                      </a:lnTo>
                      <a:lnTo>
                        <a:pt x="148" y="1"/>
                      </a:lnTo>
                      <a:lnTo>
                        <a:pt x="147" y="1"/>
                      </a:lnTo>
                      <a:lnTo>
                        <a:pt x="146" y="1"/>
                      </a:lnTo>
                      <a:lnTo>
                        <a:pt x="144" y="1"/>
                      </a:lnTo>
                      <a:lnTo>
                        <a:pt x="143" y="1"/>
                      </a:lnTo>
                      <a:lnTo>
                        <a:pt x="141" y="1"/>
                      </a:lnTo>
                      <a:lnTo>
                        <a:pt x="140" y="1"/>
                      </a:lnTo>
                      <a:lnTo>
                        <a:pt x="139" y="1"/>
                      </a:lnTo>
                      <a:lnTo>
                        <a:pt x="137" y="1"/>
                      </a:lnTo>
                      <a:lnTo>
                        <a:pt x="136" y="1"/>
                      </a:lnTo>
                      <a:lnTo>
                        <a:pt x="135" y="1"/>
                      </a:lnTo>
                      <a:lnTo>
                        <a:pt x="133" y="1"/>
                      </a:lnTo>
                      <a:lnTo>
                        <a:pt x="132" y="1"/>
                      </a:lnTo>
                      <a:lnTo>
                        <a:pt x="130" y="0"/>
                      </a:lnTo>
                      <a:lnTo>
                        <a:pt x="129" y="0"/>
                      </a:lnTo>
                      <a:lnTo>
                        <a:pt x="128" y="0"/>
                      </a:lnTo>
                      <a:lnTo>
                        <a:pt x="126" y="0"/>
                      </a:lnTo>
                      <a:lnTo>
                        <a:pt x="125" y="0"/>
                      </a:lnTo>
                      <a:lnTo>
                        <a:pt x="124" y="0"/>
                      </a:lnTo>
                      <a:lnTo>
                        <a:pt x="122" y="0"/>
                      </a:lnTo>
                      <a:lnTo>
                        <a:pt x="121" y="0"/>
                      </a:lnTo>
                      <a:lnTo>
                        <a:pt x="119" y="0"/>
                      </a:lnTo>
                      <a:lnTo>
                        <a:pt x="118" y="0"/>
                      </a:lnTo>
                      <a:lnTo>
                        <a:pt x="117" y="0"/>
                      </a:lnTo>
                      <a:lnTo>
                        <a:pt x="115" y="0"/>
                      </a:lnTo>
                      <a:lnTo>
                        <a:pt x="114" y="0"/>
                      </a:lnTo>
                      <a:lnTo>
                        <a:pt x="113" y="0"/>
                      </a:lnTo>
                      <a:lnTo>
                        <a:pt x="111" y="0"/>
                      </a:lnTo>
                      <a:lnTo>
                        <a:pt x="110" y="0"/>
                      </a:lnTo>
                      <a:lnTo>
                        <a:pt x="108" y="0"/>
                      </a:lnTo>
                      <a:lnTo>
                        <a:pt x="107" y="0"/>
                      </a:lnTo>
                      <a:lnTo>
                        <a:pt x="106" y="0"/>
                      </a:lnTo>
                      <a:lnTo>
                        <a:pt x="104" y="0"/>
                      </a:lnTo>
                      <a:lnTo>
                        <a:pt x="103" y="0"/>
                      </a:lnTo>
                      <a:lnTo>
                        <a:pt x="102" y="0"/>
                      </a:lnTo>
                      <a:lnTo>
                        <a:pt x="100" y="0"/>
                      </a:lnTo>
                      <a:lnTo>
                        <a:pt x="99" y="0"/>
                      </a:lnTo>
                      <a:lnTo>
                        <a:pt x="98" y="1"/>
                      </a:lnTo>
                      <a:lnTo>
                        <a:pt x="96" y="1"/>
                      </a:lnTo>
                      <a:lnTo>
                        <a:pt x="95" y="1"/>
                      </a:lnTo>
                      <a:lnTo>
                        <a:pt x="93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8" y="1"/>
                      </a:lnTo>
                      <a:lnTo>
                        <a:pt x="87" y="1"/>
                      </a:lnTo>
                      <a:lnTo>
                        <a:pt x="85" y="1"/>
                      </a:lnTo>
                      <a:lnTo>
                        <a:pt x="84" y="1"/>
                      </a:lnTo>
                      <a:lnTo>
                        <a:pt x="82" y="1"/>
                      </a:lnTo>
                      <a:lnTo>
                        <a:pt x="81" y="1"/>
                      </a:lnTo>
                      <a:lnTo>
                        <a:pt x="80" y="1"/>
                      </a:lnTo>
                      <a:lnTo>
                        <a:pt x="78" y="1"/>
                      </a:lnTo>
                      <a:lnTo>
                        <a:pt x="77" y="1"/>
                      </a:lnTo>
                      <a:lnTo>
                        <a:pt x="76" y="1"/>
                      </a:lnTo>
                      <a:lnTo>
                        <a:pt x="74" y="1"/>
                      </a:lnTo>
                      <a:lnTo>
                        <a:pt x="73" y="1"/>
                      </a:lnTo>
                      <a:lnTo>
                        <a:pt x="71" y="1"/>
                      </a:lnTo>
                      <a:lnTo>
                        <a:pt x="70" y="1"/>
                      </a:lnTo>
                      <a:lnTo>
                        <a:pt x="69" y="1"/>
                      </a:lnTo>
                      <a:lnTo>
                        <a:pt x="67" y="1"/>
                      </a:lnTo>
                      <a:lnTo>
                        <a:pt x="66" y="1"/>
                      </a:lnTo>
                      <a:lnTo>
                        <a:pt x="65" y="1"/>
                      </a:lnTo>
                      <a:lnTo>
                        <a:pt x="63" y="1"/>
                      </a:lnTo>
                      <a:lnTo>
                        <a:pt x="62" y="1"/>
                      </a:lnTo>
                      <a:lnTo>
                        <a:pt x="60" y="1"/>
                      </a:lnTo>
                      <a:lnTo>
                        <a:pt x="59" y="1"/>
                      </a:lnTo>
                      <a:lnTo>
                        <a:pt x="58" y="1"/>
                      </a:lnTo>
                      <a:lnTo>
                        <a:pt x="56" y="1"/>
                      </a:lnTo>
                      <a:lnTo>
                        <a:pt x="55" y="1"/>
                      </a:lnTo>
                      <a:lnTo>
                        <a:pt x="54" y="1"/>
                      </a:lnTo>
                      <a:lnTo>
                        <a:pt x="52" y="1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8" y="1"/>
                      </a:lnTo>
                      <a:lnTo>
                        <a:pt x="47" y="1"/>
                      </a:lnTo>
                      <a:lnTo>
                        <a:pt x="45" y="1"/>
                      </a:lnTo>
                      <a:lnTo>
                        <a:pt x="44" y="1"/>
                      </a:lnTo>
                      <a:lnTo>
                        <a:pt x="43" y="1"/>
                      </a:lnTo>
                      <a:lnTo>
                        <a:pt x="41" y="1"/>
                      </a:lnTo>
                      <a:lnTo>
                        <a:pt x="40" y="1"/>
                      </a:lnTo>
                      <a:lnTo>
                        <a:pt x="38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4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9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21" y="1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28575" cmpd="sng">
                  <a:solidFill>
                    <a:schemeClr val="accent5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" name="Freeform 55"/>
                <p:cNvSpPr>
                  <a:spLocks/>
                </p:cNvSpPr>
                <p:nvPr/>
              </p:nvSpPr>
              <p:spPr bwMode="auto">
                <a:xfrm>
                  <a:off x="2148" y="2965"/>
                  <a:ext cx="571" cy="690"/>
                </a:xfrm>
                <a:custGeom>
                  <a:avLst/>
                  <a:gdLst/>
                  <a:ahLst/>
                  <a:cxnLst>
                    <a:cxn ang="0">
                      <a:pos x="264" y="371"/>
                    </a:cxn>
                    <a:cxn ang="0">
                      <a:pos x="258" y="371"/>
                    </a:cxn>
                    <a:cxn ang="0">
                      <a:pos x="253" y="371"/>
                    </a:cxn>
                    <a:cxn ang="0">
                      <a:pos x="247" y="370"/>
                    </a:cxn>
                    <a:cxn ang="0">
                      <a:pos x="242" y="370"/>
                    </a:cxn>
                    <a:cxn ang="0">
                      <a:pos x="237" y="370"/>
                    </a:cxn>
                    <a:cxn ang="0">
                      <a:pos x="231" y="370"/>
                    </a:cxn>
                    <a:cxn ang="0">
                      <a:pos x="226" y="370"/>
                    </a:cxn>
                    <a:cxn ang="0">
                      <a:pos x="220" y="369"/>
                    </a:cxn>
                    <a:cxn ang="0">
                      <a:pos x="215" y="369"/>
                    </a:cxn>
                    <a:cxn ang="0">
                      <a:pos x="209" y="369"/>
                    </a:cxn>
                    <a:cxn ang="0">
                      <a:pos x="204" y="368"/>
                    </a:cxn>
                    <a:cxn ang="0">
                      <a:pos x="198" y="368"/>
                    </a:cxn>
                    <a:cxn ang="0">
                      <a:pos x="193" y="367"/>
                    </a:cxn>
                    <a:cxn ang="0">
                      <a:pos x="187" y="366"/>
                    </a:cxn>
                    <a:cxn ang="0">
                      <a:pos x="182" y="365"/>
                    </a:cxn>
                    <a:cxn ang="0">
                      <a:pos x="176" y="364"/>
                    </a:cxn>
                    <a:cxn ang="0">
                      <a:pos x="171" y="363"/>
                    </a:cxn>
                    <a:cxn ang="0">
                      <a:pos x="165" y="362"/>
                    </a:cxn>
                    <a:cxn ang="0">
                      <a:pos x="160" y="359"/>
                    </a:cxn>
                    <a:cxn ang="0">
                      <a:pos x="154" y="357"/>
                    </a:cxn>
                    <a:cxn ang="0">
                      <a:pos x="149" y="354"/>
                    </a:cxn>
                    <a:cxn ang="0">
                      <a:pos x="143" y="350"/>
                    </a:cxn>
                    <a:cxn ang="0">
                      <a:pos x="138" y="346"/>
                    </a:cxn>
                    <a:cxn ang="0">
                      <a:pos x="132" y="340"/>
                    </a:cxn>
                    <a:cxn ang="0">
                      <a:pos x="127" y="333"/>
                    </a:cxn>
                    <a:cxn ang="0">
                      <a:pos x="121" y="325"/>
                    </a:cxn>
                    <a:cxn ang="0">
                      <a:pos x="116" y="315"/>
                    </a:cxn>
                    <a:cxn ang="0">
                      <a:pos x="110" y="303"/>
                    </a:cxn>
                    <a:cxn ang="0">
                      <a:pos x="105" y="290"/>
                    </a:cxn>
                    <a:cxn ang="0">
                      <a:pos x="99" y="275"/>
                    </a:cxn>
                    <a:cxn ang="0">
                      <a:pos x="94" y="260"/>
                    </a:cxn>
                    <a:cxn ang="0">
                      <a:pos x="88" y="243"/>
                    </a:cxn>
                    <a:cxn ang="0">
                      <a:pos x="83" y="225"/>
                    </a:cxn>
                    <a:cxn ang="0">
                      <a:pos x="77" y="207"/>
                    </a:cxn>
                    <a:cxn ang="0">
                      <a:pos x="72" y="189"/>
                    </a:cxn>
                    <a:cxn ang="0">
                      <a:pos x="66" y="172"/>
                    </a:cxn>
                    <a:cxn ang="0">
                      <a:pos x="61" y="155"/>
                    </a:cxn>
                    <a:cxn ang="0">
                      <a:pos x="55" y="139"/>
                    </a:cxn>
                    <a:cxn ang="0">
                      <a:pos x="50" y="124"/>
                    </a:cxn>
                    <a:cxn ang="0">
                      <a:pos x="44" y="109"/>
                    </a:cxn>
                    <a:cxn ang="0">
                      <a:pos x="39" y="95"/>
                    </a:cxn>
                    <a:cxn ang="0">
                      <a:pos x="33" y="81"/>
                    </a:cxn>
                    <a:cxn ang="0">
                      <a:pos x="28" y="67"/>
                    </a:cxn>
                    <a:cxn ang="0">
                      <a:pos x="22" y="53"/>
                    </a:cxn>
                    <a:cxn ang="0">
                      <a:pos x="17" y="40"/>
                    </a:cxn>
                    <a:cxn ang="0">
                      <a:pos x="11" y="26"/>
                    </a:cxn>
                    <a:cxn ang="0">
                      <a:pos x="6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8" h="371">
                      <a:moveTo>
                        <a:pt x="268" y="371"/>
                      </a:moveTo>
                      <a:lnTo>
                        <a:pt x="267" y="371"/>
                      </a:lnTo>
                      <a:lnTo>
                        <a:pt x="265" y="371"/>
                      </a:lnTo>
                      <a:lnTo>
                        <a:pt x="264" y="371"/>
                      </a:lnTo>
                      <a:lnTo>
                        <a:pt x="263" y="371"/>
                      </a:lnTo>
                      <a:lnTo>
                        <a:pt x="261" y="371"/>
                      </a:lnTo>
                      <a:lnTo>
                        <a:pt x="260" y="371"/>
                      </a:lnTo>
                      <a:lnTo>
                        <a:pt x="258" y="371"/>
                      </a:lnTo>
                      <a:lnTo>
                        <a:pt x="257" y="371"/>
                      </a:lnTo>
                      <a:lnTo>
                        <a:pt x="256" y="371"/>
                      </a:lnTo>
                      <a:lnTo>
                        <a:pt x="254" y="371"/>
                      </a:lnTo>
                      <a:lnTo>
                        <a:pt x="253" y="371"/>
                      </a:lnTo>
                      <a:lnTo>
                        <a:pt x="252" y="371"/>
                      </a:lnTo>
                      <a:lnTo>
                        <a:pt x="250" y="371"/>
                      </a:lnTo>
                      <a:lnTo>
                        <a:pt x="249" y="371"/>
                      </a:lnTo>
                      <a:lnTo>
                        <a:pt x="247" y="370"/>
                      </a:lnTo>
                      <a:lnTo>
                        <a:pt x="246" y="370"/>
                      </a:lnTo>
                      <a:lnTo>
                        <a:pt x="245" y="370"/>
                      </a:lnTo>
                      <a:lnTo>
                        <a:pt x="243" y="370"/>
                      </a:lnTo>
                      <a:lnTo>
                        <a:pt x="242" y="370"/>
                      </a:lnTo>
                      <a:lnTo>
                        <a:pt x="241" y="370"/>
                      </a:lnTo>
                      <a:lnTo>
                        <a:pt x="239" y="370"/>
                      </a:lnTo>
                      <a:lnTo>
                        <a:pt x="238" y="370"/>
                      </a:lnTo>
                      <a:lnTo>
                        <a:pt x="237" y="370"/>
                      </a:lnTo>
                      <a:lnTo>
                        <a:pt x="235" y="370"/>
                      </a:lnTo>
                      <a:lnTo>
                        <a:pt x="234" y="370"/>
                      </a:lnTo>
                      <a:lnTo>
                        <a:pt x="232" y="370"/>
                      </a:lnTo>
                      <a:lnTo>
                        <a:pt x="231" y="370"/>
                      </a:lnTo>
                      <a:lnTo>
                        <a:pt x="230" y="370"/>
                      </a:lnTo>
                      <a:lnTo>
                        <a:pt x="228" y="370"/>
                      </a:lnTo>
                      <a:lnTo>
                        <a:pt x="227" y="370"/>
                      </a:lnTo>
                      <a:lnTo>
                        <a:pt x="226" y="370"/>
                      </a:lnTo>
                      <a:lnTo>
                        <a:pt x="224" y="370"/>
                      </a:lnTo>
                      <a:lnTo>
                        <a:pt x="223" y="370"/>
                      </a:lnTo>
                      <a:lnTo>
                        <a:pt x="221" y="370"/>
                      </a:lnTo>
                      <a:lnTo>
                        <a:pt x="220" y="369"/>
                      </a:lnTo>
                      <a:lnTo>
                        <a:pt x="219" y="369"/>
                      </a:lnTo>
                      <a:lnTo>
                        <a:pt x="217" y="369"/>
                      </a:lnTo>
                      <a:lnTo>
                        <a:pt x="216" y="369"/>
                      </a:lnTo>
                      <a:lnTo>
                        <a:pt x="215" y="369"/>
                      </a:lnTo>
                      <a:lnTo>
                        <a:pt x="213" y="369"/>
                      </a:lnTo>
                      <a:lnTo>
                        <a:pt x="212" y="369"/>
                      </a:lnTo>
                      <a:lnTo>
                        <a:pt x="210" y="369"/>
                      </a:lnTo>
                      <a:lnTo>
                        <a:pt x="209" y="369"/>
                      </a:lnTo>
                      <a:lnTo>
                        <a:pt x="208" y="369"/>
                      </a:lnTo>
                      <a:lnTo>
                        <a:pt x="206" y="369"/>
                      </a:lnTo>
                      <a:lnTo>
                        <a:pt x="205" y="368"/>
                      </a:lnTo>
                      <a:lnTo>
                        <a:pt x="204" y="368"/>
                      </a:lnTo>
                      <a:lnTo>
                        <a:pt x="202" y="368"/>
                      </a:lnTo>
                      <a:lnTo>
                        <a:pt x="201" y="368"/>
                      </a:lnTo>
                      <a:lnTo>
                        <a:pt x="199" y="368"/>
                      </a:lnTo>
                      <a:lnTo>
                        <a:pt x="198" y="368"/>
                      </a:lnTo>
                      <a:lnTo>
                        <a:pt x="197" y="368"/>
                      </a:lnTo>
                      <a:lnTo>
                        <a:pt x="195" y="367"/>
                      </a:lnTo>
                      <a:lnTo>
                        <a:pt x="194" y="367"/>
                      </a:lnTo>
                      <a:lnTo>
                        <a:pt x="193" y="367"/>
                      </a:lnTo>
                      <a:lnTo>
                        <a:pt x="191" y="367"/>
                      </a:lnTo>
                      <a:lnTo>
                        <a:pt x="190" y="367"/>
                      </a:lnTo>
                      <a:lnTo>
                        <a:pt x="188" y="367"/>
                      </a:lnTo>
                      <a:lnTo>
                        <a:pt x="187" y="366"/>
                      </a:lnTo>
                      <a:lnTo>
                        <a:pt x="186" y="366"/>
                      </a:lnTo>
                      <a:lnTo>
                        <a:pt x="184" y="366"/>
                      </a:lnTo>
                      <a:lnTo>
                        <a:pt x="183" y="366"/>
                      </a:lnTo>
                      <a:lnTo>
                        <a:pt x="182" y="365"/>
                      </a:lnTo>
                      <a:lnTo>
                        <a:pt x="180" y="365"/>
                      </a:lnTo>
                      <a:lnTo>
                        <a:pt x="179" y="365"/>
                      </a:lnTo>
                      <a:lnTo>
                        <a:pt x="178" y="365"/>
                      </a:lnTo>
                      <a:lnTo>
                        <a:pt x="176" y="364"/>
                      </a:lnTo>
                      <a:lnTo>
                        <a:pt x="175" y="364"/>
                      </a:lnTo>
                      <a:lnTo>
                        <a:pt x="173" y="364"/>
                      </a:lnTo>
                      <a:lnTo>
                        <a:pt x="172" y="363"/>
                      </a:lnTo>
                      <a:lnTo>
                        <a:pt x="171" y="363"/>
                      </a:lnTo>
                      <a:lnTo>
                        <a:pt x="169" y="363"/>
                      </a:lnTo>
                      <a:lnTo>
                        <a:pt x="168" y="362"/>
                      </a:lnTo>
                      <a:lnTo>
                        <a:pt x="167" y="362"/>
                      </a:lnTo>
                      <a:lnTo>
                        <a:pt x="165" y="362"/>
                      </a:lnTo>
                      <a:lnTo>
                        <a:pt x="164" y="361"/>
                      </a:lnTo>
                      <a:lnTo>
                        <a:pt x="162" y="360"/>
                      </a:lnTo>
                      <a:lnTo>
                        <a:pt x="161" y="360"/>
                      </a:lnTo>
                      <a:lnTo>
                        <a:pt x="160" y="359"/>
                      </a:lnTo>
                      <a:lnTo>
                        <a:pt x="158" y="359"/>
                      </a:lnTo>
                      <a:lnTo>
                        <a:pt x="157" y="358"/>
                      </a:lnTo>
                      <a:lnTo>
                        <a:pt x="156" y="358"/>
                      </a:lnTo>
                      <a:lnTo>
                        <a:pt x="154" y="357"/>
                      </a:lnTo>
                      <a:lnTo>
                        <a:pt x="153" y="356"/>
                      </a:lnTo>
                      <a:lnTo>
                        <a:pt x="151" y="356"/>
                      </a:lnTo>
                      <a:lnTo>
                        <a:pt x="150" y="355"/>
                      </a:lnTo>
                      <a:lnTo>
                        <a:pt x="149" y="354"/>
                      </a:lnTo>
                      <a:lnTo>
                        <a:pt x="147" y="353"/>
                      </a:lnTo>
                      <a:lnTo>
                        <a:pt x="146" y="352"/>
                      </a:lnTo>
                      <a:lnTo>
                        <a:pt x="145" y="351"/>
                      </a:lnTo>
                      <a:lnTo>
                        <a:pt x="143" y="350"/>
                      </a:lnTo>
                      <a:lnTo>
                        <a:pt x="142" y="349"/>
                      </a:lnTo>
                      <a:lnTo>
                        <a:pt x="140" y="348"/>
                      </a:lnTo>
                      <a:lnTo>
                        <a:pt x="139" y="347"/>
                      </a:lnTo>
                      <a:lnTo>
                        <a:pt x="138" y="346"/>
                      </a:lnTo>
                      <a:lnTo>
                        <a:pt x="136" y="344"/>
                      </a:lnTo>
                      <a:lnTo>
                        <a:pt x="135" y="343"/>
                      </a:lnTo>
                      <a:lnTo>
                        <a:pt x="134" y="342"/>
                      </a:lnTo>
                      <a:lnTo>
                        <a:pt x="132" y="340"/>
                      </a:lnTo>
                      <a:lnTo>
                        <a:pt x="131" y="339"/>
                      </a:lnTo>
                      <a:lnTo>
                        <a:pt x="129" y="337"/>
                      </a:lnTo>
                      <a:lnTo>
                        <a:pt x="128" y="335"/>
                      </a:lnTo>
                      <a:lnTo>
                        <a:pt x="127" y="333"/>
                      </a:lnTo>
                      <a:lnTo>
                        <a:pt x="125" y="331"/>
                      </a:lnTo>
                      <a:lnTo>
                        <a:pt x="124" y="329"/>
                      </a:lnTo>
                      <a:lnTo>
                        <a:pt x="123" y="327"/>
                      </a:lnTo>
                      <a:lnTo>
                        <a:pt x="121" y="325"/>
                      </a:lnTo>
                      <a:lnTo>
                        <a:pt x="120" y="323"/>
                      </a:lnTo>
                      <a:lnTo>
                        <a:pt x="119" y="320"/>
                      </a:lnTo>
                      <a:lnTo>
                        <a:pt x="117" y="318"/>
                      </a:lnTo>
                      <a:lnTo>
                        <a:pt x="116" y="315"/>
                      </a:lnTo>
                      <a:lnTo>
                        <a:pt x="114" y="312"/>
                      </a:lnTo>
                      <a:lnTo>
                        <a:pt x="113" y="309"/>
                      </a:lnTo>
                      <a:lnTo>
                        <a:pt x="112" y="306"/>
                      </a:lnTo>
                      <a:lnTo>
                        <a:pt x="110" y="303"/>
                      </a:lnTo>
                      <a:lnTo>
                        <a:pt x="109" y="300"/>
                      </a:lnTo>
                      <a:lnTo>
                        <a:pt x="108" y="297"/>
                      </a:lnTo>
                      <a:lnTo>
                        <a:pt x="106" y="294"/>
                      </a:lnTo>
                      <a:lnTo>
                        <a:pt x="105" y="290"/>
                      </a:lnTo>
                      <a:lnTo>
                        <a:pt x="103" y="287"/>
                      </a:lnTo>
                      <a:lnTo>
                        <a:pt x="102" y="283"/>
                      </a:lnTo>
                      <a:lnTo>
                        <a:pt x="101" y="279"/>
                      </a:lnTo>
                      <a:lnTo>
                        <a:pt x="99" y="275"/>
                      </a:lnTo>
                      <a:lnTo>
                        <a:pt x="98" y="271"/>
                      </a:lnTo>
                      <a:lnTo>
                        <a:pt x="97" y="267"/>
                      </a:lnTo>
                      <a:lnTo>
                        <a:pt x="95" y="263"/>
                      </a:lnTo>
                      <a:lnTo>
                        <a:pt x="94" y="260"/>
                      </a:lnTo>
                      <a:lnTo>
                        <a:pt x="92" y="255"/>
                      </a:lnTo>
                      <a:lnTo>
                        <a:pt x="91" y="251"/>
                      </a:lnTo>
                      <a:lnTo>
                        <a:pt x="90" y="247"/>
                      </a:lnTo>
                      <a:lnTo>
                        <a:pt x="88" y="243"/>
                      </a:lnTo>
                      <a:lnTo>
                        <a:pt x="87" y="238"/>
                      </a:lnTo>
                      <a:lnTo>
                        <a:pt x="86" y="234"/>
                      </a:lnTo>
                      <a:lnTo>
                        <a:pt x="84" y="229"/>
                      </a:lnTo>
                      <a:lnTo>
                        <a:pt x="83" y="225"/>
                      </a:lnTo>
                      <a:lnTo>
                        <a:pt x="81" y="221"/>
                      </a:lnTo>
                      <a:lnTo>
                        <a:pt x="80" y="216"/>
                      </a:lnTo>
                      <a:lnTo>
                        <a:pt x="79" y="212"/>
                      </a:lnTo>
                      <a:lnTo>
                        <a:pt x="77" y="207"/>
                      </a:lnTo>
                      <a:lnTo>
                        <a:pt x="76" y="202"/>
                      </a:lnTo>
                      <a:lnTo>
                        <a:pt x="75" y="198"/>
                      </a:lnTo>
                      <a:lnTo>
                        <a:pt x="73" y="194"/>
                      </a:lnTo>
                      <a:lnTo>
                        <a:pt x="72" y="189"/>
                      </a:lnTo>
                      <a:lnTo>
                        <a:pt x="70" y="185"/>
                      </a:lnTo>
                      <a:lnTo>
                        <a:pt x="69" y="181"/>
                      </a:lnTo>
                      <a:lnTo>
                        <a:pt x="68" y="176"/>
                      </a:lnTo>
                      <a:lnTo>
                        <a:pt x="66" y="172"/>
                      </a:lnTo>
                      <a:lnTo>
                        <a:pt x="65" y="168"/>
                      </a:lnTo>
                      <a:lnTo>
                        <a:pt x="64" y="164"/>
                      </a:lnTo>
                      <a:lnTo>
                        <a:pt x="62" y="159"/>
                      </a:lnTo>
                      <a:lnTo>
                        <a:pt x="61" y="155"/>
                      </a:lnTo>
                      <a:lnTo>
                        <a:pt x="59" y="151"/>
                      </a:lnTo>
                      <a:lnTo>
                        <a:pt x="58" y="147"/>
                      </a:lnTo>
                      <a:lnTo>
                        <a:pt x="57" y="143"/>
                      </a:lnTo>
                      <a:lnTo>
                        <a:pt x="55" y="139"/>
                      </a:lnTo>
                      <a:lnTo>
                        <a:pt x="54" y="135"/>
                      </a:lnTo>
                      <a:lnTo>
                        <a:pt x="53" y="131"/>
                      </a:lnTo>
                      <a:lnTo>
                        <a:pt x="51" y="128"/>
                      </a:lnTo>
                      <a:lnTo>
                        <a:pt x="50" y="124"/>
                      </a:lnTo>
                      <a:lnTo>
                        <a:pt x="49" y="120"/>
                      </a:lnTo>
                      <a:lnTo>
                        <a:pt x="47" y="116"/>
                      </a:lnTo>
                      <a:lnTo>
                        <a:pt x="46" y="113"/>
                      </a:lnTo>
                      <a:lnTo>
                        <a:pt x="44" y="109"/>
                      </a:lnTo>
                      <a:lnTo>
                        <a:pt x="43" y="106"/>
                      </a:lnTo>
                      <a:lnTo>
                        <a:pt x="42" y="102"/>
                      </a:lnTo>
                      <a:lnTo>
                        <a:pt x="40" y="98"/>
                      </a:lnTo>
                      <a:lnTo>
                        <a:pt x="39" y="95"/>
                      </a:lnTo>
                      <a:lnTo>
                        <a:pt x="38" y="91"/>
                      </a:lnTo>
                      <a:lnTo>
                        <a:pt x="36" y="88"/>
                      </a:lnTo>
                      <a:lnTo>
                        <a:pt x="35" y="84"/>
                      </a:lnTo>
                      <a:lnTo>
                        <a:pt x="33" y="81"/>
                      </a:lnTo>
                      <a:lnTo>
                        <a:pt x="32" y="77"/>
                      </a:lnTo>
                      <a:lnTo>
                        <a:pt x="31" y="74"/>
                      </a:lnTo>
                      <a:lnTo>
                        <a:pt x="29" y="71"/>
                      </a:lnTo>
                      <a:lnTo>
                        <a:pt x="28" y="67"/>
                      </a:lnTo>
                      <a:lnTo>
                        <a:pt x="27" y="64"/>
                      </a:lnTo>
                      <a:lnTo>
                        <a:pt x="25" y="60"/>
                      </a:lnTo>
                      <a:lnTo>
                        <a:pt x="24" y="57"/>
                      </a:lnTo>
                      <a:lnTo>
                        <a:pt x="22" y="53"/>
                      </a:lnTo>
                      <a:lnTo>
                        <a:pt x="21" y="49"/>
                      </a:lnTo>
                      <a:lnTo>
                        <a:pt x="20" y="46"/>
                      </a:lnTo>
                      <a:lnTo>
                        <a:pt x="18" y="43"/>
                      </a:lnTo>
                      <a:lnTo>
                        <a:pt x="17" y="40"/>
                      </a:lnTo>
                      <a:lnTo>
                        <a:pt x="16" y="36"/>
                      </a:lnTo>
                      <a:lnTo>
                        <a:pt x="14" y="33"/>
                      </a:lnTo>
                      <a:lnTo>
                        <a:pt x="13" y="30"/>
                      </a:lnTo>
                      <a:lnTo>
                        <a:pt x="11" y="26"/>
                      </a:lnTo>
                      <a:lnTo>
                        <a:pt x="10" y="23"/>
                      </a:lnTo>
                      <a:lnTo>
                        <a:pt x="9" y="19"/>
                      </a:lnTo>
                      <a:lnTo>
                        <a:pt x="7" y="16"/>
                      </a:lnTo>
                      <a:lnTo>
                        <a:pt x="6" y="13"/>
                      </a:lnTo>
                      <a:lnTo>
                        <a:pt x="5" y="10"/>
                      </a:lnTo>
                      <a:lnTo>
                        <a:pt x="3" y="6"/>
                      </a:lnTo>
                      <a:lnTo>
                        <a:pt x="2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mpd="sng">
                  <a:solidFill>
                    <a:schemeClr val="accent5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5" name="Freeform 56"/>
                <p:cNvSpPr>
                  <a:spLocks/>
                </p:cNvSpPr>
                <p:nvPr/>
              </p:nvSpPr>
              <p:spPr bwMode="auto">
                <a:xfrm>
                  <a:off x="1577" y="2594"/>
                  <a:ext cx="571" cy="371"/>
                </a:xfrm>
                <a:custGeom>
                  <a:avLst/>
                  <a:gdLst/>
                  <a:ahLst/>
                  <a:cxnLst>
                    <a:cxn ang="0">
                      <a:pos x="263" y="191"/>
                    </a:cxn>
                    <a:cxn ang="0">
                      <a:pos x="258" y="177"/>
                    </a:cxn>
                    <a:cxn ang="0">
                      <a:pos x="252" y="166"/>
                    </a:cxn>
                    <a:cxn ang="0">
                      <a:pos x="247" y="155"/>
                    </a:cxn>
                    <a:cxn ang="0">
                      <a:pos x="241" y="144"/>
                    </a:cxn>
                    <a:cxn ang="0">
                      <a:pos x="236" y="131"/>
                    </a:cxn>
                    <a:cxn ang="0">
                      <a:pos x="230" y="122"/>
                    </a:cxn>
                    <a:cxn ang="0">
                      <a:pos x="225" y="112"/>
                    </a:cxn>
                    <a:cxn ang="0">
                      <a:pos x="219" y="103"/>
                    </a:cxn>
                    <a:cxn ang="0">
                      <a:pos x="214" y="98"/>
                    </a:cxn>
                    <a:cxn ang="0">
                      <a:pos x="208" y="90"/>
                    </a:cxn>
                    <a:cxn ang="0">
                      <a:pos x="203" y="81"/>
                    </a:cxn>
                    <a:cxn ang="0">
                      <a:pos x="198" y="79"/>
                    </a:cxn>
                    <a:cxn ang="0">
                      <a:pos x="192" y="71"/>
                    </a:cxn>
                    <a:cxn ang="0">
                      <a:pos x="187" y="67"/>
                    </a:cxn>
                    <a:cxn ang="0">
                      <a:pos x="181" y="65"/>
                    </a:cxn>
                    <a:cxn ang="0">
                      <a:pos x="176" y="59"/>
                    </a:cxn>
                    <a:cxn ang="0">
                      <a:pos x="170" y="56"/>
                    </a:cxn>
                    <a:cxn ang="0">
                      <a:pos x="165" y="55"/>
                    </a:cxn>
                    <a:cxn ang="0">
                      <a:pos x="159" y="50"/>
                    </a:cxn>
                    <a:cxn ang="0">
                      <a:pos x="154" y="47"/>
                    </a:cxn>
                    <a:cxn ang="0">
                      <a:pos x="148" y="44"/>
                    </a:cxn>
                    <a:cxn ang="0">
                      <a:pos x="143" y="41"/>
                    </a:cxn>
                    <a:cxn ang="0">
                      <a:pos x="137" y="39"/>
                    </a:cxn>
                    <a:cxn ang="0">
                      <a:pos x="132" y="36"/>
                    </a:cxn>
                    <a:cxn ang="0">
                      <a:pos x="126" y="30"/>
                    </a:cxn>
                    <a:cxn ang="0">
                      <a:pos x="121" y="29"/>
                    </a:cxn>
                    <a:cxn ang="0">
                      <a:pos x="115" y="27"/>
                    </a:cxn>
                    <a:cxn ang="0">
                      <a:pos x="110" y="15"/>
                    </a:cxn>
                    <a:cxn ang="0">
                      <a:pos x="104" y="16"/>
                    </a:cxn>
                    <a:cxn ang="0">
                      <a:pos x="99" y="9"/>
                    </a:cxn>
                    <a:cxn ang="0">
                      <a:pos x="93" y="9"/>
                    </a:cxn>
                    <a:cxn ang="0">
                      <a:pos x="88" y="6"/>
                    </a:cxn>
                    <a:cxn ang="0">
                      <a:pos x="82" y="4"/>
                    </a:cxn>
                    <a:cxn ang="0">
                      <a:pos x="77" y="4"/>
                    </a:cxn>
                    <a:cxn ang="0">
                      <a:pos x="71" y="1"/>
                    </a:cxn>
                    <a:cxn ang="0">
                      <a:pos x="66" y="5"/>
                    </a:cxn>
                    <a:cxn ang="0">
                      <a:pos x="60" y="5"/>
                    </a:cxn>
                    <a:cxn ang="0">
                      <a:pos x="55" y="10"/>
                    </a:cxn>
                    <a:cxn ang="0">
                      <a:pos x="49" y="13"/>
                    </a:cxn>
                    <a:cxn ang="0">
                      <a:pos x="44" y="24"/>
                    </a:cxn>
                    <a:cxn ang="0">
                      <a:pos x="38" y="29"/>
                    </a:cxn>
                    <a:cxn ang="0">
                      <a:pos x="33" y="39"/>
                    </a:cxn>
                    <a:cxn ang="0">
                      <a:pos x="27" y="50"/>
                    </a:cxn>
                    <a:cxn ang="0">
                      <a:pos x="22" y="59"/>
                    </a:cxn>
                    <a:cxn ang="0">
                      <a:pos x="16" y="69"/>
                    </a:cxn>
                    <a:cxn ang="0">
                      <a:pos x="11" y="80"/>
                    </a:cxn>
                    <a:cxn ang="0">
                      <a:pos x="5" y="88"/>
                    </a:cxn>
                    <a:cxn ang="0">
                      <a:pos x="0" y="98"/>
                    </a:cxn>
                  </a:cxnLst>
                  <a:rect l="0" t="0" r="r" b="b"/>
                  <a:pathLst>
                    <a:path w="267" h="200">
                      <a:moveTo>
                        <a:pt x="267" y="200"/>
                      </a:moveTo>
                      <a:lnTo>
                        <a:pt x="266" y="198"/>
                      </a:lnTo>
                      <a:lnTo>
                        <a:pt x="265" y="195"/>
                      </a:lnTo>
                      <a:lnTo>
                        <a:pt x="263" y="191"/>
                      </a:lnTo>
                      <a:lnTo>
                        <a:pt x="262" y="188"/>
                      </a:lnTo>
                      <a:lnTo>
                        <a:pt x="261" y="185"/>
                      </a:lnTo>
                      <a:lnTo>
                        <a:pt x="259" y="181"/>
                      </a:lnTo>
                      <a:lnTo>
                        <a:pt x="258" y="177"/>
                      </a:lnTo>
                      <a:lnTo>
                        <a:pt x="257" y="174"/>
                      </a:lnTo>
                      <a:lnTo>
                        <a:pt x="255" y="171"/>
                      </a:lnTo>
                      <a:lnTo>
                        <a:pt x="254" y="169"/>
                      </a:lnTo>
                      <a:lnTo>
                        <a:pt x="252" y="166"/>
                      </a:lnTo>
                      <a:lnTo>
                        <a:pt x="251" y="163"/>
                      </a:lnTo>
                      <a:lnTo>
                        <a:pt x="250" y="160"/>
                      </a:lnTo>
                      <a:lnTo>
                        <a:pt x="248" y="157"/>
                      </a:lnTo>
                      <a:lnTo>
                        <a:pt x="247" y="155"/>
                      </a:lnTo>
                      <a:lnTo>
                        <a:pt x="246" y="152"/>
                      </a:lnTo>
                      <a:lnTo>
                        <a:pt x="244" y="149"/>
                      </a:lnTo>
                      <a:lnTo>
                        <a:pt x="243" y="147"/>
                      </a:lnTo>
                      <a:lnTo>
                        <a:pt x="241" y="144"/>
                      </a:lnTo>
                      <a:lnTo>
                        <a:pt x="240" y="141"/>
                      </a:lnTo>
                      <a:lnTo>
                        <a:pt x="239" y="138"/>
                      </a:lnTo>
                      <a:lnTo>
                        <a:pt x="237" y="135"/>
                      </a:lnTo>
                      <a:lnTo>
                        <a:pt x="236" y="131"/>
                      </a:lnTo>
                      <a:lnTo>
                        <a:pt x="235" y="129"/>
                      </a:lnTo>
                      <a:lnTo>
                        <a:pt x="233" y="126"/>
                      </a:lnTo>
                      <a:lnTo>
                        <a:pt x="232" y="124"/>
                      </a:lnTo>
                      <a:lnTo>
                        <a:pt x="230" y="122"/>
                      </a:lnTo>
                      <a:lnTo>
                        <a:pt x="229" y="120"/>
                      </a:lnTo>
                      <a:lnTo>
                        <a:pt x="228" y="118"/>
                      </a:lnTo>
                      <a:lnTo>
                        <a:pt x="226" y="115"/>
                      </a:lnTo>
                      <a:lnTo>
                        <a:pt x="225" y="112"/>
                      </a:lnTo>
                      <a:lnTo>
                        <a:pt x="224" y="110"/>
                      </a:lnTo>
                      <a:lnTo>
                        <a:pt x="222" y="108"/>
                      </a:lnTo>
                      <a:lnTo>
                        <a:pt x="221" y="106"/>
                      </a:lnTo>
                      <a:lnTo>
                        <a:pt x="219" y="103"/>
                      </a:lnTo>
                      <a:lnTo>
                        <a:pt x="218" y="101"/>
                      </a:lnTo>
                      <a:lnTo>
                        <a:pt x="217" y="99"/>
                      </a:lnTo>
                      <a:lnTo>
                        <a:pt x="215" y="98"/>
                      </a:lnTo>
                      <a:lnTo>
                        <a:pt x="214" y="98"/>
                      </a:lnTo>
                      <a:lnTo>
                        <a:pt x="213" y="96"/>
                      </a:lnTo>
                      <a:lnTo>
                        <a:pt x="211" y="94"/>
                      </a:lnTo>
                      <a:lnTo>
                        <a:pt x="210" y="92"/>
                      </a:lnTo>
                      <a:lnTo>
                        <a:pt x="208" y="90"/>
                      </a:lnTo>
                      <a:lnTo>
                        <a:pt x="207" y="89"/>
                      </a:lnTo>
                      <a:lnTo>
                        <a:pt x="206" y="86"/>
                      </a:lnTo>
                      <a:lnTo>
                        <a:pt x="204" y="83"/>
                      </a:lnTo>
                      <a:lnTo>
                        <a:pt x="203" y="81"/>
                      </a:lnTo>
                      <a:lnTo>
                        <a:pt x="202" y="81"/>
                      </a:lnTo>
                      <a:lnTo>
                        <a:pt x="200" y="81"/>
                      </a:lnTo>
                      <a:lnTo>
                        <a:pt x="199" y="81"/>
                      </a:lnTo>
                      <a:lnTo>
                        <a:pt x="198" y="79"/>
                      </a:lnTo>
                      <a:lnTo>
                        <a:pt x="196" y="77"/>
                      </a:lnTo>
                      <a:lnTo>
                        <a:pt x="195" y="75"/>
                      </a:lnTo>
                      <a:lnTo>
                        <a:pt x="193" y="73"/>
                      </a:lnTo>
                      <a:lnTo>
                        <a:pt x="192" y="71"/>
                      </a:lnTo>
                      <a:lnTo>
                        <a:pt x="191" y="70"/>
                      </a:lnTo>
                      <a:lnTo>
                        <a:pt x="189" y="69"/>
                      </a:lnTo>
                      <a:lnTo>
                        <a:pt x="188" y="69"/>
                      </a:lnTo>
                      <a:lnTo>
                        <a:pt x="187" y="67"/>
                      </a:lnTo>
                      <a:lnTo>
                        <a:pt x="185" y="66"/>
                      </a:lnTo>
                      <a:lnTo>
                        <a:pt x="184" y="65"/>
                      </a:lnTo>
                      <a:lnTo>
                        <a:pt x="182" y="66"/>
                      </a:lnTo>
                      <a:lnTo>
                        <a:pt x="181" y="65"/>
                      </a:lnTo>
                      <a:lnTo>
                        <a:pt x="180" y="63"/>
                      </a:lnTo>
                      <a:lnTo>
                        <a:pt x="178" y="61"/>
                      </a:lnTo>
                      <a:lnTo>
                        <a:pt x="177" y="59"/>
                      </a:lnTo>
                      <a:lnTo>
                        <a:pt x="176" y="59"/>
                      </a:lnTo>
                      <a:lnTo>
                        <a:pt x="174" y="58"/>
                      </a:lnTo>
                      <a:lnTo>
                        <a:pt x="173" y="56"/>
                      </a:lnTo>
                      <a:lnTo>
                        <a:pt x="171" y="56"/>
                      </a:lnTo>
                      <a:lnTo>
                        <a:pt x="170" y="56"/>
                      </a:lnTo>
                      <a:lnTo>
                        <a:pt x="169" y="56"/>
                      </a:lnTo>
                      <a:lnTo>
                        <a:pt x="167" y="56"/>
                      </a:lnTo>
                      <a:lnTo>
                        <a:pt x="166" y="56"/>
                      </a:lnTo>
                      <a:lnTo>
                        <a:pt x="165" y="55"/>
                      </a:lnTo>
                      <a:lnTo>
                        <a:pt x="163" y="53"/>
                      </a:lnTo>
                      <a:lnTo>
                        <a:pt x="162" y="51"/>
                      </a:lnTo>
                      <a:lnTo>
                        <a:pt x="160" y="50"/>
                      </a:lnTo>
                      <a:lnTo>
                        <a:pt x="159" y="50"/>
                      </a:lnTo>
                      <a:lnTo>
                        <a:pt x="158" y="51"/>
                      </a:lnTo>
                      <a:lnTo>
                        <a:pt x="156" y="51"/>
                      </a:lnTo>
                      <a:lnTo>
                        <a:pt x="155" y="49"/>
                      </a:lnTo>
                      <a:lnTo>
                        <a:pt x="154" y="47"/>
                      </a:lnTo>
                      <a:lnTo>
                        <a:pt x="152" y="46"/>
                      </a:lnTo>
                      <a:lnTo>
                        <a:pt x="151" y="45"/>
                      </a:lnTo>
                      <a:lnTo>
                        <a:pt x="149" y="44"/>
                      </a:lnTo>
                      <a:lnTo>
                        <a:pt x="148" y="44"/>
                      </a:lnTo>
                      <a:lnTo>
                        <a:pt x="147" y="44"/>
                      </a:lnTo>
                      <a:lnTo>
                        <a:pt x="145" y="44"/>
                      </a:lnTo>
                      <a:lnTo>
                        <a:pt x="144" y="43"/>
                      </a:lnTo>
                      <a:lnTo>
                        <a:pt x="143" y="41"/>
                      </a:lnTo>
                      <a:lnTo>
                        <a:pt x="141" y="39"/>
                      </a:lnTo>
                      <a:lnTo>
                        <a:pt x="140" y="39"/>
                      </a:lnTo>
                      <a:lnTo>
                        <a:pt x="139" y="39"/>
                      </a:lnTo>
                      <a:lnTo>
                        <a:pt x="137" y="39"/>
                      </a:lnTo>
                      <a:lnTo>
                        <a:pt x="136" y="39"/>
                      </a:lnTo>
                      <a:lnTo>
                        <a:pt x="134" y="37"/>
                      </a:lnTo>
                      <a:lnTo>
                        <a:pt x="133" y="35"/>
                      </a:lnTo>
                      <a:lnTo>
                        <a:pt x="132" y="36"/>
                      </a:lnTo>
                      <a:lnTo>
                        <a:pt x="130" y="35"/>
                      </a:lnTo>
                      <a:lnTo>
                        <a:pt x="129" y="34"/>
                      </a:lnTo>
                      <a:lnTo>
                        <a:pt x="128" y="33"/>
                      </a:lnTo>
                      <a:lnTo>
                        <a:pt x="126" y="30"/>
                      </a:lnTo>
                      <a:lnTo>
                        <a:pt x="125" y="29"/>
                      </a:lnTo>
                      <a:lnTo>
                        <a:pt x="123" y="29"/>
                      </a:lnTo>
                      <a:lnTo>
                        <a:pt x="122" y="29"/>
                      </a:lnTo>
                      <a:lnTo>
                        <a:pt x="121" y="29"/>
                      </a:lnTo>
                      <a:lnTo>
                        <a:pt x="119" y="28"/>
                      </a:lnTo>
                      <a:lnTo>
                        <a:pt x="118" y="27"/>
                      </a:lnTo>
                      <a:lnTo>
                        <a:pt x="117" y="27"/>
                      </a:lnTo>
                      <a:lnTo>
                        <a:pt x="115" y="27"/>
                      </a:lnTo>
                      <a:lnTo>
                        <a:pt x="114" y="25"/>
                      </a:lnTo>
                      <a:lnTo>
                        <a:pt x="112" y="21"/>
                      </a:lnTo>
                      <a:lnTo>
                        <a:pt x="111" y="17"/>
                      </a:lnTo>
                      <a:lnTo>
                        <a:pt x="110" y="15"/>
                      </a:lnTo>
                      <a:lnTo>
                        <a:pt x="108" y="15"/>
                      </a:lnTo>
                      <a:lnTo>
                        <a:pt x="107" y="17"/>
                      </a:lnTo>
                      <a:lnTo>
                        <a:pt x="106" y="17"/>
                      </a:lnTo>
                      <a:lnTo>
                        <a:pt x="104" y="16"/>
                      </a:lnTo>
                      <a:lnTo>
                        <a:pt x="103" y="15"/>
                      </a:lnTo>
                      <a:lnTo>
                        <a:pt x="101" y="13"/>
                      </a:lnTo>
                      <a:lnTo>
                        <a:pt x="100" y="11"/>
                      </a:lnTo>
                      <a:lnTo>
                        <a:pt x="99" y="9"/>
                      </a:lnTo>
                      <a:lnTo>
                        <a:pt x="97" y="7"/>
                      </a:lnTo>
                      <a:lnTo>
                        <a:pt x="96" y="7"/>
                      </a:lnTo>
                      <a:lnTo>
                        <a:pt x="95" y="7"/>
                      </a:lnTo>
                      <a:lnTo>
                        <a:pt x="93" y="9"/>
                      </a:lnTo>
                      <a:lnTo>
                        <a:pt x="92" y="11"/>
                      </a:lnTo>
                      <a:lnTo>
                        <a:pt x="90" y="11"/>
                      </a:lnTo>
                      <a:lnTo>
                        <a:pt x="89" y="8"/>
                      </a:lnTo>
                      <a:lnTo>
                        <a:pt x="88" y="6"/>
                      </a:lnTo>
                      <a:lnTo>
                        <a:pt x="86" y="5"/>
                      </a:lnTo>
                      <a:lnTo>
                        <a:pt x="85" y="5"/>
                      </a:lnTo>
                      <a:lnTo>
                        <a:pt x="84" y="6"/>
                      </a:lnTo>
                      <a:lnTo>
                        <a:pt x="82" y="4"/>
                      </a:lnTo>
                      <a:lnTo>
                        <a:pt x="81" y="1"/>
                      </a:lnTo>
                      <a:lnTo>
                        <a:pt x="80" y="0"/>
                      </a:lnTo>
                      <a:lnTo>
                        <a:pt x="78" y="1"/>
                      </a:lnTo>
                      <a:lnTo>
                        <a:pt x="77" y="4"/>
                      </a:lnTo>
                      <a:lnTo>
                        <a:pt x="75" y="7"/>
                      </a:lnTo>
                      <a:lnTo>
                        <a:pt x="74" y="6"/>
                      </a:lnTo>
                      <a:lnTo>
                        <a:pt x="73" y="3"/>
                      </a:lnTo>
                      <a:lnTo>
                        <a:pt x="71" y="1"/>
                      </a:lnTo>
                      <a:lnTo>
                        <a:pt x="70" y="1"/>
                      </a:lnTo>
                      <a:lnTo>
                        <a:pt x="69" y="2"/>
                      </a:lnTo>
                      <a:lnTo>
                        <a:pt x="67" y="4"/>
                      </a:lnTo>
                      <a:lnTo>
                        <a:pt x="66" y="5"/>
                      </a:lnTo>
                      <a:lnTo>
                        <a:pt x="64" y="5"/>
                      </a:lnTo>
                      <a:lnTo>
                        <a:pt x="63" y="4"/>
                      </a:lnTo>
                      <a:lnTo>
                        <a:pt x="62" y="4"/>
                      </a:lnTo>
                      <a:lnTo>
                        <a:pt x="60" y="5"/>
                      </a:lnTo>
                      <a:lnTo>
                        <a:pt x="59" y="7"/>
                      </a:lnTo>
                      <a:lnTo>
                        <a:pt x="58" y="10"/>
                      </a:lnTo>
                      <a:lnTo>
                        <a:pt x="56" y="11"/>
                      </a:lnTo>
                      <a:lnTo>
                        <a:pt x="55" y="10"/>
                      </a:lnTo>
                      <a:lnTo>
                        <a:pt x="53" y="10"/>
                      </a:lnTo>
                      <a:lnTo>
                        <a:pt x="52" y="11"/>
                      </a:lnTo>
                      <a:lnTo>
                        <a:pt x="51" y="11"/>
                      </a:lnTo>
                      <a:lnTo>
                        <a:pt x="49" y="13"/>
                      </a:lnTo>
                      <a:lnTo>
                        <a:pt x="48" y="16"/>
                      </a:lnTo>
                      <a:lnTo>
                        <a:pt x="47" y="18"/>
                      </a:lnTo>
                      <a:lnTo>
                        <a:pt x="45" y="21"/>
                      </a:lnTo>
                      <a:lnTo>
                        <a:pt x="44" y="24"/>
                      </a:lnTo>
                      <a:lnTo>
                        <a:pt x="42" y="25"/>
                      </a:lnTo>
                      <a:lnTo>
                        <a:pt x="41" y="27"/>
                      </a:lnTo>
                      <a:lnTo>
                        <a:pt x="40" y="28"/>
                      </a:lnTo>
                      <a:lnTo>
                        <a:pt x="38" y="29"/>
                      </a:lnTo>
                      <a:lnTo>
                        <a:pt x="37" y="31"/>
                      </a:lnTo>
                      <a:lnTo>
                        <a:pt x="36" y="33"/>
                      </a:lnTo>
                      <a:lnTo>
                        <a:pt x="34" y="36"/>
                      </a:lnTo>
                      <a:lnTo>
                        <a:pt x="33" y="39"/>
                      </a:lnTo>
                      <a:lnTo>
                        <a:pt x="31" y="43"/>
                      </a:lnTo>
                      <a:lnTo>
                        <a:pt x="30" y="46"/>
                      </a:lnTo>
                      <a:lnTo>
                        <a:pt x="29" y="48"/>
                      </a:lnTo>
                      <a:lnTo>
                        <a:pt x="27" y="50"/>
                      </a:lnTo>
                      <a:lnTo>
                        <a:pt x="26" y="52"/>
                      </a:lnTo>
                      <a:lnTo>
                        <a:pt x="25" y="53"/>
                      </a:lnTo>
                      <a:lnTo>
                        <a:pt x="23" y="56"/>
                      </a:lnTo>
                      <a:lnTo>
                        <a:pt x="22" y="59"/>
                      </a:lnTo>
                      <a:lnTo>
                        <a:pt x="20" y="60"/>
                      </a:lnTo>
                      <a:lnTo>
                        <a:pt x="19" y="63"/>
                      </a:lnTo>
                      <a:lnTo>
                        <a:pt x="18" y="65"/>
                      </a:lnTo>
                      <a:lnTo>
                        <a:pt x="16" y="69"/>
                      </a:lnTo>
                      <a:lnTo>
                        <a:pt x="15" y="72"/>
                      </a:lnTo>
                      <a:lnTo>
                        <a:pt x="14" y="74"/>
                      </a:lnTo>
                      <a:lnTo>
                        <a:pt x="12" y="77"/>
                      </a:lnTo>
                      <a:lnTo>
                        <a:pt x="11" y="80"/>
                      </a:lnTo>
                      <a:lnTo>
                        <a:pt x="10" y="83"/>
                      </a:lnTo>
                      <a:lnTo>
                        <a:pt x="8" y="85"/>
                      </a:lnTo>
                      <a:lnTo>
                        <a:pt x="7" y="86"/>
                      </a:lnTo>
                      <a:lnTo>
                        <a:pt x="5" y="88"/>
                      </a:lnTo>
                      <a:lnTo>
                        <a:pt x="4" y="89"/>
                      </a:lnTo>
                      <a:lnTo>
                        <a:pt x="3" y="92"/>
                      </a:lnTo>
                      <a:lnTo>
                        <a:pt x="1" y="95"/>
                      </a:lnTo>
                      <a:lnTo>
                        <a:pt x="0" y="98"/>
                      </a:lnTo>
                    </a:path>
                  </a:pathLst>
                </a:custGeom>
                <a:noFill/>
                <a:ln w="28575" cmpd="sng">
                  <a:solidFill>
                    <a:schemeClr val="accent5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6" name="Freeform 57"/>
                <p:cNvSpPr>
                  <a:spLocks/>
                </p:cNvSpPr>
                <p:nvPr/>
              </p:nvSpPr>
              <p:spPr bwMode="auto">
                <a:xfrm>
                  <a:off x="1006" y="2776"/>
                  <a:ext cx="571" cy="769"/>
                </a:xfrm>
                <a:custGeom>
                  <a:avLst/>
                  <a:gdLst/>
                  <a:ahLst/>
                  <a:cxnLst>
                    <a:cxn ang="0">
                      <a:pos x="264" y="6"/>
                    </a:cxn>
                    <a:cxn ang="0">
                      <a:pos x="258" y="13"/>
                    </a:cxn>
                    <a:cxn ang="0">
                      <a:pos x="253" y="24"/>
                    </a:cxn>
                    <a:cxn ang="0">
                      <a:pos x="247" y="30"/>
                    </a:cxn>
                    <a:cxn ang="0">
                      <a:pos x="242" y="35"/>
                    </a:cxn>
                    <a:cxn ang="0">
                      <a:pos x="236" y="43"/>
                    </a:cxn>
                    <a:cxn ang="0">
                      <a:pos x="231" y="48"/>
                    </a:cxn>
                    <a:cxn ang="0">
                      <a:pos x="225" y="55"/>
                    </a:cxn>
                    <a:cxn ang="0">
                      <a:pos x="220" y="62"/>
                    </a:cxn>
                    <a:cxn ang="0">
                      <a:pos x="214" y="67"/>
                    </a:cxn>
                    <a:cxn ang="0">
                      <a:pos x="209" y="75"/>
                    </a:cxn>
                    <a:cxn ang="0">
                      <a:pos x="203" y="82"/>
                    </a:cxn>
                    <a:cxn ang="0">
                      <a:pos x="198" y="91"/>
                    </a:cxn>
                    <a:cxn ang="0">
                      <a:pos x="192" y="98"/>
                    </a:cxn>
                    <a:cxn ang="0">
                      <a:pos x="187" y="109"/>
                    </a:cxn>
                    <a:cxn ang="0">
                      <a:pos x="181" y="121"/>
                    </a:cxn>
                    <a:cxn ang="0">
                      <a:pos x="176" y="132"/>
                    </a:cxn>
                    <a:cxn ang="0">
                      <a:pos x="170" y="143"/>
                    </a:cxn>
                    <a:cxn ang="0">
                      <a:pos x="165" y="159"/>
                    </a:cxn>
                    <a:cxn ang="0">
                      <a:pos x="160" y="171"/>
                    </a:cxn>
                    <a:cxn ang="0">
                      <a:pos x="154" y="182"/>
                    </a:cxn>
                    <a:cxn ang="0">
                      <a:pos x="149" y="196"/>
                    </a:cxn>
                    <a:cxn ang="0">
                      <a:pos x="143" y="208"/>
                    </a:cxn>
                    <a:cxn ang="0">
                      <a:pos x="138" y="222"/>
                    </a:cxn>
                    <a:cxn ang="0">
                      <a:pos x="132" y="237"/>
                    </a:cxn>
                    <a:cxn ang="0">
                      <a:pos x="127" y="246"/>
                    </a:cxn>
                    <a:cxn ang="0">
                      <a:pos x="121" y="259"/>
                    </a:cxn>
                    <a:cxn ang="0">
                      <a:pos x="116" y="268"/>
                    </a:cxn>
                    <a:cxn ang="0">
                      <a:pos x="110" y="283"/>
                    </a:cxn>
                    <a:cxn ang="0">
                      <a:pos x="105" y="294"/>
                    </a:cxn>
                    <a:cxn ang="0">
                      <a:pos x="99" y="305"/>
                    </a:cxn>
                    <a:cxn ang="0">
                      <a:pos x="94" y="314"/>
                    </a:cxn>
                    <a:cxn ang="0">
                      <a:pos x="88" y="325"/>
                    </a:cxn>
                    <a:cxn ang="0">
                      <a:pos x="83" y="333"/>
                    </a:cxn>
                    <a:cxn ang="0">
                      <a:pos x="77" y="342"/>
                    </a:cxn>
                    <a:cxn ang="0">
                      <a:pos x="72" y="349"/>
                    </a:cxn>
                    <a:cxn ang="0">
                      <a:pos x="66" y="356"/>
                    </a:cxn>
                    <a:cxn ang="0">
                      <a:pos x="61" y="363"/>
                    </a:cxn>
                    <a:cxn ang="0">
                      <a:pos x="55" y="369"/>
                    </a:cxn>
                    <a:cxn ang="0">
                      <a:pos x="50" y="375"/>
                    </a:cxn>
                    <a:cxn ang="0">
                      <a:pos x="44" y="380"/>
                    </a:cxn>
                    <a:cxn ang="0">
                      <a:pos x="39" y="386"/>
                    </a:cxn>
                    <a:cxn ang="0">
                      <a:pos x="33" y="391"/>
                    </a:cxn>
                    <a:cxn ang="0">
                      <a:pos x="28" y="395"/>
                    </a:cxn>
                    <a:cxn ang="0">
                      <a:pos x="22" y="400"/>
                    </a:cxn>
                    <a:cxn ang="0">
                      <a:pos x="17" y="403"/>
                    </a:cxn>
                    <a:cxn ang="0">
                      <a:pos x="11" y="408"/>
                    </a:cxn>
                    <a:cxn ang="0">
                      <a:pos x="6" y="411"/>
                    </a:cxn>
                    <a:cxn ang="0">
                      <a:pos x="0" y="414"/>
                    </a:cxn>
                  </a:cxnLst>
                  <a:rect l="0" t="0" r="r" b="b"/>
                  <a:pathLst>
                    <a:path w="268" h="414">
                      <a:moveTo>
                        <a:pt x="268" y="0"/>
                      </a:moveTo>
                      <a:lnTo>
                        <a:pt x="267" y="3"/>
                      </a:lnTo>
                      <a:lnTo>
                        <a:pt x="265" y="5"/>
                      </a:lnTo>
                      <a:lnTo>
                        <a:pt x="264" y="6"/>
                      </a:lnTo>
                      <a:lnTo>
                        <a:pt x="262" y="7"/>
                      </a:lnTo>
                      <a:lnTo>
                        <a:pt x="261" y="9"/>
                      </a:lnTo>
                      <a:lnTo>
                        <a:pt x="260" y="10"/>
                      </a:lnTo>
                      <a:lnTo>
                        <a:pt x="258" y="13"/>
                      </a:lnTo>
                      <a:lnTo>
                        <a:pt x="257" y="16"/>
                      </a:lnTo>
                      <a:lnTo>
                        <a:pt x="256" y="19"/>
                      </a:lnTo>
                      <a:lnTo>
                        <a:pt x="254" y="22"/>
                      </a:lnTo>
                      <a:lnTo>
                        <a:pt x="253" y="24"/>
                      </a:lnTo>
                      <a:lnTo>
                        <a:pt x="251" y="24"/>
                      </a:lnTo>
                      <a:lnTo>
                        <a:pt x="250" y="25"/>
                      </a:lnTo>
                      <a:lnTo>
                        <a:pt x="249" y="27"/>
                      </a:lnTo>
                      <a:lnTo>
                        <a:pt x="247" y="30"/>
                      </a:lnTo>
                      <a:lnTo>
                        <a:pt x="246" y="32"/>
                      </a:lnTo>
                      <a:lnTo>
                        <a:pt x="245" y="33"/>
                      </a:lnTo>
                      <a:lnTo>
                        <a:pt x="243" y="34"/>
                      </a:lnTo>
                      <a:lnTo>
                        <a:pt x="242" y="35"/>
                      </a:lnTo>
                      <a:lnTo>
                        <a:pt x="240" y="36"/>
                      </a:lnTo>
                      <a:lnTo>
                        <a:pt x="239" y="39"/>
                      </a:lnTo>
                      <a:lnTo>
                        <a:pt x="238" y="41"/>
                      </a:lnTo>
                      <a:lnTo>
                        <a:pt x="236" y="43"/>
                      </a:lnTo>
                      <a:lnTo>
                        <a:pt x="235" y="45"/>
                      </a:lnTo>
                      <a:lnTo>
                        <a:pt x="234" y="46"/>
                      </a:lnTo>
                      <a:lnTo>
                        <a:pt x="232" y="47"/>
                      </a:lnTo>
                      <a:lnTo>
                        <a:pt x="231" y="48"/>
                      </a:lnTo>
                      <a:lnTo>
                        <a:pt x="229" y="49"/>
                      </a:lnTo>
                      <a:lnTo>
                        <a:pt x="228" y="51"/>
                      </a:lnTo>
                      <a:lnTo>
                        <a:pt x="227" y="53"/>
                      </a:lnTo>
                      <a:lnTo>
                        <a:pt x="225" y="55"/>
                      </a:lnTo>
                      <a:lnTo>
                        <a:pt x="224" y="56"/>
                      </a:lnTo>
                      <a:lnTo>
                        <a:pt x="223" y="58"/>
                      </a:lnTo>
                      <a:lnTo>
                        <a:pt x="221" y="60"/>
                      </a:lnTo>
                      <a:lnTo>
                        <a:pt x="220" y="62"/>
                      </a:lnTo>
                      <a:lnTo>
                        <a:pt x="219" y="64"/>
                      </a:lnTo>
                      <a:lnTo>
                        <a:pt x="217" y="65"/>
                      </a:lnTo>
                      <a:lnTo>
                        <a:pt x="216" y="66"/>
                      </a:lnTo>
                      <a:lnTo>
                        <a:pt x="214" y="67"/>
                      </a:lnTo>
                      <a:lnTo>
                        <a:pt x="213" y="69"/>
                      </a:lnTo>
                      <a:lnTo>
                        <a:pt x="212" y="71"/>
                      </a:lnTo>
                      <a:lnTo>
                        <a:pt x="210" y="73"/>
                      </a:lnTo>
                      <a:lnTo>
                        <a:pt x="209" y="75"/>
                      </a:lnTo>
                      <a:lnTo>
                        <a:pt x="208" y="78"/>
                      </a:lnTo>
                      <a:lnTo>
                        <a:pt x="206" y="79"/>
                      </a:lnTo>
                      <a:lnTo>
                        <a:pt x="205" y="80"/>
                      </a:lnTo>
                      <a:lnTo>
                        <a:pt x="203" y="82"/>
                      </a:lnTo>
                      <a:lnTo>
                        <a:pt x="202" y="84"/>
                      </a:lnTo>
                      <a:lnTo>
                        <a:pt x="201" y="86"/>
                      </a:lnTo>
                      <a:lnTo>
                        <a:pt x="199" y="89"/>
                      </a:lnTo>
                      <a:lnTo>
                        <a:pt x="198" y="91"/>
                      </a:lnTo>
                      <a:lnTo>
                        <a:pt x="197" y="93"/>
                      </a:lnTo>
                      <a:lnTo>
                        <a:pt x="195" y="94"/>
                      </a:lnTo>
                      <a:lnTo>
                        <a:pt x="194" y="96"/>
                      </a:lnTo>
                      <a:lnTo>
                        <a:pt x="192" y="98"/>
                      </a:lnTo>
                      <a:lnTo>
                        <a:pt x="191" y="101"/>
                      </a:lnTo>
                      <a:lnTo>
                        <a:pt x="190" y="104"/>
                      </a:lnTo>
                      <a:lnTo>
                        <a:pt x="188" y="107"/>
                      </a:lnTo>
                      <a:lnTo>
                        <a:pt x="187" y="109"/>
                      </a:lnTo>
                      <a:lnTo>
                        <a:pt x="186" y="112"/>
                      </a:lnTo>
                      <a:lnTo>
                        <a:pt x="184" y="114"/>
                      </a:lnTo>
                      <a:lnTo>
                        <a:pt x="183" y="117"/>
                      </a:lnTo>
                      <a:lnTo>
                        <a:pt x="181" y="121"/>
                      </a:lnTo>
                      <a:lnTo>
                        <a:pt x="180" y="124"/>
                      </a:lnTo>
                      <a:lnTo>
                        <a:pt x="179" y="126"/>
                      </a:lnTo>
                      <a:lnTo>
                        <a:pt x="177" y="130"/>
                      </a:lnTo>
                      <a:lnTo>
                        <a:pt x="176" y="132"/>
                      </a:lnTo>
                      <a:lnTo>
                        <a:pt x="175" y="136"/>
                      </a:lnTo>
                      <a:lnTo>
                        <a:pt x="173" y="137"/>
                      </a:lnTo>
                      <a:lnTo>
                        <a:pt x="172" y="141"/>
                      </a:lnTo>
                      <a:lnTo>
                        <a:pt x="170" y="143"/>
                      </a:lnTo>
                      <a:lnTo>
                        <a:pt x="169" y="147"/>
                      </a:lnTo>
                      <a:lnTo>
                        <a:pt x="168" y="151"/>
                      </a:lnTo>
                      <a:lnTo>
                        <a:pt x="166" y="156"/>
                      </a:lnTo>
                      <a:lnTo>
                        <a:pt x="165" y="159"/>
                      </a:lnTo>
                      <a:lnTo>
                        <a:pt x="164" y="163"/>
                      </a:lnTo>
                      <a:lnTo>
                        <a:pt x="162" y="165"/>
                      </a:lnTo>
                      <a:lnTo>
                        <a:pt x="161" y="168"/>
                      </a:lnTo>
                      <a:lnTo>
                        <a:pt x="160" y="171"/>
                      </a:lnTo>
                      <a:lnTo>
                        <a:pt x="158" y="173"/>
                      </a:lnTo>
                      <a:lnTo>
                        <a:pt x="157" y="176"/>
                      </a:lnTo>
                      <a:lnTo>
                        <a:pt x="155" y="179"/>
                      </a:lnTo>
                      <a:lnTo>
                        <a:pt x="154" y="182"/>
                      </a:lnTo>
                      <a:lnTo>
                        <a:pt x="153" y="186"/>
                      </a:lnTo>
                      <a:lnTo>
                        <a:pt x="151" y="189"/>
                      </a:lnTo>
                      <a:lnTo>
                        <a:pt x="150" y="193"/>
                      </a:lnTo>
                      <a:lnTo>
                        <a:pt x="149" y="196"/>
                      </a:lnTo>
                      <a:lnTo>
                        <a:pt x="147" y="199"/>
                      </a:lnTo>
                      <a:lnTo>
                        <a:pt x="146" y="201"/>
                      </a:lnTo>
                      <a:lnTo>
                        <a:pt x="144" y="204"/>
                      </a:lnTo>
                      <a:lnTo>
                        <a:pt x="143" y="208"/>
                      </a:lnTo>
                      <a:lnTo>
                        <a:pt x="142" y="212"/>
                      </a:lnTo>
                      <a:lnTo>
                        <a:pt x="140" y="216"/>
                      </a:lnTo>
                      <a:lnTo>
                        <a:pt x="139" y="219"/>
                      </a:lnTo>
                      <a:lnTo>
                        <a:pt x="138" y="222"/>
                      </a:lnTo>
                      <a:lnTo>
                        <a:pt x="136" y="225"/>
                      </a:lnTo>
                      <a:lnTo>
                        <a:pt x="135" y="229"/>
                      </a:lnTo>
                      <a:lnTo>
                        <a:pt x="133" y="233"/>
                      </a:lnTo>
                      <a:lnTo>
                        <a:pt x="132" y="237"/>
                      </a:lnTo>
                      <a:lnTo>
                        <a:pt x="131" y="239"/>
                      </a:lnTo>
                      <a:lnTo>
                        <a:pt x="129" y="242"/>
                      </a:lnTo>
                      <a:lnTo>
                        <a:pt x="128" y="244"/>
                      </a:lnTo>
                      <a:lnTo>
                        <a:pt x="127" y="246"/>
                      </a:lnTo>
                      <a:lnTo>
                        <a:pt x="125" y="249"/>
                      </a:lnTo>
                      <a:lnTo>
                        <a:pt x="124" y="252"/>
                      </a:lnTo>
                      <a:lnTo>
                        <a:pt x="122" y="256"/>
                      </a:lnTo>
                      <a:lnTo>
                        <a:pt x="121" y="259"/>
                      </a:lnTo>
                      <a:lnTo>
                        <a:pt x="120" y="262"/>
                      </a:lnTo>
                      <a:lnTo>
                        <a:pt x="118" y="264"/>
                      </a:lnTo>
                      <a:lnTo>
                        <a:pt x="117" y="266"/>
                      </a:lnTo>
                      <a:lnTo>
                        <a:pt x="116" y="268"/>
                      </a:lnTo>
                      <a:lnTo>
                        <a:pt x="114" y="271"/>
                      </a:lnTo>
                      <a:lnTo>
                        <a:pt x="113" y="275"/>
                      </a:lnTo>
                      <a:lnTo>
                        <a:pt x="111" y="279"/>
                      </a:lnTo>
                      <a:lnTo>
                        <a:pt x="110" y="283"/>
                      </a:lnTo>
                      <a:lnTo>
                        <a:pt x="109" y="286"/>
                      </a:lnTo>
                      <a:lnTo>
                        <a:pt x="107" y="289"/>
                      </a:lnTo>
                      <a:lnTo>
                        <a:pt x="106" y="292"/>
                      </a:lnTo>
                      <a:lnTo>
                        <a:pt x="105" y="294"/>
                      </a:lnTo>
                      <a:lnTo>
                        <a:pt x="103" y="297"/>
                      </a:lnTo>
                      <a:lnTo>
                        <a:pt x="102" y="299"/>
                      </a:lnTo>
                      <a:lnTo>
                        <a:pt x="101" y="302"/>
                      </a:lnTo>
                      <a:lnTo>
                        <a:pt x="99" y="305"/>
                      </a:lnTo>
                      <a:lnTo>
                        <a:pt x="98" y="307"/>
                      </a:lnTo>
                      <a:lnTo>
                        <a:pt x="96" y="309"/>
                      </a:lnTo>
                      <a:lnTo>
                        <a:pt x="95" y="311"/>
                      </a:lnTo>
                      <a:lnTo>
                        <a:pt x="94" y="314"/>
                      </a:lnTo>
                      <a:lnTo>
                        <a:pt x="92" y="317"/>
                      </a:lnTo>
                      <a:lnTo>
                        <a:pt x="91" y="320"/>
                      </a:lnTo>
                      <a:lnTo>
                        <a:pt x="90" y="323"/>
                      </a:lnTo>
                      <a:lnTo>
                        <a:pt x="88" y="325"/>
                      </a:lnTo>
                      <a:lnTo>
                        <a:pt x="87" y="327"/>
                      </a:lnTo>
                      <a:lnTo>
                        <a:pt x="85" y="329"/>
                      </a:lnTo>
                      <a:lnTo>
                        <a:pt x="84" y="331"/>
                      </a:lnTo>
                      <a:lnTo>
                        <a:pt x="83" y="333"/>
                      </a:lnTo>
                      <a:lnTo>
                        <a:pt x="81" y="335"/>
                      </a:lnTo>
                      <a:lnTo>
                        <a:pt x="80" y="338"/>
                      </a:lnTo>
                      <a:lnTo>
                        <a:pt x="79" y="340"/>
                      </a:lnTo>
                      <a:lnTo>
                        <a:pt x="77" y="342"/>
                      </a:lnTo>
                      <a:lnTo>
                        <a:pt x="76" y="343"/>
                      </a:lnTo>
                      <a:lnTo>
                        <a:pt x="74" y="345"/>
                      </a:lnTo>
                      <a:lnTo>
                        <a:pt x="73" y="347"/>
                      </a:lnTo>
                      <a:lnTo>
                        <a:pt x="72" y="349"/>
                      </a:lnTo>
                      <a:lnTo>
                        <a:pt x="70" y="351"/>
                      </a:lnTo>
                      <a:lnTo>
                        <a:pt x="69" y="353"/>
                      </a:lnTo>
                      <a:lnTo>
                        <a:pt x="68" y="355"/>
                      </a:lnTo>
                      <a:lnTo>
                        <a:pt x="66" y="356"/>
                      </a:lnTo>
                      <a:lnTo>
                        <a:pt x="65" y="358"/>
                      </a:lnTo>
                      <a:lnTo>
                        <a:pt x="63" y="359"/>
                      </a:lnTo>
                      <a:lnTo>
                        <a:pt x="62" y="361"/>
                      </a:lnTo>
                      <a:lnTo>
                        <a:pt x="61" y="363"/>
                      </a:lnTo>
                      <a:lnTo>
                        <a:pt x="59" y="365"/>
                      </a:lnTo>
                      <a:lnTo>
                        <a:pt x="58" y="366"/>
                      </a:lnTo>
                      <a:lnTo>
                        <a:pt x="57" y="368"/>
                      </a:lnTo>
                      <a:lnTo>
                        <a:pt x="55" y="369"/>
                      </a:lnTo>
                      <a:lnTo>
                        <a:pt x="54" y="371"/>
                      </a:lnTo>
                      <a:lnTo>
                        <a:pt x="52" y="372"/>
                      </a:lnTo>
                      <a:lnTo>
                        <a:pt x="51" y="374"/>
                      </a:lnTo>
                      <a:lnTo>
                        <a:pt x="50" y="375"/>
                      </a:lnTo>
                      <a:lnTo>
                        <a:pt x="48" y="377"/>
                      </a:lnTo>
                      <a:lnTo>
                        <a:pt x="47" y="378"/>
                      </a:lnTo>
                      <a:lnTo>
                        <a:pt x="46" y="379"/>
                      </a:lnTo>
                      <a:lnTo>
                        <a:pt x="44" y="380"/>
                      </a:lnTo>
                      <a:lnTo>
                        <a:pt x="43" y="382"/>
                      </a:lnTo>
                      <a:lnTo>
                        <a:pt x="41" y="383"/>
                      </a:lnTo>
                      <a:lnTo>
                        <a:pt x="40" y="385"/>
                      </a:lnTo>
                      <a:lnTo>
                        <a:pt x="39" y="386"/>
                      </a:lnTo>
                      <a:lnTo>
                        <a:pt x="37" y="387"/>
                      </a:lnTo>
                      <a:lnTo>
                        <a:pt x="36" y="388"/>
                      </a:lnTo>
                      <a:lnTo>
                        <a:pt x="35" y="390"/>
                      </a:lnTo>
                      <a:lnTo>
                        <a:pt x="33" y="391"/>
                      </a:lnTo>
                      <a:lnTo>
                        <a:pt x="32" y="392"/>
                      </a:lnTo>
                      <a:lnTo>
                        <a:pt x="31" y="393"/>
                      </a:lnTo>
                      <a:lnTo>
                        <a:pt x="29" y="394"/>
                      </a:lnTo>
                      <a:lnTo>
                        <a:pt x="28" y="395"/>
                      </a:lnTo>
                      <a:lnTo>
                        <a:pt x="26" y="396"/>
                      </a:lnTo>
                      <a:lnTo>
                        <a:pt x="25" y="398"/>
                      </a:lnTo>
                      <a:lnTo>
                        <a:pt x="24" y="399"/>
                      </a:lnTo>
                      <a:lnTo>
                        <a:pt x="22" y="400"/>
                      </a:lnTo>
                      <a:lnTo>
                        <a:pt x="21" y="401"/>
                      </a:lnTo>
                      <a:lnTo>
                        <a:pt x="20" y="402"/>
                      </a:lnTo>
                      <a:lnTo>
                        <a:pt x="18" y="402"/>
                      </a:lnTo>
                      <a:lnTo>
                        <a:pt x="17" y="403"/>
                      </a:lnTo>
                      <a:lnTo>
                        <a:pt x="15" y="405"/>
                      </a:lnTo>
                      <a:lnTo>
                        <a:pt x="14" y="406"/>
                      </a:lnTo>
                      <a:lnTo>
                        <a:pt x="13" y="407"/>
                      </a:lnTo>
                      <a:lnTo>
                        <a:pt x="11" y="408"/>
                      </a:lnTo>
                      <a:lnTo>
                        <a:pt x="10" y="408"/>
                      </a:lnTo>
                      <a:lnTo>
                        <a:pt x="9" y="409"/>
                      </a:lnTo>
                      <a:lnTo>
                        <a:pt x="7" y="410"/>
                      </a:lnTo>
                      <a:lnTo>
                        <a:pt x="6" y="411"/>
                      </a:lnTo>
                      <a:lnTo>
                        <a:pt x="4" y="412"/>
                      </a:lnTo>
                      <a:lnTo>
                        <a:pt x="3" y="413"/>
                      </a:lnTo>
                      <a:lnTo>
                        <a:pt x="2" y="414"/>
                      </a:lnTo>
                      <a:lnTo>
                        <a:pt x="0" y="414"/>
                      </a:lnTo>
                    </a:path>
                  </a:pathLst>
                </a:custGeom>
                <a:noFill/>
                <a:ln w="28575" cmpd="sng">
                  <a:solidFill>
                    <a:schemeClr val="accent5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7" name="Freeform 58"/>
                <p:cNvSpPr>
                  <a:spLocks/>
                </p:cNvSpPr>
                <p:nvPr/>
              </p:nvSpPr>
              <p:spPr bwMode="auto">
                <a:xfrm>
                  <a:off x="762" y="3545"/>
                  <a:ext cx="244" cy="79"/>
                </a:xfrm>
                <a:custGeom>
                  <a:avLst/>
                  <a:gdLst/>
                  <a:ahLst/>
                  <a:cxnLst>
                    <a:cxn ang="0">
                      <a:pos x="114" y="1"/>
                    </a:cxn>
                    <a:cxn ang="0">
                      <a:pos x="111" y="3"/>
                    </a:cxn>
                    <a:cxn ang="0">
                      <a:pos x="108" y="4"/>
                    </a:cxn>
                    <a:cxn ang="0">
                      <a:pos x="106" y="6"/>
                    </a:cxn>
                    <a:cxn ang="0">
                      <a:pos x="103" y="7"/>
                    </a:cxn>
                    <a:cxn ang="0">
                      <a:pos x="100" y="9"/>
                    </a:cxn>
                    <a:cxn ang="0">
                      <a:pos x="97" y="10"/>
                    </a:cxn>
                    <a:cxn ang="0">
                      <a:pos x="95" y="11"/>
                    </a:cxn>
                    <a:cxn ang="0">
                      <a:pos x="92" y="13"/>
                    </a:cxn>
                    <a:cxn ang="0">
                      <a:pos x="89" y="14"/>
                    </a:cxn>
                    <a:cxn ang="0">
                      <a:pos x="87" y="15"/>
                    </a:cxn>
                    <a:cxn ang="0">
                      <a:pos x="84" y="16"/>
                    </a:cxn>
                    <a:cxn ang="0">
                      <a:pos x="81" y="18"/>
                    </a:cxn>
                    <a:cxn ang="0">
                      <a:pos x="78" y="19"/>
                    </a:cxn>
                    <a:cxn ang="0">
                      <a:pos x="76" y="20"/>
                    </a:cxn>
                    <a:cxn ang="0">
                      <a:pos x="73" y="21"/>
                    </a:cxn>
                    <a:cxn ang="0">
                      <a:pos x="70" y="22"/>
                    </a:cxn>
                    <a:cxn ang="0">
                      <a:pos x="67" y="23"/>
                    </a:cxn>
                    <a:cxn ang="0">
                      <a:pos x="65" y="24"/>
                    </a:cxn>
                    <a:cxn ang="0">
                      <a:pos x="62" y="25"/>
                    </a:cxn>
                    <a:cxn ang="0">
                      <a:pos x="59" y="26"/>
                    </a:cxn>
                    <a:cxn ang="0">
                      <a:pos x="56" y="27"/>
                    </a:cxn>
                    <a:cxn ang="0">
                      <a:pos x="54" y="28"/>
                    </a:cxn>
                    <a:cxn ang="0">
                      <a:pos x="51" y="29"/>
                    </a:cxn>
                    <a:cxn ang="0">
                      <a:pos x="48" y="30"/>
                    </a:cxn>
                    <a:cxn ang="0">
                      <a:pos x="45" y="30"/>
                    </a:cxn>
                    <a:cxn ang="0">
                      <a:pos x="43" y="31"/>
                    </a:cxn>
                    <a:cxn ang="0">
                      <a:pos x="40" y="32"/>
                    </a:cxn>
                    <a:cxn ang="0">
                      <a:pos x="37" y="33"/>
                    </a:cxn>
                    <a:cxn ang="0">
                      <a:pos x="34" y="34"/>
                    </a:cxn>
                    <a:cxn ang="0">
                      <a:pos x="32" y="34"/>
                    </a:cxn>
                    <a:cxn ang="0">
                      <a:pos x="29" y="35"/>
                    </a:cxn>
                    <a:cxn ang="0">
                      <a:pos x="26" y="36"/>
                    </a:cxn>
                    <a:cxn ang="0">
                      <a:pos x="23" y="37"/>
                    </a:cxn>
                    <a:cxn ang="0">
                      <a:pos x="21" y="37"/>
                    </a:cxn>
                    <a:cxn ang="0">
                      <a:pos x="18" y="38"/>
                    </a:cxn>
                    <a:cxn ang="0">
                      <a:pos x="15" y="39"/>
                    </a:cxn>
                    <a:cxn ang="0">
                      <a:pos x="12" y="39"/>
                    </a:cxn>
                    <a:cxn ang="0">
                      <a:pos x="10" y="40"/>
                    </a:cxn>
                    <a:cxn ang="0">
                      <a:pos x="7" y="40"/>
                    </a:cxn>
                    <a:cxn ang="0">
                      <a:pos x="4" y="41"/>
                    </a:cxn>
                    <a:cxn ang="0">
                      <a:pos x="1" y="42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115" h="42">
                      <a:moveTo>
                        <a:pt x="115" y="0"/>
                      </a:moveTo>
                      <a:lnTo>
                        <a:pt x="114" y="1"/>
                      </a:lnTo>
                      <a:lnTo>
                        <a:pt x="113" y="2"/>
                      </a:lnTo>
                      <a:lnTo>
                        <a:pt x="111" y="3"/>
                      </a:lnTo>
                      <a:lnTo>
                        <a:pt x="110" y="4"/>
                      </a:lnTo>
                      <a:lnTo>
                        <a:pt x="108" y="4"/>
                      </a:lnTo>
                      <a:lnTo>
                        <a:pt x="107" y="5"/>
                      </a:lnTo>
                      <a:lnTo>
                        <a:pt x="106" y="6"/>
                      </a:lnTo>
                      <a:lnTo>
                        <a:pt x="104" y="7"/>
                      </a:lnTo>
                      <a:lnTo>
                        <a:pt x="103" y="7"/>
                      </a:lnTo>
                      <a:lnTo>
                        <a:pt x="102" y="8"/>
                      </a:lnTo>
                      <a:lnTo>
                        <a:pt x="100" y="9"/>
                      </a:lnTo>
                      <a:lnTo>
                        <a:pt x="99" y="9"/>
                      </a:lnTo>
                      <a:lnTo>
                        <a:pt x="97" y="10"/>
                      </a:lnTo>
                      <a:lnTo>
                        <a:pt x="96" y="11"/>
                      </a:lnTo>
                      <a:lnTo>
                        <a:pt x="95" y="11"/>
                      </a:lnTo>
                      <a:lnTo>
                        <a:pt x="93" y="12"/>
                      </a:lnTo>
                      <a:lnTo>
                        <a:pt x="92" y="13"/>
                      </a:lnTo>
                      <a:lnTo>
                        <a:pt x="91" y="13"/>
                      </a:lnTo>
                      <a:lnTo>
                        <a:pt x="89" y="14"/>
                      </a:lnTo>
                      <a:lnTo>
                        <a:pt x="88" y="15"/>
                      </a:lnTo>
                      <a:lnTo>
                        <a:pt x="87" y="15"/>
                      </a:lnTo>
                      <a:lnTo>
                        <a:pt x="85" y="16"/>
                      </a:lnTo>
                      <a:lnTo>
                        <a:pt x="84" y="16"/>
                      </a:lnTo>
                      <a:lnTo>
                        <a:pt x="82" y="17"/>
                      </a:lnTo>
                      <a:lnTo>
                        <a:pt x="81" y="18"/>
                      </a:lnTo>
                      <a:lnTo>
                        <a:pt x="80" y="18"/>
                      </a:lnTo>
                      <a:lnTo>
                        <a:pt x="78" y="19"/>
                      </a:lnTo>
                      <a:lnTo>
                        <a:pt x="77" y="19"/>
                      </a:lnTo>
                      <a:lnTo>
                        <a:pt x="76" y="20"/>
                      </a:lnTo>
                      <a:lnTo>
                        <a:pt x="74" y="21"/>
                      </a:lnTo>
                      <a:lnTo>
                        <a:pt x="73" y="21"/>
                      </a:lnTo>
                      <a:lnTo>
                        <a:pt x="71" y="22"/>
                      </a:lnTo>
                      <a:lnTo>
                        <a:pt x="70" y="22"/>
                      </a:lnTo>
                      <a:lnTo>
                        <a:pt x="69" y="23"/>
                      </a:lnTo>
                      <a:lnTo>
                        <a:pt x="67" y="23"/>
                      </a:lnTo>
                      <a:lnTo>
                        <a:pt x="66" y="24"/>
                      </a:lnTo>
                      <a:lnTo>
                        <a:pt x="65" y="24"/>
                      </a:lnTo>
                      <a:lnTo>
                        <a:pt x="63" y="25"/>
                      </a:lnTo>
                      <a:lnTo>
                        <a:pt x="62" y="25"/>
                      </a:lnTo>
                      <a:lnTo>
                        <a:pt x="60" y="25"/>
                      </a:lnTo>
                      <a:lnTo>
                        <a:pt x="59" y="26"/>
                      </a:lnTo>
                      <a:lnTo>
                        <a:pt x="58" y="26"/>
                      </a:lnTo>
                      <a:lnTo>
                        <a:pt x="56" y="27"/>
                      </a:lnTo>
                      <a:lnTo>
                        <a:pt x="55" y="27"/>
                      </a:lnTo>
                      <a:lnTo>
                        <a:pt x="54" y="28"/>
                      </a:lnTo>
                      <a:lnTo>
                        <a:pt x="52" y="28"/>
                      </a:lnTo>
                      <a:lnTo>
                        <a:pt x="51" y="29"/>
                      </a:lnTo>
                      <a:lnTo>
                        <a:pt x="49" y="29"/>
                      </a:lnTo>
                      <a:lnTo>
                        <a:pt x="48" y="30"/>
                      </a:lnTo>
                      <a:lnTo>
                        <a:pt x="47" y="30"/>
                      </a:lnTo>
                      <a:lnTo>
                        <a:pt x="45" y="30"/>
                      </a:lnTo>
                      <a:lnTo>
                        <a:pt x="44" y="31"/>
                      </a:lnTo>
                      <a:lnTo>
                        <a:pt x="43" y="31"/>
                      </a:lnTo>
                      <a:lnTo>
                        <a:pt x="41" y="32"/>
                      </a:lnTo>
                      <a:lnTo>
                        <a:pt x="40" y="32"/>
                      </a:lnTo>
                      <a:lnTo>
                        <a:pt x="38" y="33"/>
                      </a:lnTo>
                      <a:lnTo>
                        <a:pt x="37" y="33"/>
                      </a:lnTo>
                      <a:lnTo>
                        <a:pt x="36" y="33"/>
                      </a:lnTo>
                      <a:lnTo>
                        <a:pt x="34" y="34"/>
                      </a:lnTo>
                      <a:lnTo>
                        <a:pt x="33" y="34"/>
                      </a:lnTo>
                      <a:lnTo>
                        <a:pt x="32" y="34"/>
                      </a:lnTo>
                      <a:lnTo>
                        <a:pt x="30" y="35"/>
                      </a:lnTo>
                      <a:lnTo>
                        <a:pt x="29" y="35"/>
                      </a:lnTo>
                      <a:lnTo>
                        <a:pt x="28" y="35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3" y="37"/>
                      </a:lnTo>
                      <a:lnTo>
                        <a:pt x="22" y="37"/>
                      </a:lnTo>
                      <a:lnTo>
                        <a:pt x="21" y="37"/>
                      </a:lnTo>
                      <a:lnTo>
                        <a:pt x="19" y="38"/>
                      </a:lnTo>
                      <a:lnTo>
                        <a:pt x="18" y="38"/>
                      </a:lnTo>
                      <a:lnTo>
                        <a:pt x="17" y="38"/>
                      </a:lnTo>
                      <a:lnTo>
                        <a:pt x="15" y="39"/>
                      </a:lnTo>
                      <a:lnTo>
                        <a:pt x="14" y="39"/>
                      </a:lnTo>
                      <a:lnTo>
                        <a:pt x="12" y="39"/>
                      </a:lnTo>
                      <a:lnTo>
                        <a:pt x="11" y="40"/>
                      </a:lnTo>
                      <a:lnTo>
                        <a:pt x="10" y="40"/>
                      </a:lnTo>
                      <a:lnTo>
                        <a:pt x="8" y="40"/>
                      </a:lnTo>
                      <a:lnTo>
                        <a:pt x="7" y="40"/>
                      </a:lnTo>
                      <a:lnTo>
                        <a:pt x="6" y="41"/>
                      </a:lnTo>
                      <a:lnTo>
                        <a:pt x="4" y="41"/>
                      </a:lnTo>
                      <a:lnTo>
                        <a:pt x="3" y="41"/>
                      </a:lnTo>
                      <a:lnTo>
                        <a:pt x="1" y="42"/>
                      </a:lnTo>
                      <a:lnTo>
                        <a:pt x="0" y="42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28575" cmpd="sng">
                  <a:solidFill>
                    <a:schemeClr val="accent5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Calibri" charset="0"/>
                  </a:endParaRPr>
                </a:p>
              </p:txBody>
            </p:sp>
          </p:grpSp>
          <p:sp>
            <p:nvSpPr>
              <p:cNvPr id="61" name="TextBox 196"/>
              <p:cNvSpPr txBox="1">
                <a:spLocks noChangeArrowheads="1"/>
              </p:cNvSpPr>
              <p:nvPr/>
            </p:nvSpPr>
            <p:spPr bwMode="auto">
              <a:xfrm>
                <a:off x="1657351" y="4876800"/>
                <a:ext cx="19240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rgbClr val="4083CF"/>
                    </a:solidFill>
                    <a:latin typeface="Calibri" charset="0"/>
                  </a:rPr>
                  <a:t>IR Abs: Liquid Water</a:t>
                </a:r>
              </a:p>
            </p:txBody>
          </p:sp>
          <p:sp>
            <p:nvSpPr>
              <p:cNvPr id="62" name="TextBox 197"/>
              <p:cNvSpPr txBox="1">
                <a:spLocks noChangeArrowheads="1"/>
              </p:cNvSpPr>
              <p:nvPr/>
            </p:nvSpPr>
            <p:spPr bwMode="auto">
              <a:xfrm>
                <a:off x="1371601" y="1981200"/>
                <a:ext cx="2438400" cy="4000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latin typeface="Calibri" charset="0"/>
                  </a:rPr>
                  <a:t>Hydrogen Bonded OH</a:t>
                </a:r>
              </a:p>
            </p:txBody>
          </p:sp>
        </p:grpSp>
        <p:sp>
          <p:nvSpPr>
            <p:cNvPr id="12" name="Freeform 61"/>
            <p:cNvSpPr>
              <a:spLocks/>
            </p:cNvSpPr>
            <p:nvPr/>
          </p:nvSpPr>
          <p:spPr bwMode="auto">
            <a:xfrm>
              <a:off x="2257425" y="2619375"/>
              <a:ext cx="3300413" cy="2255838"/>
            </a:xfrm>
            <a:custGeom>
              <a:avLst/>
              <a:gdLst>
                <a:gd name="T0" fmla="*/ 2147483647 w 734"/>
                <a:gd name="T1" fmla="*/ 2147483647 h 764"/>
                <a:gd name="T2" fmla="*/ 2147483647 w 734"/>
                <a:gd name="T3" fmla="*/ 2147483647 h 764"/>
                <a:gd name="T4" fmla="*/ 2147483647 w 734"/>
                <a:gd name="T5" fmla="*/ 2147483647 h 764"/>
                <a:gd name="T6" fmla="*/ 2147483647 w 734"/>
                <a:gd name="T7" fmla="*/ 2147483647 h 764"/>
                <a:gd name="T8" fmla="*/ 2147483647 w 734"/>
                <a:gd name="T9" fmla="*/ 2147483647 h 764"/>
                <a:gd name="T10" fmla="*/ 2147483647 w 734"/>
                <a:gd name="T11" fmla="*/ 2147483647 h 764"/>
                <a:gd name="T12" fmla="*/ 2147483647 w 734"/>
                <a:gd name="T13" fmla="*/ 2147483647 h 764"/>
                <a:gd name="T14" fmla="*/ 2147483647 w 734"/>
                <a:gd name="T15" fmla="*/ 2147483647 h 764"/>
                <a:gd name="T16" fmla="*/ 2147483647 w 734"/>
                <a:gd name="T17" fmla="*/ 2147483647 h 764"/>
                <a:gd name="T18" fmla="*/ 2147483647 w 734"/>
                <a:gd name="T19" fmla="*/ 2147483647 h 764"/>
                <a:gd name="T20" fmla="*/ 2147483647 w 734"/>
                <a:gd name="T21" fmla="*/ 2147483647 h 764"/>
                <a:gd name="T22" fmla="*/ 2147483647 w 734"/>
                <a:gd name="T23" fmla="*/ 2147483647 h 764"/>
                <a:gd name="T24" fmla="*/ 2147483647 w 734"/>
                <a:gd name="T25" fmla="*/ 2147483647 h 764"/>
                <a:gd name="T26" fmla="*/ 2147483647 w 734"/>
                <a:gd name="T27" fmla="*/ 2147483647 h 764"/>
                <a:gd name="T28" fmla="*/ 2147483647 w 734"/>
                <a:gd name="T29" fmla="*/ 2147483647 h 764"/>
                <a:gd name="T30" fmla="*/ 2147483647 w 734"/>
                <a:gd name="T31" fmla="*/ 2147483647 h 764"/>
                <a:gd name="T32" fmla="*/ 2147483647 w 734"/>
                <a:gd name="T33" fmla="*/ 2147483647 h 764"/>
                <a:gd name="T34" fmla="*/ 2147483647 w 734"/>
                <a:gd name="T35" fmla="*/ 2147483647 h 764"/>
                <a:gd name="T36" fmla="*/ 2147483647 w 734"/>
                <a:gd name="T37" fmla="*/ 2147483647 h 764"/>
                <a:gd name="T38" fmla="*/ 2147483647 w 734"/>
                <a:gd name="T39" fmla="*/ 2147483647 h 764"/>
                <a:gd name="T40" fmla="*/ 2147483647 w 734"/>
                <a:gd name="T41" fmla="*/ 2147483647 h 764"/>
                <a:gd name="T42" fmla="*/ 2147483647 w 734"/>
                <a:gd name="T43" fmla="*/ 2147483647 h 764"/>
                <a:gd name="T44" fmla="*/ 2147483647 w 734"/>
                <a:gd name="T45" fmla="*/ 2147483647 h 764"/>
                <a:gd name="T46" fmla="*/ 2147483647 w 734"/>
                <a:gd name="T47" fmla="*/ 2147483647 h 764"/>
                <a:gd name="T48" fmla="*/ 2147483647 w 734"/>
                <a:gd name="T49" fmla="*/ 2147483647 h 764"/>
                <a:gd name="T50" fmla="*/ 2147483647 w 734"/>
                <a:gd name="T51" fmla="*/ 2147483647 h 764"/>
                <a:gd name="T52" fmla="*/ 2147483647 w 734"/>
                <a:gd name="T53" fmla="*/ 2147483647 h 764"/>
                <a:gd name="T54" fmla="*/ 2147483647 w 734"/>
                <a:gd name="T55" fmla="*/ 2147483647 h 764"/>
                <a:gd name="T56" fmla="*/ 2147483647 w 734"/>
                <a:gd name="T57" fmla="*/ 2147483647 h 764"/>
                <a:gd name="T58" fmla="*/ 2147483647 w 734"/>
                <a:gd name="T59" fmla="*/ 2147483647 h 764"/>
                <a:gd name="T60" fmla="*/ 2147483647 w 734"/>
                <a:gd name="T61" fmla="*/ 2147483647 h 764"/>
                <a:gd name="T62" fmla="*/ 2147483647 w 734"/>
                <a:gd name="T63" fmla="*/ 2147483647 h 764"/>
                <a:gd name="T64" fmla="*/ 2147483647 w 734"/>
                <a:gd name="T65" fmla="*/ 2147483647 h 764"/>
                <a:gd name="T66" fmla="*/ 2147483647 w 734"/>
                <a:gd name="T67" fmla="*/ 2147483647 h 764"/>
                <a:gd name="T68" fmla="*/ 2147483647 w 734"/>
                <a:gd name="T69" fmla="*/ 2147483647 h 764"/>
                <a:gd name="T70" fmla="*/ 2147483647 w 734"/>
                <a:gd name="T71" fmla="*/ 2147483647 h 764"/>
                <a:gd name="T72" fmla="*/ 2147483647 w 734"/>
                <a:gd name="T73" fmla="*/ 2147483647 h 764"/>
                <a:gd name="T74" fmla="*/ 2147483647 w 734"/>
                <a:gd name="T75" fmla="*/ 2147483647 h 764"/>
                <a:gd name="T76" fmla="*/ 2147483647 w 734"/>
                <a:gd name="T77" fmla="*/ 2147483647 h 764"/>
                <a:gd name="T78" fmla="*/ 2147483647 w 734"/>
                <a:gd name="T79" fmla="*/ 2147483647 h 764"/>
                <a:gd name="T80" fmla="*/ 2147483647 w 734"/>
                <a:gd name="T81" fmla="*/ 2147483647 h 764"/>
                <a:gd name="T82" fmla="*/ 2147483647 w 734"/>
                <a:gd name="T83" fmla="*/ 2147483647 h 764"/>
                <a:gd name="T84" fmla="*/ 2147483647 w 734"/>
                <a:gd name="T85" fmla="*/ 2147483647 h 764"/>
                <a:gd name="T86" fmla="*/ 2147483647 w 734"/>
                <a:gd name="T87" fmla="*/ 2147483647 h 764"/>
                <a:gd name="T88" fmla="*/ 2147483647 w 734"/>
                <a:gd name="T89" fmla="*/ 2147483647 h 764"/>
                <a:gd name="T90" fmla="*/ 2147483647 w 734"/>
                <a:gd name="T91" fmla="*/ 2147483647 h 764"/>
                <a:gd name="T92" fmla="*/ 2147483647 w 734"/>
                <a:gd name="T93" fmla="*/ 2147483647 h 764"/>
                <a:gd name="T94" fmla="*/ 2147483647 w 734"/>
                <a:gd name="T95" fmla="*/ 2147483647 h 7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4"/>
                <a:gd name="T145" fmla="*/ 0 h 764"/>
                <a:gd name="T146" fmla="*/ 734 w 734"/>
                <a:gd name="T147" fmla="*/ 764 h 7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4" h="764">
                  <a:moveTo>
                    <a:pt x="734" y="712"/>
                  </a:moveTo>
                  <a:lnTo>
                    <a:pt x="730" y="712"/>
                  </a:lnTo>
                  <a:lnTo>
                    <a:pt x="726" y="711"/>
                  </a:lnTo>
                  <a:lnTo>
                    <a:pt x="722" y="711"/>
                  </a:lnTo>
                  <a:lnTo>
                    <a:pt x="718" y="711"/>
                  </a:lnTo>
                  <a:lnTo>
                    <a:pt x="714" y="710"/>
                  </a:lnTo>
                  <a:lnTo>
                    <a:pt x="710" y="710"/>
                  </a:lnTo>
                  <a:lnTo>
                    <a:pt x="706" y="710"/>
                  </a:lnTo>
                  <a:lnTo>
                    <a:pt x="702" y="709"/>
                  </a:lnTo>
                  <a:lnTo>
                    <a:pt x="698" y="709"/>
                  </a:lnTo>
                  <a:lnTo>
                    <a:pt x="694" y="708"/>
                  </a:lnTo>
                  <a:lnTo>
                    <a:pt x="690" y="708"/>
                  </a:lnTo>
                  <a:lnTo>
                    <a:pt x="686" y="708"/>
                  </a:lnTo>
                  <a:lnTo>
                    <a:pt x="683" y="707"/>
                  </a:lnTo>
                  <a:lnTo>
                    <a:pt x="679" y="706"/>
                  </a:lnTo>
                  <a:lnTo>
                    <a:pt x="675" y="706"/>
                  </a:lnTo>
                  <a:lnTo>
                    <a:pt x="671" y="705"/>
                  </a:lnTo>
                  <a:lnTo>
                    <a:pt x="667" y="705"/>
                  </a:lnTo>
                  <a:lnTo>
                    <a:pt x="663" y="704"/>
                  </a:lnTo>
                  <a:lnTo>
                    <a:pt x="659" y="703"/>
                  </a:lnTo>
                  <a:lnTo>
                    <a:pt x="655" y="702"/>
                  </a:lnTo>
                  <a:lnTo>
                    <a:pt x="651" y="702"/>
                  </a:lnTo>
                  <a:lnTo>
                    <a:pt x="647" y="701"/>
                  </a:lnTo>
                  <a:lnTo>
                    <a:pt x="644" y="700"/>
                  </a:lnTo>
                  <a:lnTo>
                    <a:pt x="640" y="699"/>
                  </a:lnTo>
                  <a:lnTo>
                    <a:pt x="636" y="698"/>
                  </a:lnTo>
                  <a:lnTo>
                    <a:pt x="632" y="696"/>
                  </a:lnTo>
                  <a:lnTo>
                    <a:pt x="628" y="695"/>
                  </a:lnTo>
                  <a:lnTo>
                    <a:pt x="624" y="694"/>
                  </a:lnTo>
                  <a:lnTo>
                    <a:pt x="620" y="692"/>
                  </a:lnTo>
                  <a:lnTo>
                    <a:pt x="616" y="691"/>
                  </a:lnTo>
                  <a:lnTo>
                    <a:pt x="612" y="689"/>
                  </a:lnTo>
                  <a:lnTo>
                    <a:pt x="608" y="687"/>
                  </a:lnTo>
                  <a:lnTo>
                    <a:pt x="605" y="685"/>
                  </a:lnTo>
                  <a:lnTo>
                    <a:pt x="601" y="683"/>
                  </a:lnTo>
                  <a:lnTo>
                    <a:pt x="597" y="681"/>
                  </a:lnTo>
                  <a:lnTo>
                    <a:pt x="593" y="678"/>
                  </a:lnTo>
                  <a:lnTo>
                    <a:pt x="589" y="676"/>
                  </a:lnTo>
                  <a:lnTo>
                    <a:pt x="585" y="673"/>
                  </a:lnTo>
                  <a:lnTo>
                    <a:pt x="581" y="670"/>
                  </a:lnTo>
                  <a:lnTo>
                    <a:pt x="577" y="666"/>
                  </a:lnTo>
                  <a:lnTo>
                    <a:pt x="574" y="663"/>
                  </a:lnTo>
                  <a:lnTo>
                    <a:pt x="570" y="658"/>
                  </a:lnTo>
                  <a:lnTo>
                    <a:pt x="566" y="654"/>
                  </a:lnTo>
                  <a:lnTo>
                    <a:pt x="562" y="649"/>
                  </a:lnTo>
                  <a:lnTo>
                    <a:pt x="558" y="643"/>
                  </a:lnTo>
                  <a:lnTo>
                    <a:pt x="554" y="637"/>
                  </a:lnTo>
                  <a:lnTo>
                    <a:pt x="550" y="630"/>
                  </a:lnTo>
                  <a:lnTo>
                    <a:pt x="547" y="623"/>
                  </a:lnTo>
                  <a:lnTo>
                    <a:pt x="543" y="614"/>
                  </a:lnTo>
                  <a:lnTo>
                    <a:pt x="539" y="605"/>
                  </a:lnTo>
                  <a:lnTo>
                    <a:pt x="535" y="595"/>
                  </a:lnTo>
                  <a:lnTo>
                    <a:pt x="531" y="583"/>
                  </a:lnTo>
                  <a:lnTo>
                    <a:pt x="527" y="570"/>
                  </a:lnTo>
                  <a:lnTo>
                    <a:pt x="523" y="556"/>
                  </a:lnTo>
                  <a:lnTo>
                    <a:pt x="520" y="541"/>
                  </a:lnTo>
                  <a:lnTo>
                    <a:pt x="516" y="524"/>
                  </a:lnTo>
                  <a:lnTo>
                    <a:pt x="512" y="505"/>
                  </a:lnTo>
                  <a:lnTo>
                    <a:pt x="508" y="485"/>
                  </a:lnTo>
                  <a:lnTo>
                    <a:pt x="504" y="464"/>
                  </a:lnTo>
                  <a:lnTo>
                    <a:pt x="500" y="441"/>
                  </a:lnTo>
                  <a:lnTo>
                    <a:pt x="497" y="417"/>
                  </a:lnTo>
                  <a:lnTo>
                    <a:pt x="493" y="392"/>
                  </a:lnTo>
                  <a:lnTo>
                    <a:pt x="489" y="366"/>
                  </a:lnTo>
                  <a:lnTo>
                    <a:pt x="485" y="340"/>
                  </a:lnTo>
                  <a:lnTo>
                    <a:pt x="481" y="314"/>
                  </a:lnTo>
                  <a:lnTo>
                    <a:pt x="477" y="289"/>
                  </a:lnTo>
                  <a:lnTo>
                    <a:pt x="474" y="265"/>
                  </a:lnTo>
                  <a:lnTo>
                    <a:pt x="470" y="242"/>
                  </a:lnTo>
                  <a:lnTo>
                    <a:pt x="466" y="222"/>
                  </a:lnTo>
                  <a:lnTo>
                    <a:pt x="462" y="205"/>
                  </a:lnTo>
                  <a:lnTo>
                    <a:pt x="458" y="192"/>
                  </a:lnTo>
                  <a:lnTo>
                    <a:pt x="455" y="182"/>
                  </a:lnTo>
                  <a:lnTo>
                    <a:pt x="451" y="177"/>
                  </a:lnTo>
                  <a:lnTo>
                    <a:pt x="447" y="177"/>
                  </a:lnTo>
                  <a:lnTo>
                    <a:pt x="443" y="181"/>
                  </a:lnTo>
                  <a:lnTo>
                    <a:pt x="439" y="190"/>
                  </a:lnTo>
                  <a:lnTo>
                    <a:pt x="435" y="204"/>
                  </a:lnTo>
                  <a:lnTo>
                    <a:pt x="432" y="223"/>
                  </a:lnTo>
                  <a:lnTo>
                    <a:pt x="428" y="245"/>
                  </a:lnTo>
                  <a:lnTo>
                    <a:pt x="424" y="271"/>
                  </a:lnTo>
                  <a:lnTo>
                    <a:pt x="420" y="300"/>
                  </a:lnTo>
                  <a:lnTo>
                    <a:pt x="416" y="332"/>
                  </a:lnTo>
                  <a:lnTo>
                    <a:pt x="413" y="365"/>
                  </a:lnTo>
                  <a:lnTo>
                    <a:pt x="409" y="399"/>
                  </a:lnTo>
                  <a:lnTo>
                    <a:pt x="405" y="434"/>
                  </a:lnTo>
                  <a:lnTo>
                    <a:pt x="401" y="468"/>
                  </a:lnTo>
                  <a:lnTo>
                    <a:pt x="397" y="502"/>
                  </a:lnTo>
                  <a:lnTo>
                    <a:pt x="394" y="534"/>
                  </a:lnTo>
                  <a:lnTo>
                    <a:pt x="390" y="565"/>
                  </a:lnTo>
                  <a:lnTo>
                    <a:pt x="386" y="593"/>
                  </a:lnTo>
                  <a:lnTo>
                    <a:pt x="382" y="620"/>
                  </a:lnTo>
                  <a:lnTo>
                    <a:pt x="378" y="644"/>
                  </a:lnTo>
                  <a:lnTo>
                    <a:pt x="375" y="665"/>
                  </a:lnTo>
                  <a:lnTo>
                    <a:pt x="371" y="684"/>
                  </a:lnTo>
                  <a:lnTo>
                    <a:pt x="367" y="701"/>
                  </a:lnTo>
                  <a:lnTo>
                    <a:pt x="363" y="716"/>
                  </a:lnTo>
                  <a:lnTo>
                    <a:pt x="360" y="728"/>
                  </a:lnTo>
                  <a:lnTo>
                    <a:pt x="356" y="738"/>
                  </a:lnTo>
                  <a:lnTo>
                    <a:pt x="352" y="746"/>
                  </a:lnTo>
                  <a:lnTo>
                    <a:pt x="348" y="753"/>
                  </a:lnTo>
                  <a:lnTo>
                    <a:pt x="344" y="758"/>
                  </a:lnTo>
                  <a:lnTo>
                    <a:pt x="341" y="761"/>
                  </a:lnTo>
                  <a:lnTo>
                    <a:pt x="337" y="763"/>
                  </a:lnTo>
                  <a:lnTo>
                    <a:pt x="333" y="764"/>
                  </a:lnTo>
                  <a:lnTo>
                    <a:pt x="329" y="764"/>
                  </a:lnTo>
                  <a:lnTo>
                    <a:pt x="326" y="762"/>
                  </a:lnTo>
                  <a:lnTo>
                    <a:pt x="322" y="759"/>
                  </a:lnTo>
                  <a:lnTo>
                    <a:pt x="318" y="756"/>
                  </a:lnTo>
                  <a:lnTo>
                    <a:pt x="314" y="751"/>
                  </a:lnTo>
                  <a:lnTo>
                    <a:pt x="311" y="745"/>
                  </a:lnTo>
                  <a:lnTo>
                    <a:pt x="307" y="738"/>
                  </a:lnTo>
                  <a:lnTo>
                    <a:pt x="303" y="731"/>
                  </a:lnTo>
                  <a:lnTo>
                    <a:pt x="299" y="722"/>
                  </a:lnTo>
                  <a:lnTo>
                    <a:pt x="296" y="713"/>
                  </a:lnTo>
                  <a:lnTo>
                    <a:pt x="292" y="703"/>
                  </a:lnTo>
                  <a:lnTo>
                    <a:pt x="288" y="692"/>
                  </a:lnTo>
                  <a:lnTo>
                    <a:pt x="284" y="680"/>
                  </a:lnTo>
                  <a:lnTo>
                    <a:pt x="281" y="667"/>
                  </a:lnTo>
                  <a:lnTo>
                    <a:pt x="277" y="653"/>
                  </a:lnTo>
                  <a:lnTo>
                    <a:pt x="273" y="639"/>
                  </a:lnTo>
                  <a:lnTo>
                    <a:pt x="269" y="624"/>
                  </a:lnTo>
                  <a:lnTo>
                    <a:pt x="266" y="608"/>
                  </a:lnTo>
                  <a:lnTo>
                    <a:pt x="262" y="591"/>
                  </a:lnTo>
                  <a:lnTo>
                    <a:pt x="258" y="574"/>
                  </a:lnTo>
                  <a:lnTo>
                    <a:pt x="254" y="556"/>
                  </a:lnTo>
                  <a:lnTo>
                    <a:pt x="251" y="538"/>
                  </a:lnTo>
                  <a:lnTo>
                    <a:pt x="247" y="519"/>
                  </a:lnTo>
                  <a:lnTo>
                    <a:pt x="243" y="499"/>
                  </a:lnTo>
                  <a:lnTo>
                    <a:pt x="239" y="479"/>
                  </a:lnTo>
                  <a:lnTo>
                    <a:pt x="236" y="459"/>
                  </a:lnTo>
                  <a:lnTo>
                    <a:pt x="232" y="438"/>
                  </a:lnTo>
                  <a:lnTo>
                    <a:pt x="228" y="417"/>
                  </a:lnTo>
                  <a:lnTo>
                    <a:pt x="225" y="396"/>
                  </a:lnTo>
                  <a:lnTo>
                    <a:pt x="221" y="374"/>
                  </a:lnTo>
                  <a:lnTo>
                    <a:pt x="217" y="353"/>
                  </a:lnTo>
                  <a:lnTo>
                    <a:pt x="213" y="332"/>
                  </a:lnTo>
                  <a:lnTo>
                    <a:pt x="210" y="310"/>
                  </a:lnTo>
                  <a:lnTo>
                    <a:pt x="206" y="289"/>
                  </a:lnTo>
                  <a:lnTo>
                    <a:pt x="202" y="268"/>
                  </a:lnTo>
                  <a:lnTo>
                    <a:pt x="199" y="247"/>
                  </a:lnTo>
                  <a:lnTo>
                    <a:pt x="195" y="227"/>
                  </a:lnTo>
                  <a:lnTo>
                    <a:pt x="191" y="207"/>
                  </a:lnTo>
                  <a:lnTo>
                    <a:pt x="187" y="188"/>
                  </a:lnTo>
                  <a:lnTo>
                    <a:pt x="184" y="169"/>
                  </a:lnTo>
                  <a:lnTo>
                    <a:pt x="180" y="151"/>
                  </a:lnTo>
                  <a:lnTo>
                    <a:pt x="176" y="134"/>
                  </a:lnTo>
                  <a:lnTo>
                    <a:pt x="173" y="117"/>
                  </a:lnTo>
                  <a:lnTo>
                    <a:pt x="169" y="102"/>
                  </a:lnTo>
                  <a:lnTo>
                    <a:pt x="165" y="87"/>
                  </a:lnTo>
                  <a:lnTo>
                    <a:pt x="161" y="73"/>
                  </a:lnTo>
                  <a:lnTo>
                    <a:pt x="158" y="60"/>
                  </a:lnTo>
                  <a:lnTo>
                    <a:pt x="154" y="49"/>
                  </a:lnTo>
                  <a:lnTo>
                    <a:pt x="150" y="38"/>
                  </a:lnTo>
                  <a:lnTo>
                    <a:pt x="147" y="29"/>
                  </a:lnTo>
                  <a:lnTo>
                    <a:pt x="143" y="21"/>
                  </a:lnTo>
                  <a:lnTo>
                    <a:pt x="139" y="14"/>
                  </a:lnTo>
                  <a:lnTo>
                    <a:pt x="136" y="9"/>
                  </a:lnTo>
                  <a:lnTo>
                    <a:pt x="132" y="5"/>
                  </a:lnTo>
                  <a:lnTo>
                    <a:pt x="128" y="2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1"/>
                  </a:lnTo>
                  <a:lnTo>
                    <a:pt x="114" y="4"/>
                  </a:lnTo>
                  <a:lnTo>
                    <a:pt x="110" y="8"/>
                  </a:lnTo>
                  <a:lnTo>
                    <a:pt x="106" y="13"/>
                  </a:lnTo>
                  <a:lnTo>
                    <a:pt x="103" y="20"/>
                  </a:lnTo>
                  <a:lnTo>
                    <a:pt x="99" y="27"/>
                  </a:lnTo>
                  <a:lnTo>
                    <a:pt x="95" y="36"/>
                  </a:lnTo>
                  <a:lnTo>
                    <a:pt x="92" y="46"/>
                  </a:lnTo>
                  <a:lnTo>
                    <a:pt x="88" y="58"/>
                  </a:lnTo>
                  <a:lnTo>
                    <a:pt x="84" y="70"/>
                  </a:lnTo>
                  <a:lnTo>
                    <a:pt x="81" y="83"/>
                  </a:lnTo>
                  <a:lnTo>
                    <a:pt x="77" y="97"/>
                  </a:lnTo>
                  <a:lnTo>
                    <a:pt x="73" y="111"/>
                  </a:lnTo>
                  <a:lnTo>
                    <a:pt x="70" y="125"/>
                  </a:lnTo>
                  <a:lnTo>
                    <a:pt x="66" y="140"/>
                  </a:lnTo>
                  <a:lnTo>
                    <a:pt x="62" y="154"/>
                  </a:lnTo>
                  <a:lnTo>
                    <a:pt x="59" y="167"/>
                  </a:lnTo>
                  <a:lnTo>
                    <a:pt x="55" y="179"/>
                  </a:lnTo>
                  <a:lnTo>
                    <a:pt x="51" y="190"/>
                  </a:lnTo>
                  <a:lnTo>
                    <a:pt x="48" y="199"/>
                  </a:lnTo>
                  <a:lnTo>
                    <a:pt x="44" y="206"/>
                  </a:lnTo>
                  <a:lnTo>
                    <a:pt x="40" y="210"/>
                  </a:lnTo>
                  <a:lnTo>
                    <a:pt x="37" y="211"/>
                  </a:lnTo>
                  <a:lnTo>
                    <a:pt x="33" y="209"/>
                  </a:lnTo>
                  <a:lnTo>
                    <a:pt x="29" y="204"/>
                  </a:lnTo>
                  <a:lnTo>
                    <a:pt x="26" y="196"/>
                  </a:lnTo>
                  <a:lnTo>
                    <a:pt x="22" y="185"/>
                  </a:lnTo>
                  <a:lnTo>
                    <a:pt x="18" y="171"/>
                  </a:lnTo>
                  <a:lnTo>
                    <a:pt x="15" y="155"/>
                  </a:lnTo>
                  <a:lnTo>
                    <a:pt x="11" y="137"/>
                  </a:lnTo>
                  <a:lnTo>
                    <a:pt x="8" y="118"/>
                  </a:lnTo>
                  <a:lnTo>
                    <a:pt x="4" y="98"/>
                  </a:lnTo>
                  <a:lnTo>
                    <a:pt x="0" y="79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2238375" y="2522538"/>
              <a:ext cx="3319463" cy="2354262"/>
            </a:xfrm>
            <a:custGeom>
              <a:avLst/>
              <a:gdLst>
                <a:gd name="T0" fmla="*/ 2147483647 w 1566"/>
                <a:gd name="T1" fmla="*/ 2147483647 h 1483"/>
                <a:gd name="T2" fmla="*/ 2147483647 w 1566"/>
                <a:gd name="T3" fmla="*/ 2147483647 h 1483"/>
                <a:gd name="T4" fmla="*/ 2147483647 w 1566"/>
                <a:gd name="T5" fmla="*/ 2147483647 h 1483"/>
                <a:gd name="T6" fmla="*/ 2147483647 w 1566"/>
                <a:gd name="T7" fmla="*/ 2147483647 h 1483"/>
                <a:gd name="T8" fmla="*/ 2147483647 w 1566"/>
                <a:gd name="T9" fmla="*/ 2147483647 h 1483"/>
                <a:gd name="T10" fmla="*/ 2147483647 w 1566"/>
                <a:gd name="T11" fmla="*/ 2147483647 h 1483"/>
                <a:gd name="T12" fmla="*/ 2147483647 w 1566"/>
                <a:gd name="T13" fmla="*/ 2147483647 h 1483"/>
                <a:gd name="T14" fmla="*/ 2147483647 w 1566"/>
                <a:gd name="T15" fmla="*/ 2147483647 h 1483"/>
                <a:gd name="T16" fmla="*/ 2147483647 w 1566"/>
                <a:gd name="T17" fmla="*/ 2147483647 h 1483"/>
                <a:gd name="T18" fmla="*/ 2147483647 w 1566"/>
                <a:gd name="T19" fmla="*/ 2147483647 h 1483"/>
                <a:gd name="T20" fmla="*/ 2147483647 w 1566"/>
                <a:gd name="T21" fmla="*/ 2147483647 h 1483"/>
                <a:gd name="T22" fmla="*/ 2147483647 w 1566"/>
                <a:gd name="T23" fmla="*/ 2147483647 h 1483"/>
                <a:gd name="T24" fmla="*/ 2147483647 w 1566"/>
                <a:gd name="T25" fmla="*/ 2147483647 h 1483"/>
                <a:gd name="T26" fmla="*/ 2147483647 w 1566"/>
                <a:gd name="T27" fmla="*/ 2147483647 h 1483"/>
                <a:gd name="T28" fmla="*/ 2147483647 w 1566"/>
                <a:gd name="T29" fmla="*/ 2147483647 h 1483"/>
                <a:gd name="T30" fmla="*/ 2147483647 w 1566"/>
                <a:gd name="T31" fmla="*/ 2147483647 h 1483"/>
                <a:gd name="T32" fmla="*/ 2147483647 w 1566"/>
                <a:gd name="T33" fmla="*/ 2147483647 h 1483"/>
                <a:gd name="T34" fmla="*/ 2147483647 w 1566"/>
                <a:gd name="T35" fmla="*/ 2147483647 h 1483"/>
                <a:gd name="T36" fmla="*/ 2147483647 w 1566"/>
                <a:gd name="T37" fmla="*/ 2147483647 h 1483"/>
                <a:gd name="T38" fmla="*/ 2147483647 w 1566"/>
                <a:gd name="T39" fmla="*/ 2147483647 h 1483"/>
                <a:gd name="T40" fmla="*/ 2147483647 w 1566"/>
                <a:gd name="T41" fmla="*/ 2147483647 h 1483"/>
                <a:gd name="T42" fmla="*/ 2147483647 w 1566"/>
                <a:gd name="T43" fmla="*/ 2147483647 h 1483"/>
                <a:gd name="T44" fmla="*/ 2147483647 w 1566"/>
                <a:gd name="T45" fmla="*/ 2147483647 h 1483"/>
                <a:gd name="T46" fmla="*/ 2147483647 w 1566"/>
                <a:gd name="T47" fmla="*/ 2147483647 h 1483"/>
                <a:gd name="T48" fmla="*/ 2147483647 w 1566"/>
                <a:gd name="T49" fmla="*/ 2147483647 h 1483"/>
                <a:gd name="T50" fmla="*/ 2147483647 w 1566"/>
                <a:gd name="T51" fmla="*/ 2147483647 h 1483"/>
                <a:gd name="T52" fmla="*/ 2147483647 w 1566"/>
                <a:gd name="T53" fmla="*/ 2147483647 h 1483"/>
                <a:gd name="T54" fmla="*/ 2147483647 w 1566"/>
                <a:gd name="T55" fmla="*/ 2147483647 h 1483"/>
                <a:gd name="T56" fmla="*/ 2147483647 w 1566"/>
                <a:gd name="T57" fmla="*/ 2147483647 h 1483"/>
                <a:gd name="T58" fmla="*/ 2147483647 w 1566"/>
                <a:gd name="T59" fmla="*/ 2147483647 h 1483"/>
                <a:gd name="T60" fmla="*/ 2147483647 w 1566"/>
                <a:gd name="T61" fmla="*/ 2147483647 h 1483"/>
                <a:gd name="T62" fmla="*/ 2147483647 w 1566"/>
                <a:gd name="T63" fmla="*/ 2147483647 h 1483"/>
                <a:gd name="T64" fmla="*/ 2147483647 w 1566"/>
                <a:gd name="T65" fmla="*/ 2147483647 h 1483"/>
                <a:gd name="T66" fmla="*/ 2147483647 w 1566"/>
                <a:gd name="T67" fmla="*/ 2147483647 h 1483"/>
                <a:gd name="T68" fmla="*/ 2147483647 w 1566"/>
                <a:gd name="T69" fmla="*/ 2147483647 h 1483"/>
                <a:gd name="T70" fmla="*/ 2147483647 w 1566"/>
                <a:gd name="T71" fmla="*/ 2147483647 h 1483"/>
                <a:gd name="T72" fmla="*/ 2147483647 w 1566"/>
                <a:gd name="T73" fmla="*/ 2147483647 h 1483"/>
                <a:gd name="T74" fmla="*/ 2147483647 w 1566"/>
                <a:gd name="T75" fmla="*/ 2147483647 h 1483"/>
                <a:gd name="T76" fmla="*/ 2147483647 w 1566"/>
                <a:gd name="T77" fmla="*/ 2147483647 h 1483"/>
                <a:gd name="T78" fmla="*/ 2147483647 w 1566"/>
                <a:gd name="T79" fmla="*/ 2147483647 h 1483"/>
                <a:gd name="T80" fmla="*/ 2147483647 w 1566"/>
                <a:gd name="T81" fmla="*/ 2147483647 h 1483"/>
                <a:gd name="T82" fmla="*/ 2147483647 w 1566"/>
                <a:gd name="T83" fmla="*/ 2147483647 h 1483"/>
                <a:gd name="T84" fmla="*/ 2147483647 w 1566"/>
                <a:gd name="T85" fmla="*/ 2147483647 h 1483"/>
                <a:gd name="T86" fmla="*/ 2147483647 w 1566"/>
                <a:gd name="T87" fmla="*/ 2147483647 h 1483"/>
                <a:gd name="T88" fmla="*/ 2147483647 w 1566"/>
                <a:gd name="T89" fmla="*/ 2147483647 h 1483"/>
                <a:gd name="T90" fmla="*/ 2147483647 w 1566"/>
                <a:gd name="T91" fmla="*/ 2147483647 h 1483"/>
                <a:gd name="T92" fmla="*/ 2147483647 w 1566"/>
                <a:gd name="T93" fmla="*/ 2147483647 h 1483"/>
                <a:gd name="T94" fmla="*/ 2147483647 w 1566"/>
                <a:gd name="T95" fmla="*/ 2147483647 h 1483"/>
                <a:gd name="T96" fmla="*/ 2147483647 w 1566"/>
                <a:gd name="T97" fmla="*/ 2147483647 h 1483"/>
                <a:gd name="T98" fmla="*/ 2147483647 w 1566"/>
                <a:gd name="T99" fmla="*/ 2147483647 h 1483"/>
                <a:gd name="T100" fmla="*/ 2147483647 w 1566"/>
                <a:gd name="T101" fmla="*/ 2147483647 h 1483"/>
                <a:gd name="T102" fmla="*/ 2147483647 w 1566"/>
                <a:gd name="T103" fmla="*/ 0 h 1483"/>
                <a:gd name="T104" fmla="*/ 2147483647 w 1566"/>
                <a:gd name="T105" fmla="*/ 2147483647 h 1483"/>
                <a:gd name="T106" fmla="*/ 2147483647 w 1566"/>
                <a:gd name="T107" fmla="*/ 2147483647 h 1483"/>
                <a:gd name="T108" fmla="*/ 2147483647 w 1566"/>
                <a:gd name="T109" fmla="*/ 2147483647 h 1483"/>
                <a:gd name="T110" fmla="*/ 2147483647 w 1566"/>
                <a:gd name="T111" fmla="*/ 2147483647 h 1483"/>
                <a:gd name="T112" fmla="*/ 2147483647 w 1566"/>
                <a:gd name="T113" fmla="*/ 2147483647 h 1483"/>
                <a:gd name="T114" fmla="*/ 2147483647 w 1566"/>
                <a:gd name="T115" fmla="*/ 2147483647 h 1483"/>
                <a:gd name="T116" fmla="*/ 2147483647 w 1566"/>
                <a:gd name="T117" fmla="*/ 2147483647 h 1483"/>
                <a:gd name="T118" fmla="*/ 2147483647 w 1566"/>
                <a:gd name="T119" fmla="*/ 2147483647 h 1483"/>
                <a:gd name="T120" fmla="*/ 2147483647 w 1566"/>
                <a:gd name="T121" fmla="*/ 2147483647 h 14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66"/>
                <a:gd name="T184" fmla="*/ 0 h 1483"/>
                <a:gd name="T185" fmla="*/ 1566 w 1566"/>
                <a:gd name="T186" fmla="*/ 1483 h 14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66" h="1483">
                  <a:moveTo>
                    <a:pt x="1566" y="1270"/>
                  </a:moveTo>
                  <a:lnTo>
                    <a:pt x="1566" y="1272"/>
                  </a:lnTo>
                  <a:lnTo>
                    <a:pt x="1557" y="1296"/>
                  </a:lnTo>
                  <a:lnTo>
                    <a:pt x="1549" y="1270"/>
                  </a:lnTo>
                  <a:lnTo>
                    <a:pt x="1540" y="1270"/>
                  </a:lnTo>
                  <a:lnTo>
                    <a:pt x="1532" y="1266"/>
                  </a:lnTo>
                  <a:lnTo>
                    <a:pt x="1523" y="1249"/>
                  </a:lnTo>
                  <a:lnTo>
                    <a:pt x="1515" y="1251"/>
                  </a:lnTo>
                  <a:lnTo>
                    <a:pt x="1506" y="1260"/>
                  </a:lnTo>
                  <a:lnTo>
                    <a:pt x="1498" y="1292"/>
                  </a:lnTo>
                  <a:lnTo>
                    <a:pt x="1489" y="1318"/>
                  </a:lnTo>
                  <a:lnTo>
                    <a:pt x="1481" y="1359"/>
                  </a:lnTo>
                  <a:lnTo>
                    <a:pt x="1472" y="1368"/>
                  </a:lnTo>
                  <a:lnTo>
                    <a:pt x="1464" y="1383"/>
                  </a:lnTo>
                  <a:lnTo>
                    <a:pt x="1457" y="1417"/>
                  </a:lnTo>
                  <a:lnTo>
                    <a:pt x="1449" y="1417"/>
                  </a:lnTo>
                  <a:lnTo>
                    <a:pt x="1440" y="1417"/>
                  </a:lnTo>
                  <a:lnTo>
                    <a:pt x="1432" y="1443"/>
                  </a:lnTo>
                  <a:lnTo>
                    <a:pt x="1423" y="1439"/>
                  </a:lnTo>
                  <a:lnTo>
                    <a:pt x="1415" y="1424"/>
                  </a:lnTo>
                  <a:lnTo>
                    <a:pt x="1406" y="1409"/>
                  </a:lnTo>
                  <a:lnTo>
                    <a:pt x="1397" y="1402"/>
                  </a:lnTo>
                  <a:lnTo>
                    <a:pt x="1389" y="1396"/>
                  </a:lnTo>
                  <a:lnTo>
                    <a:pt x="1380" y="1379"/>
                  </a:lnTo>
                  <a:lnTo>
                    <a:pt x="1374" y="1357"/>
                  </a:lnTo>
                  <a:lnTo>
                    <a:pt x="1365" y="1350"/>
                  </a:lnTo>
                  <a:lnTo>
                    <a:pt x="1357" y="1353"/>
                  </a:lnTo>
                  <a:lnTo>
                    <a:pt x="1348" y="1355"/>
                  </a:lnTo>
                  <a:lnTo>
                    <a:pt x="1340" y="1324"/>
                  </a:lnTo>
                  <a:lnTo>
                    <a:pt x="1331" y="1311"/>
                  </a:lnTo>
                  <a:lnTo>
                    <a:pt x="1323" y="1318"/>
                  </a:lnTo>
                  <a:lnTo>
                    <a:pt x="1314" y="1329"/>
                  </a:lnTo>
                  <a:lnTo>
                    <a:pt x="1306" y="1339"/>
                  </a:lnTo>
                  <a:lnTo>
                    <a:pt x="1297" y="1327"/>
                  </a:lnTo>
                  <a:lnTo>
                    <a:pt x="1291" y="1311"/>
                  </a:lnTo>
                  <a:lnTo>
                    <a:pt x="1282" y="1311"/>
                  </a:lnTo>
                  <a:lnTo>
                    <a:pt x="1274" y="1287"/>
                  </a:lnTo>
                  <a:lnTo>
                    <a:pt x="1265" y="1253"/>
                  </a:lnTo>
                  <a:lnTo>
                    <a:pt x="1257" y="1220"/>
                  </a:lnTo>
                  <a:lnTo>
                    <a:pt x="1248" y="1210"/>
                  </a:lnTo>
                  <a:lnTo>
                    <a:pt x="1240" y="1203"/>
                  </a:lnTo>
                  <a:lnTo>
                    <a:pt x="1231" y="1192"/>
                  </a:lnTo>
                  <a:lnTo>
                    <a:pt x="1225" y="1182"/>
                  </a:lnTo>
                  <a:lnTo>
                    <a:pt x="1216" y="1158"/>
                  </a:lnTo>
                  <a:lnTo>
                    <a:pt x="1208" y="1142"/>
                  </a:lnTo>
                  <a:lnTo>
                    <a:pt x="1199" y="1142"/>
                  </a:lnTo>
                  <a:lnTo>
                    <a:pt x="1191" y="1121"/>
                  </a:lnTo>
                  <a:lnTo>
                    <a:pt x="1182" y="1129"/>
                  </a:lnTo>
                  <a:lnTo>
                    <a:pt x="1173" y="1145"/>
                  </a:lnTo>
                  <a:lnTo>
                    <a:pt x="1167" y="1158"/>
                  </a:lnTo>
                  <a:lnTo>
                    <a:pt x="1158" y="1177"/>
                  </a:lnTo>
                  <a:lnTo>
                    <a:pt x="1150" y="1177"/>
                  </a:lnTo>
                  <a:lnTo>
                    <a:pt x="1141" y="1160"/>
                  </a:lnTo>
                  <a:lnTo>
                    <a:pt x="1133" y="1125"/>
                  </a:lnTo>
                  <a:lnTo>
                    <a:pt x="1124" y="1130"/>
                  </a:lnTo>
                  <a:lnTo>
                    <a:pt x="1116" y="1136"/>
                  </a:lnTo>
                  <a:lnTo>
                    <a:pt x="1109" y="1119"/>
                  </a:lnTo>
                  <a:lnTo>
                    <a:pt x="1101" y="1127"/>
                  </a:lnTo>
                  <a:lnTo>
                    <a:pt x="1092" y="1123"/>
                  </a:lnTo>
                  <a:lnTo>
                    <a:pt x="1084" y="1091"/>
                  </a:lnTo>
                  <a:lnTo>
                    <a:pt x="1075" y="1052"/>
                  </a:lnTo>
                  <a:lnTo>
                    <a:pt x="1067" y="1012"/>
                  </a:lnTo>
                  <a:lnTo>
                    <a:pt x="1060" y="978"/>
                  </a:lnTo>
                  <a:lnTo>
                    <a:pt x="1052" y="937"/>
                  </a:lnTo>
                  <a:lnTo>
                    <a:pt x="1043" y="913"/>
                  </a:lnTo>
                  <a:lnTo>
                    <a:pt x="1035" y="844"/>
                  </a:lnTo>
                  <a:lnTo>
                    <a:pt x="1026" y="772"/>
                  </a:lnTo>
                  <a:lnTo>
                    <a:pt x="1018" y="694"/>
                  </a:lnTo>
                  <a:lnTo>
                    <a:pt x="1011" y="603"/>
                  </a:lnTo>
                  <a:lnTo>
                    <a:pt x="1003" y="540"/>
                  </a:lnTo>
                  <a:lnTo>
                    <a:pt x="994" y="488"/>
                  </a:lnTo>
                  <a:lnTo>
                    <a:pt x="986" y="424"/>
                  </a:lnTo>
                  <a:lnTo>
                    <a:pt x="977" y="372"/>
                  </a:lnTo>
                  <a:lnTo>
                    <a:pt x="971" y="307"/>
                  </a:lnTo>
                  <a:lnTo>
                    <a:pt x="962" y="300"/>
                  </a:lnTo>
                  <a:lnTo>
                    <a:pt x="954" y="302"/>
                  </a:lnTo>
                  <a:lnTo>
                    <a:pt x="945" y="306"/>
                  </a:lnTo>
                  <a:lnTo>
                    <a:pt x="937" y="345"/>
                  </a:lnTo>
                  <a:lnTo>
                    <a:pt x="928" y="430"/>
                  </a:lnTo>
                  <a:lnTo>
                    <a:pt x="922" y="491"/>
                  </a:lnTo>
                  <a:lnTo>
                    <a:pt x="913" y="547"/>
                  </a:lnTo>
                  <a:lnTo>
                    <a:pt x="905" y="616"/>
                  </a:lnTo>
                  <a:lnTo>
                    <a:pt x="896" y="720"/>
                  </a:lnTo>
                  <a:lnTo>
                    <a:pt x="888" y="824"/>
                  </a:lnTo>
                  <a:lnTo>
                    <a:pt x="881" y="911"/>
                  </a:lnTo>
                  <a:lnTo>
                    <a:pt x="873" y="973"/>
                  </a:lnTo>
                  <a:lnTo>
                    <a:pt x="864" y="1025"/>
                  </a:lnTo>
                  <a:lnTo>
                    <a:pt x="856" y="1080"/>
                  </a:lnTo>
                  <a:lnTo>
                    <a:pt x="847" y="1127"/>
                  </a:lnTo>
                  <a:lnTo>
                    <a:pt x="841" y="1145"/>
                  </a:lnTo>
                  <a:lnTo>
                    <a:pt x="832" y="1177"/>
                  </a:lnTo>
                  <a:lnTo>
                    <a:pt x="824" y="1203"/>
                  </a:lnTo>
                  <a:lnTo>
                    <a:pt x="815" y="1231"/>
                  </a:lnTo>
                  <a:lnTo>
                    <a:pt x="806" y="1240"/>
                  </a:lnTo>
                  <a:lnTo>
                    <a:pt x="800" y="1229"/>
                  </a:lnTo>
                  <a:lnTo>
                    <a:pt x="784" y="1295"/>
                  </a:lnTo>
                  <a:lnTo>
                    <a:pt x="772" y="1351"/>
                  </a:lnTo>
                  <a:lnTo>
                    <a:pt x="758" y="1483"/>
                  </a:lnTo>
                  <a:lnTo>
                    <a:pt x="696" y="1454"/>
                  </a:lnTo>
                  <a:lnTo>
                    <a:pt x="687" y="1463"/>
                  </a:lnTo>
                  <a:lnTo>
                    <a:pt x="678" y="1463"/>
                  </a:lnTo>
                  <a:lnTo>
                    <a:pt x="670" y="1461"/>
                  </a:lnTo>
                  <a:lnTo>
                    <a:pt x="664" y="1463"/>
                  </a:lnTo>
                  <a:lnTo>
                    <a:pt x="655" y="1435"/>
                  </a:lnTo>
                  <a:lnTo>
                    <a:pt x="646" y="1405"/>
                  </a:lnTo>
                  <a:lnTo>
                    <a:pt x="638" y="1370"/>
                  </a:lnTo>
                  <a:lnTo>
                    <a:pt x="632" y="1327"/>
                  </a:lnTo>
                  <a:lnTo>
                    <a:pt x="623" y="1283"/>
                  </a:lnTo>
                  <a:lnTo>
                    <a:pt x="614" y="1277"/>
                  </a:lnTo>
                  <a:lnTo>
                    <a:pt x="606" y="1240"/>
                  </a:lnTo>
                  <a:lnTo>
                    <a:pt x="600" y="1212"/>
                  </a:lnTo>
                  <a:lnTo>
                    <a:pt x="591" y="1192"/>
                  </a:lnTo>
                  <a:lnTo>
                    <a:pt x="582" y="1164"/>
                  </a:lnTo>
                  <a:lnTo>
                    <a:pt x="574" y="1121"/>
                  </a:lnTo>
                  <a:lnTo>
                    <a:pt x="568" y="1106"/>
                  </a:lnTo>
                  <a:lnTo>
                    <a:pt x="559" y="1093"/>
                  </a:lnTo>
                  <a:lnTo>
                    <a:pt x="550" y="1091"/>
                  </a:lnTo>
                  <a:lnTo>
                    <a:pt x="542" y="1078"/>
                  </a:lnTo>
                  <a:lnTo>
                    <a:pt x="536" y="1088"/>
                  </a:lnTo>
                  <a:lnTo>
                    <a:pt x="527" y="1060"/>
                  </a:lnTo>
                  <a:lnTo>
                    <a:pt x="518" y="1051"/>
                  </a:lnTo>
                  <a:lnTo>
                    <a:pt x="510" y="1015"/>
                  </a:lnTo>
                  <a:lnTo>
                    <a:pt x="504" y="976"/>
                  </a:lnTo>
                  <a:lnTo>
                    <a:pt x="495" y="926"/>
                  </a:lnTo>
                  <a:lnTo>
                    <a:pt x="486" y="900"/>
                  </a:lnTo>
                  <a:lnTo>
                    <a:pt x="480" y="837"/>
                  </a:lnTo>
                  <a:lnTo>
                    <a:pt x="472" y="813"/>
                  </a:lnTo>
                  <a:lnTo>
                    <a:pt x="463" y="781"/>
                  </a:lnTo>
                  <a:lnTo>
                    <a:pt x="454" y="740"/>
                  </a:lnTo>
                  <a:lnTo>
                    <a:pt x="448" y="664"/>
                  </a:lnTo>
                  <a:lnTo>
                    <a:pt x="440" y="601"/>
                  </a:lnTo>
                  <a:lnTo>
                    <a:pt x="431" y="568"/>
                  </a:lnTo>
                  <a:lnTo>
                    <a:pt x="425" y="525"/>
                  </a:lnTo>
                  <a:lnTo>
                    <a:pt x="416" y="462"/>
                  </a:lnTo>
                  <a:lnTo>
                    <a:pt x="408" y="423"/>
                  </a:lnTo>
                  <a:lnTo>
                    <a:pt x="399" y="389"/>
                  </a:lnTo>
                  <a:lnTo>
                    <a:pt x="393" y="380"/>
                  </a:lnTo>
                  <a:lnTo>
                    <a:pt x="384" y="332"/>
                  </a:lnTo>
                  <a:lnTo>
                    <a:pt x="375" y="237"/>
                  </a:lnTo>
                  <a:lnTo>
                    <a:pt x="369" y="211"/>
                  </a:lnTo>
                  <a:lnTo>
                    <a:pt x="361" y="205"/>
                  </a:lnTo>
                  <a:lnTo>
                    <a:pt x="352" y="213"/>
                  </a:lnTo>
                  <a:lnTo>
                    <a:pt x="343" y="205"/>
                  </a:lnTo>
                  <a:lnTo>
                    <a:pt x="308" y="132"/>
                  </a:lnTo>
                  <a:lnTo>
                    <a:pt x="317" y="124"/>
                  </a:lnTo>
                  <a:lnTo>
                    <a:pt x="308" y="173"/>
                  </a:lnTo>
                  <a:lnTo>
                    <a:pt x="284" y="99"/>
                  </a:lnTo>
                  <a:lnTo>
                    <a:pt x="305" y="192"/>
                  </a:lnTo>
                  <a:lnTo>
                    <a:pt x="297" y="192"/>
                  </a:lnTo>
                  <a:lnTo>
                    <a:pt x="284" y="124"/>
                  </a:lnTo>
                  <a:lnTo>
                    <a:pt x="282" y="172"/>
                  </a:lnTo>
                  <a:lnTo>
                    <a:pt x="273" y="105"/>
                  </a:lnTo>
                  <a:lnTo>
                    <a:pt x="267" y="42"/>
                  </a:lnTo>
                  <a:lnTo>
                    <a:pt x="258" y="16"/>
                  </a:lnTo>
                  <a:lnTo>
                    <a:pt x="250" y="6"/>
                  </a:lnTo>
                  <a:lnTo>
                    <a:pt x="234" y="0"/>
                  </a:lnTo>
                  <a:lnTo>
                    <a:pt x="234" y="137"/>
                  </a:lnTo>
                  <a:lnTo>
                    <a:pt x="201" y="8"/>
                  </a:lnTo>
                  <a:lnTo>
                    <a:pt x="203" y="27"/>
                  </a:lnTo>
                  <a:lnTo>
                    <a:pt x="196" y="71"/>
                  </a:lnTo>
                  <a:lnTo>
                    <a:pt x="188" y="144"/>
                  </a:lnTo>
                  <a:lnTo>
                    <a:pt x="179" y="194"/>
                  </a:lnTo>
                  <a:lnTo>
                    <a:pt x="173" y="242"/>
                  </a:lnTo>
                  <a:lnTo>
                    <a:pt x="164" y="274"/>
                  </a:lnTo>
                  <a:lnTo>
                    <a:pt x="156" y="324"/>
                  </a:lnTo>
                  <a:lnTo>
                    <a:pt x="149" y="371"/>
                  </a:lnTo>
                  <a:lnTo>
                    <a:pt x="141" y="434"/>
                  </a:lnTo>
                  <a:lnTo>
                    <a:pt x="132" y="456"/>
                  </a:lnTo>
                  <a:lnTo>
                    <a:pt x="126" y="458"/>
                  </a:lnTo>
                  <a:lnTo>
                    <a:pt x="117" y="445"/>
                  </a:lnTo>
                  <a:lnTo>
                    <a:pt x="109" y="443"/>
                  </a:lnTo>
                  <a:lnTo>
                    <a:pt x="102" y="432"/>
                  </a:lnTo>
                  <a:lnTo>
                    <a:pt x="94" y="436"/>
                  </a:lnTo>
                  <a:lnTo>
                    <a:pt x="85" y="398"/>
                  </a:lnTo>
                  <a:lnTo>
                    <a:pt x="79" y="391"/>
                  </a:lnTo>
                  <a:lnTo>
                    <a:pt x="70" y="428"/>
                  </a:lnTo>
                  <a:lnTo>
                    <a:pt x="62" y="408"/>
                  </a:lnTo>
                  <a:lnTo>
                    <a:pt x="55" y="406"/>
                  </a:lnTo>
                  <a:lnTo>
                    <a:pt x="47" y="361"/>
                  </a:lnTo>
                  <a:lnTo>
                    <a:pt x="38" y="311"/>
                  </a:lnTo>
                  <a:lnTo>
                    <a:pt x="32" y="267"/>
                  </a:lnTo>
                  <a:lnTo>
                    <a:pt x="23" y="265"/>
                  </a:lnTo>
                  <a:lnTo>
                    <a:pt x="17" y="268"/>
                  </a:lnTo>
                  <a:lnTo>
                    <a:pt x="9" y="283"/>
                  </a:lnTo>
                  <a:lnTo>
                    <a:pt x="0" y="280"/>
                  </a:lnTo>
                </a:path>
              </a:pathLst>
            </a:custGeom>
            <a:noFill/>
            <a:ln w="38100">
              <a:solidFill>
                <a:srgbClr val="66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Box 285"/>
            <p:cNvSpPr txBox="1">
              <a:spLocks noChangeArrowheads="1"/>
            </p:cNvSpPr>
            <p:nvPr/>
          </p:nvSpPr>
          <p:spPr bwMode="auto">
            <a:xfrm rot="16200000">
              <a:off x="-872331" y="3458323"/>
              <a:ext cx="2297113" cy="387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 charset="0"/>
                </a:rPr>
                <a:t>I</a:t>
              </a:r>
              <a:r>
                <a:rPr lang="en-US" sz="2000" baseline="-25000">
                  <a:latin typeface="Calibri" charset="0"/>
                </a:rPr>
                <a:t>SFG</a:t>
              </a:r>
              <a:r>
                <a:rPr lang="en-US" sz="2000">
                  <a:latin typeface="Calibri" charset="0"/>
                </a:rPr>
                <a:t> (arbitrary units)</a:t>
              </a:r>
            </a:p>
          </p:txBody>
        </p:sp>
      </p:grpSp>
      <p:sp>
        <p:nvSpPr>
          <p:cNvPr id="68" name="Rectangle 67"/>
          <p:cNvSpPr/>
          <p:nvPr/>
        </p:nvSpPr>
        <p:spPr bwMode="auto">
          <a:xfrm>
            <a:off x="5244262" y="3896708"/>
            <a:ext cx="792163" cy="554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" name="Oval 86"/>
          <p:cNvSpPr>
            <a:spLocks noChangeArrowheads="1"/>
          </p:cNvSpPr>
          <p:nvPr/>
        </p:nvSpPr>
        <p:spPr bwMode="auto">
          <a:xfrm rot="12529047">
            <a:off x="5811318" y="2216129"/>
            <a:ext cx="298450" cy="298450"/>
          </a:xfrm>
          <a:prstGeom prst="ellipse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nl-NL" sz="2000">
              <a:ea typeface="Arial" charset="0"/>
              <a:cs typeface="Arial" charset="0"/>
            </a:endParaRP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5757867" y="1762897"/>
            <a:ext cx="2858797" cy="2188335"/>
          </a:xfrm>
          <a:prstGeom prst="rect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71" name="Line 81"/>
          <p:cNvSpPr>
            <a:spLocks noChangeAspect="1" noChangeShapeType="1"/>
          </p:cNvSpPr>
          <p:nvPr/>
        </p:nvSpPr>
        <p:spPr bwMode="auto">
          <a:xfrm>
            <a:off x="7671220" y="2617124"/>
            <a:ext cx="69850" cy="40386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82"/>
          <p:cNvSpPr>
            <a:spLocks noChangeAspect="1" noChangeShapeType="1"/>
          </p:cNvSpPr>
          <p:nvPr/>
        </p:nvSpPr>
        <p:spPr bwMode="auto">
          <a:xfrm flipV="1">
            <a:off x="6979083" y="1975782"/>
            <a:ext cx="427990" cy="2667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83"/>
          <p:cNvSpPr>
            <a:spLocks noChangeAspect="1" noChangeArrowheads="1"/>
          </p:cNvSpPr>
          <p:nvPr/>
        </p:nvSpPr>
        <p:spPr bwMode="auto">
          <a:xfrm rot="10646880">
            <a:off x="6250774" y="1980351"/>
            <a:ext cx="565150" cy="7747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4" name="Oval 84"/>
          <p:cNvSpPr>
            <a:spLocks noChangeAspect="1" noChangeArrowheads="1"/>
          </p:cNvSpPr>
          <p:nvPr/>
        </p:nvSpPr>
        <p:spPr bwMode="auto">
          <a:xfrm rot="5246880">
            <a:off x="6693976" y="1888759"/>
            <a:ext cx="238760" cy="238760"/>
          </a:xfrm>
          <a:prstGeom prst="ellipse">
            <a:avLst/>
          </a:prstGeom>
          <a:solidFill>
            <a:srgbClr val="C2C29F"/>
          </a:soli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nl-NL" sz="2000">
              <a:ea typeface="Arial" charset="0"/>
              <a:cs typeface="Arial" charset="0"/>
            </a:endParaRPr>
          </a:p>
        </p:txBody>
      </p:sp>
      <p:sp>
        <p:nvSpPr>
          <p:cNvPr id="75" name="Rectangle 85"/>
          <p:cNvSpPr>
            <a:spLocks noChangeAspect="1" noChangeArrowheads="1"/>
          </p:cNvSpPr>
          <p:nvPr/>
        </p:nvSpPr>
        <p:spPr bwMode="auto">
          <a:xfrm rot="17929047">
            <a:off x="5798980" y="2231268"/>
            <a:ext cx="565118" cy="7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6" name="Oval 86"/>
          <p:cNvSpPr>
            <a:spLocks noChangeAspect="1" noChangeArrowheads="1"/>
          </p:cNvSpPr>
          <p:nvPr/>
        </p:nvSpPr>
        <p:spPr bwMode="auto">
          <a:xfrm rot="12529047">
            <a:off x="5825829" y="2386391"/>
            <a:ext cx="238760" cy="238760"/>
          </a:xfrm>
          <a:prstGeom prst="ellipse">
            <a:avLst/>
          </a:prstGeom>
          <a:solidFill>
            <a:srgbClr val="C2C29F"/>
          </a:soli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nl-NL" sz="2000">
              <a:ea typeface="Arial" charset="0"/>
              <a:cs typeface="Arial" charset="0"/>
            </a:endParaRPr>
          </a:p>
        </p:txBody>
      </p:sp>
      <p:sp>
        <p:nvSpPr>
          <p:cNvPr id="77" name="Oval 87"/>
          <p:cNvSpPr>
            <a:spLocks noChangeAspect="1" noChangeArrowheads="1"/>
          </p:cNvSpPr>
          <p:nvPr/>
        </p:nvSpPr>
        <p:spPr bwMode="auto">
          <a:xfrm rot="20798038">
            <a:off x="5988548" y="1742533"/>
            <a:ext cx="495300" cy="4953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410D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nl-NL">
              <a:ea typeface="Arial" charset="0"/>
              <a:cs typeface="Arial" charset="0"/>
            </a:endParaRPr>
          </a:p>
        </p:txBody>
      </p:sp>
      <p:sp>
        <p:nvSpPr>
          <p:cNvPr id="78" name="Text Box 88"/>
          <p:cNvSpPr txBox="1">
            <a:spLocks noChangeArrowheads="1"/>
          </p:cNvSpPr>
          <p:nvPr/>
        </p:nvSpPr>
        <p:spPr bwMode="auto">
          <a:xfrm rot="15398038">
            <a:off x="6093100" y="174226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79" name="Text Box 89"/>
          <p:cNvSpPr txBox="1">
            <a:spLocks noChangeArrowheads="1"/>
          </p:cNvSpPr>
          <p:nvPr/>
        </p:nvSpPr>
        <p:spPr bwMode="auto">
          <a:xfrm rot="14433259">
            <a:off x="6921775" y="1723210"/>
            <a:ext cx="220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000" b="1">
                <a:latin typeface="Calibri" charset="0"/>
              </a:rPr>
              <a:t> </a:t>
            </a:r>
            <a:endParaRPr lang="en-US" sz="1000" b="1">
              <a:latin typeface="Calibri" charset="0"/>
            </a:endParaRPr>
          </a:p>
        </p:txBody>
      </p:sp>
      <p:sp>
        <p:nvSpPr>
          <p:cNvPr id="80" name="Rectangle 91"/>
          <p:cNvSpPr>
            <a:spLocks noChangeAspect="1" noChangeArrowheads="1"/>
          </p:cNvSpPr>
          <p:nvPr/>
        </p:nvSpPr>
        <p:spPr bwMode="auto">
          <a:xfrm rot="8373201">
            <a:off x="7511389" y="1717395"/>
            <a:ext cx="565150" cy="7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1" name="Oval 92"/>
          <p:cNvSpPr>
            <a:spLocks noChangeAspect="1" noChangeArrowheads="1"/>
          </p:cNvSpPr>
          <p:nvPr/>
        </p:nvSpPr>
        <p:spPr bwMode="auto">
          <a:xfrm rot="2973201">
            <a:off x="7878444" y="1457670"/>
            <a:ext cx="238760" cy="238760"/>
          </a:xfrm>
          <a:prstGeom prst="ellipse">
            <a:avLst/>
          </a:prstGeom>
          <a:solidFill>
            <a:srgbClr val="C2C29F"/>
          </a:soli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nl-NL" sz="2000">
              <a:ea typeface="Arial" charset="0"/>
              <a:cs typeface="Arial" charset="0"/>
            </a:endParaRPr>
          </a:p>
        </p:txBody>
      </p:sp>
      <p:sp>
        <p:nvSpPr>
          <p:cNvPr id="82" name="Rectangle 93"/>
          <p:cNvSpPr>
            <a:spLocks noChangeAspect="1" noChangeArrowheads="1"/>
          </p:cNvSpPr>
          <p:nvPr/>
        </p:nvSpPr>
        <p:spPr bwMode="auto">
          <a:xfrm rot="15655371">
            <a:off x="7323708" y="2252090"/>
            <a:ext cx="565150" cy="7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3" name="Oval 94"/>
          <p:cNvSpPr>
            <a:spLocks noChangeAspect="1" noChangeArrowheads="1"/>
          </p:cNvSpPr>
          <p:nvPr/>
        </p:nvSpPr>
        <p:spPr bwMode="auto">
          <a:xfrm rot="10249525">
            <a:off x="7529398" y="2416673"/>
            <a:ext cx="238760" cy="238760"/>
          </a:xfrm>
          <a:prstGeom prst="ellipse">
            <a:avLst/>
          </a:prstGeom>
          <a:solidFill>
            <a:srgbClr val="C2C29F"/>
          </a:soli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nl-NL" sz="2000">
              <a:ea typeface="Arial" charset="0"/>
              <a:cs typeface="Arial" charset="0"/>
            </a:endParaRPr>
          </a:p>
        </p:txBody>
      </p:sp>
      <p:sp>
        <p:nvSpPr>
          <p:cNvPr id="84" name="Oval 95"/>
          <p:cNvSpPr>
            <a:spLocks noChangeAspect="1" noChangeArrowheads="1"/>
          </p:cNvSpPr>
          <p:nvPr/>
        </p:nvSpPr>
        <p:spPr bwMode="auto">
          <a:xfrm rot="18524363">
            <a:off x="7282704" y="1711544"/>
            <a:ext cx="495300" cy="49657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eaLnBrk="0" hangingPunct="0"/>
            <a:endParaRPr lang="nl-NL">
              <a:ea typeface="Arial" charset="0"/>
              <a:cs typeface="Arial" charset="0"/>
            </a:endParaRPr>
          </a:p>
        </p:txBody>
      </p:sp>
      <p:sp>
        <p:nvSpPr>
          <p:cNvPr id="85" name="Text Box 96"/>
          <p:cNvSpPr txBox="1">
            <a:spLocks noChangeArrowheads="1"/>
          </p:cNvSpPr>
          <p:nvPr/>
        </p:nvSpPr>
        <p:spPr bwMode="auto">
          <a:xfrm rot="13124363">
            <a:off x="7803631" y="1695429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86" name="Text Box 97"/>
          <p:cNvSpPr txBox="1">
            <a:spLocks noChangeArrowheads="1"/>
          </p:cNvSpPr>
          <p:nvPr/>
        </p:nvSpPr>
        <p:spPr bwMode="auto">
          <a:xfrm rot="12159580">
            <a:off x="8170863" y="1725613"/>
            <a:ext cx="220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000" b="1">
                <a:latin typeface="Calibri" charset="0"/>
              </a:rPr>
              <a:t> </a:t>
            </a:r>
            <a:endParaRPr lang="en-US" sz="1000" b="1">
              <a:latin typeface="Calibri" charset="0"/>
            </a:endParaRPr>
          </a:p>
        </p:txBody>
      </p:sp>
      <p:sp>
        <p:nvSpPr>
          <p:cNvPr id="87" name="Text Box 98"/>
          <p:cNvSpPr txBox="1">
            <a:spLocks noChangeArrowheads="1"/>
          </p:cNvSpPr>
          <p:nvPr/>
        </p:nvSpPr>
        <p:spPr bwMode="auto">
          <a:xfrm rot="12159580">
            <a:off x="7970318" y="2479654"/>
            <a:ext cx="220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000" b="1">
                <a:latin typeface="Calibri" charset="0"/>
              </a:rPr>
              <a:t> </a:t>
            </a:r>
            <a:endParaRPr lang="en-US" sz="1000" b="1">
              <a:latin typeface="Calibri" charset="0"/>
            </a:endParaRPr>
          </a:p>
        </p:txBody>
      </p:sp>
      <p:sp>
        <p:nvSpPr>
          <p:cNvPr id="88" name="Rectangle 111"/>
          <p:cNvSpPr>
            <a:spLocks noChangeArrowheads="1"/>
          </p:cNvSpPr>
          <p:nvPr/>
        </p:nvSpPr>
        <p:spPr bwMode="auto">
          <a:xfrm>
            <a:off x="8190300" y="1287734"/>
            <a:ext cx="599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venir Next Regular"/>
                <a:cs typeface="Avenir Next Regular"/>
              </a:rPr>
              <a:t>free</a:t>
            </a:r>
          </a:p>
        </p:txBody>
      </p:sp>
      <p:sp>
        <p:nvSpPr>
          <p:cNvPr id="89" name="Rectangle 102"/>
          <p:cNvSpPr>
            <a:spLocks noChangeAspect="1" noChangeArrowheads="1"/>
          </p:cNvSpPr>
          <p:nvPr/>
        </p:nvSpPr>
        <p:spPr bwMode="auto">
          <a:xfrm rot="10646880">
            <a:off x="7830971" y="3220351"/>
            <a:ext cx="565150" cy="7747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0" name="Oval 103"/>
          <p:cNvSpPr>
            <a:spLocks noChangeAspect="1" noChangeArrowheads="1"/>
          </p:cNvSpPr>
          <p:nvPr/>
        </p:nvSpPr>
        <p:spPr bwMode="auto">
          <a:xfrm rot="5246880">
            <a:off x="8315881" y="3112987"/>
            <a:ext cx="238760" cy="238760"/>
          </a:xfrm>
          <a:prstGeom prst="ellipse">
            <a:avLst/>
          </a:prstGeom>
          <a:solidFill>
            <a:srgbClr val="C2C29F"/>
          </a:soli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nl-NL" sz="2000">
              <a:ea typeface="Arial" charset="0"/>
              <a:cs typeface="Arial" charset="0"/>
            </a:endParaRPr>
          </a:p>
        </p:txBody>
      </p:sp>
      <p:sp>
        <p:nvSpPr>
          <p:cNvPr id="91" name="Rectangle 104"/>
          <p:cNvSpPr>
            <a:spLocks noChangeAspect="1" noChangeArrowheads="1"/>
          </p:cNvSpPr>
          <p:nvPr/>
        </p:nvSpPr>
        <p:spPr bwMode="auto">
          <a:xfrm rot="17929047">
            <a:off x="7361889" y="3486933"/>
            <a:ext cx="565150" cy="7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2" name="Oval 105"/>
          <p:cNvSpPr>
            <a:spLocks noChangeAspect="1" noChangeArrowheads="1"/>
          </p:cNvSpPr>
          <p:nvPr/>
        </p:nvSpPr>
        <p:spPr bwMode="auto">
          <a:xfrm rot="12529047">
            <a:off x="7380895" y="3669712"/>
            <a:ext cx="238760" cy="238760"/>
          </a:xfrm>
          <a:prstGeom prst="ellipse">
            <a:avLst/>
          </a:prstGeom>
          <a:solidFill>
            <a:srgbClr val="C2C29F"/>
          </a:soli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nl-NL" sz="2000">
              <a:ea typeface="Arial" charset="0"/>
              <a:cs typeface="Arial" charset="0"/>
            </a:endParaRPr>
          </a:p>
        </p:txBody>
      </p:sp>
      <p:sp>
        <p:nvSpPr>
          <p:cNvPr id="93" name="Oval 106"/>
          <p:cNvSpPr>
            <a:spLocks noChangeAspect="1" noChangeArrowheads="1"/>
          </p:cNvSpPr>
          <p:nvPr/>
        </p:nvSpPr>
        <p:spPr bwMode="auto">
          <a:xfrm rot="20798038">
            <a:off x="7546313" y="3013061"/>
            <a:ext cx="495300" cy="4953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410D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nl-NL">
              <a:ea typeface="Arial" charset="0"/>
              <a:cs typeface="Arial" charset="0"/>
            </a:endParaRPr>
          </a:p>
        </p:txBody>
      </p:sp>
      <p:sp>
        <p:nvSpPr>
          <p:cNvPr id="94" name="Text Box 107"/>
          <p:cNvSpPr txBox="1">
            <a:spLocks noChangeArrowheads="1"/>
          </p:cNvSpPr>
          <p:nvPr/>
        </p:nvSpPr>
        <p:spPr bwMode="auto">
          <a:xfrm rot="15398038">
            <a:off x="7979843" y="3408341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95" name="Text Box 108"/>
          <p:cNvSpPr txBox="1">
            <a:spLocks noChangeArrowheads="1"/>
          </p:cNvSpPr>
          <p:nvPr/>
        </p:nvSpPr>
        <p:spPr bwMode="auto">
          <a:xfrm rot="14433259">
            <a:off x="8561388" y="3924300"/>
            <a:ext cx="220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000" b="1">
                <a:latin typeface="Calibri" charset="0"/>
              </a:rPr>
              <a:t> </a:t>
            </a:r>
            <a:endParaRPr lang="en-US" sz="1000" b="1">
              <a:latin typeface="Calibri" charset="0"/>
            </a:endParaRPr>
          </a:p>
        </p:txBody>
      </p:sp>
      <p:sp>
        <p:nvSpPr>
          <p:cNvPr id="96" name="Text Box 109"/>
          <p:cNvSpPr txBox="1">
            <a:spLocks noChangeArrowheads="1"/>
          </p:cNvSpPr>
          <p:nvPr/>
        </p:nvSpPr>
        <p:spPr bwMode="auto">
          <a:xfrm rot="14433259">
            <a:off x="7470775" y="4686300"/>
            <a:ext cx="220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000" b="1">
                <a:latin typeface="Calibri" charset="0"/>
              </a:rPr>
              <a:t> </a:t>
            </a:r>
            <a:endParaRPr lang="en-US" sz="1000" b="1">
              <a:latin typeface="Calibri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852" y="6509668"/>
            <a:ext cx="2609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Structure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734717" y="4665423"/>
            <a:ext cx="28819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venir Next Regular"/>
                <a:cs typeface="Avenir Next Regular"/>
              </a:rPr>
              <a:t>VSF spectral features are apparent that are absent in bulk 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1.11111E-6 L 0.0099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764 L 0.0033 0.0129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11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2" y="6509668"/>
            <a:ext cx="2610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Structure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53" y="11579"/>
            <a:ext cx="9138147" cy="742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venir Next Medium"/>
                <a:ea typeface="+mj-ea"/>
                <a:cs typeface="Avenir Next Medium"/>
              </a:rPr>
              <a:t>Is the double peaked feature general?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2" y="660395"/>
            <a:ext cx="9138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>
                <a:latin typeface="Avenir Next Regular"/>
                <a:cs typeface="Avenir Next Regular"/>
              </a:rPr>
              <a:t>Yes!</a:t>
            </a:r>
            <a:endParaRPr lang="en-US" sz="2600" i="1" dirty="0">
              <a:latin typeface="Avenir Next Regular"/>
              <a:cs typeface="Avenir Next Regular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97857" y="1183704"/>
            <a:ext cx="7229929" cy="907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3697" y="1286926"/>
            <a:ext cx="6976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venir Next Regular"/>
                <a:cs typeface="Avenir Next Regular"/>
              </a:rPr>
              <a:t>Double peaked feature appears at all interfaces</a:t>
            </a:r>
            <a:endParaRPr lang="en-US" sz="2200" dirty="0">
              <a:latin typeface="Avenir Next Regular"/>
              <a:cs typeface="Avenir Next Regular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473" y="1772241"/>
            <a:ext cx="2753299" cy="361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99818" y="5403308"/>
            <a:ext cx="36355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 smtClean="0">
                <a:latin typeface="Avenir Next Regular"/>
                <a:cs typeface="Avenir Next Regular"/>
              </a:rPr>
              <a:t>Kataoka</a:t>
            </a:r>
            <a:r>
              <a:rPr lang="en-US" sz="1200" dirty="0" smtClean="0">
                <a:latin typeface="Avenir Next Regular"/>
                <a:cs typeface="Avenir Next Regular"/>
              </a:rPr>
              <a:t>,…, Cremer (</a:t>
            </a:r>
            <a:r>
              <a:rPr lang="en-US" sz="1200" dirty="0">
                <a:latin typeface="Avenir Next Regular"/>
                <a:cs typeface="Avenir Next Regular"/>
              </a:rPr>
              <a:t>2004</a:t>
            </a:r>
            <a:r>
              <a:rPr lang="en-US" sz="1200" dirty="0" smtClean="0">
                <a:latin typeface="Avenir Next Regular"/>
                <a:cs typeface="Avenir Next Regular"/>
              </a:rPr>
              <a:t>) </a:t>
            </a:r>
            <a:r>
              <a:rPr lang="en-US" sz="1200" u="sng" dirty="0" smtClean="0">
                <a:latin typeface="Avenir Next Regular"/>
                <a:cs typeface="Avenir Next Regular"/>
              </a:rPr>
              <a:t>Langmuir</a:t>
            </a:r>
            <a:r>
              <a:rPr lang="en-US" sz="1200" dirty="0" smtClean="0">
                <a:latin typeface="Avenir Next Regular"/>
                <a:cs typeface="Avenir Next Regular"/>
              </a:rPr>
              <a:t>, 20(5), 1662</a:t>
            </a:r>
            <a:endParaRPr lang="en-US" sz="1200" dirty="0">
              <a:latin typeface="Avenir Next Regular"/>
              <a:cs typeface="Avenir Next Regular"/>
            </a:endParaRPr>
          </a:p>
        </p:txBody>
      </p:sp>
      <p:pic>
        <p:nvPicPr>
          <p:cNvPr id="14" name="Picture 16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5868" y="2060109"/>
            <a:ext cx="382524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70"/>
          <p:cNvSpPr txBox="1">
            <a:spLocks noChangeArrowheads="1"/>
          </p:cNvSpPr>
          <p:nvPr/>
        </p:nvSpPr>
        <p:spPr bwMode="auto">
          <a:xfrm>
            <a:off x="4246880" y="5174196"/>
            <a:ext cx="4702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dirty="0" err="1">
                <a:latin typeface="Avenir Next Regular"/>
                <a:cs typeface="Avenir Next Regular"/>
              </a:rPr>
              <a:t>Becraft</a:t>
            </a:r>
            <a:r>
              <a:rPr lang="en-US" sz="1000" dirty="0">
                <a:latin typeface="Avenir Next Regular"/>
                <a:cs typeface="Avenir Next Regular"/>
              </a:rPr>
              <a:t> and Richmond (2005</a:t>
            </a:r>
            <a:r>
              <a:rPr lang="en-US" sz="1000" dirty="0" smtClean="0">
                <a:latin typeface="Avenir Next Regular"/>
                <a:cs typeface="Avenir Next Regular"/>
              </a:rPr>
              <a:t>) </a:t>
            </a:r>
            <a:r>
              <a:rPr lang="en-US" sz="1000" u="sng" dirty="0" smtClean="0">
                <a:latin typeface="Avenir Next Regular"/>
                <a:cs typeface="Avenir Next Regular"/>
              </a:rPr>
              <a:t>Journal of Physical Chemistry B</a:t>
            </a:r>
            <a:r>
              <a:rPr lang="en-US" sz="1000" dirty="0" smtClean="0">
                <a:latin typeface="Avenir Next Regular"/>
                <a:cs typeface="Avenir Next Regular"/>
              </a:rPr>
              <a:t>, 109(11), 5108</a:t>
            </a:r>
            <a:endParaRPr lang="en-US" sz="1000" dirty="0"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12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2" y="6509668"/>
            <a:ext cx="2534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Structure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53" y="11579"/>
            <a:ext cx="9138147" cy="742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venir Next Medium"/>
                <a:ea typeface="+mj-ea"/>
                <a:cs typeface="Avenir Next Medium"/>
              </a:rPr>
              <a:t>Is the free OH feature general?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2" y="660395"/>
            <a:ext cx="9138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>
                <a:latin typeface="Avenir Next Regular"/>
                <a:cs typeface="Avenir Next Regular"/>
              </a:rPr>
              <a:t>It appears at all hydrophobic interfaces</a:t>
            </a:r>
            <a:endParaRPr lang="en-US" sz="2600" i="1" dirty="0">
              <a:latin typeface="Avenir Next Regular"/>
              <a:cs typeface="Avenir Next Regular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97857" y="1183704"/>
            <a:ext cx="7229929" cy="907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73931"/>
            <a:ext cx="3352800" cy="3835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77454" y="1868672"/>
            <a:ext cx="13885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venir Next Regular"/>
                <a:cs typeface="Avenir Next Regular"/>
              </a:rPr>
              <a:t>CCl</a:t>
            </a:r>
            <a:r>
              <a:rPr lang="en-US" sz="1200" baseline="-25000" dirty="0" smtClean="0">
                <a:latin typeface="Avenir Next Regular"/>
                <a:cs typeface="Avenir Next Regular"/>
              </a:rPr>
              <a:t>4 </a:t>
            </a:r>
            <a:r>
              <a:rPr lang="en-US" sz="1200" dirty="0" smtClean="0">
                <a:latin typeface="Avenir Next Regular"/>
                <a:cs typeface="Avenir Next Regular"/>
              </a:rPr>
              <a:t>/ H</a:t>
            </a:r>
            <a:r>
              <a:rPr lang="en-US" sz="1200" baseline="-25000" dirty="0" smtClean="0">
                <a:latin typeface="Avenir Next Regular"/>
                <a:cs typeface="Avenir Next Regular"/>
              </a:rPr>
              <a:t>2</a:t>
            </a:r>
            <a:r>
              <a:rPr lang="en-US" sz="1200" dirty="0" smtClean="0">
                <a:latin typeface="Avenir Next Regular"/>
                <a:cs typeface="Avenir Next Regular"/>
              </a:rPr>
              <a:t>O</a:t>
            </a:r>
          </a:p>
          <a:p>
            <a:pPr algn="ctr"/>
            <a:r>
              <a:rPr lang="en-US" sz="1200" dirty="0" smtClean="0">
                <a:latin typeface="Avenir Next Regular"/>
                <a:cs typeface="Avenir Next Regular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94380" y="2948424"/>
            <a:ext cx="12361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venir Next Regular"/>
                <a:cs typeface="Avenir Next Regular"/>
              </a:rPr>
              <a:t>Hexane / H</a:t>
            </a:r>
            <a:r>
              <a:rPr lang="en-US" sz="1200" baseline="-25000" dirty="0" smtClean="0">
                <a:latin typeface="Avenir Next Regular"/>
                <a:cs typeface="Avenir Next Regular"/>
              </a:rPr>
              <a:t>2</a:t>
            </a:r>
            <a:r>
              <a:rPr lang="en-US" sz="1200" dirty="0" smtClean="0">
                <a:latin typeface="Avenir Next Regular"/>
                <a:cs typeface="Avenir Next Regular"/>
              </a:rPr>
              <a:t>O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52053" y="3988433"/>
            <a:ext cx="4826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venir Next Regular"/>
                <a:cs typeface="Avenir Next Regular"/>
              </a:rPr>
              <a:t>Air/ H</a:t>
            </a:r>
            <a:r>
              <a:rPr lang="en-US" sz="1200" baseline="-25000" dirty="0" smtClean="0">
                <a:latin typeface="Avenir Next Regular"/>
                <a:cs typeface="Avenir Next Regular"/>
              </a:rPr>
              <a:t>2</a:t>
            </a:r>
            <a:r>
              <a:rPr lang="en-US" sz="1200" dirty="0" smtClean="0">
                <a:latin typeface="Avenir Next Regular"/>
                <a:cs typeface="Avenir Next Regular"/>
              </a:rPr>
              <a:t>O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9927" y="5480790"/>
            <a:ext cx="4019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Avenir Next Regular"/>
                <a:cs typeface="Avenir Next Regular"/>
              </a:rPr>
              <a:t>Scatena</a:t>
            </a:r>
            <a:r>
              <a:rPr lang="en-US" sz="1200" dirty="0" smtClean="0">
                <a:latin typeface="Avenir Next Regular"/>
                <a:cs typeface="Avenir Next Regular"/>
              </a:rPr>
              <a:t>, Brown, Richmond (2001) </a:t>
            </a:r>
            <a:r>
              <a:rPr lang="en-US" sz="1200" u="sng" dirty="0" smtClean="0">
                <a:latin typeface="Avenir Next Regular"/>
                <a:cs typeface="Avenir Next Regular"/>
              </a:rPr>
              <a:t>Science</a:t>
            </a:r>
            <a:r>
              <a:rPr lang="en-US" sz="1200" dirty="0" smtClean="0">
                <a:latin typeface="Avenir Next Regular"/>
                <a:cs typeface="Avenir Next Regular"/>
              </a:rPr>
              <a:t>, 292, 908</a:t>
            </a:r>
            <a:endParaRPr lang="en-US" sz="1200" dirty="0">
              <a:latin typeface="Avenir Next Regular"/>
              <a:cs typeface="Avenir Next Regular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5" y="1694747"/>
            <a:ext cx="4088765" cy="35097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3235" y="1487657"/>
            <a:ext cx="4088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venir Next Regular"/>
                <a:cs typeface="Avenir Next Regular"/>
              </a:rPr>
              <a:t>Silica/OTS/Water Interface</a:t>
            </a:r>
            <a:endParaRPr lang="en-US" sz="1400" dirty="0">
              <a:latin typeface="Avenir Next Regular"/>
              <a:cs typeface="Avenir Next Regula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235" y="5232332"/>
            <a:ext cx="4088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venir Next Regular"/>
                <a:cs typeface="Avenir Next Regular"/>
              </a:rPr>
              <a:t>Ye, </a:t>
            </a:r>
            <a:r>
              <a:rPr lang="en-US" sz="1200" dirty="0" err="1" smtClean="0">
                <a:latin typeface="Avenir Next Regular"/>
                <a:cs typeface="Avenir Next Regular"/>
              </a:rPr>
              <a:t>Nihonyanagi</a:t>
            </a:r>
            <a:r>
              <a:rPr lang="en-US" sz="1200" dirty="0" smtClean="0">
                <a:latin typeface="Avenir Next Regular"/>
                <a:cs typeface="Avenir Next Regular"/>
              </a:rPr>
              <a:t>, </a:t>
            </a:r>
            <a:r>
              <a:rPr lang="en-US" sz="1200" dirty="0" err="1" smtClean="0">
                <a:latin typeface="Avenir Next Regular"/>
                <a:cs typeface="Avenir Next Regular"/>
              </a:rPr>
              <a:t>Uosaki</a:t>
            </a:r>
            <a:r>
              <a:rPr lang="en-US" sz="1200" dirty="0" smtClean="0">
                <a:latin typeface="Avenir Next Regular"/>
                <a:cs typeface="Avenir Next Regular"/>
              </a:rPr>
              <a:t> (2001) </a:t>
            </a:r>
            <a:r>
              <a:rPr lang="en-US" sz="1200" u="sng" dirty="0" smtClean="0">
                <a:latin typeface="Avenir Next Regular"/>
                <a:cs typeface="Avenir Next Regular"/>
              </a:rPr>
              <a:t>PCCP</a:t>
            </a:r>
            <a:r>
              <a:rPr lang="en-US" sz="1200" dirty="0" smtClean="0">
                <a:latin typeface="Avenir Next Regular"/>
                <a:cs typeface="Avenir Next Regular"/>
              </a:rPr>
              <a:t>, 3(16), 3463</a:t>
            </a:r>
            <a:endParaRPr lang="en-US" sz="1200" dirty="0"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13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1" y="6509668"/>
            <a:ext cx="2656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Structure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007814" y="2387962"/>
            <a:ext cx="628650" cy="430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4776289" y="2276837"/>
            <a:ext cx="550862" cy="296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701426" y="1795825"/>
            <a:ext cx="3175" cy="3540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2687139" y="2097450"/>
            <a:ext cx="22225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37889" y="1959337"/>
            <a:ext cx="282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0.6</a:t>
            </a:r>
            <a:endParaRPr lang="en-US" sz="3600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2687139" y="2613387"/>
            <a:ext cx="22225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05625" y="2492209"/>
            <a:ext cx="2564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latin typeface="Avenir Next Regular"/>
                <a:cs typeface="Avenir Next Regular"/>
              </a:rPr>
              <a:t>0.5</a:t>
            </a:r>
            <a:endParaRPr lang="en-US" sz="1400" dirty="0">
              <a:latin typeface="Avenir Next Regular"/>
              <a:cs typeface="Avenir Next Regular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2687139" y="3129325"/>
            <a:ext cx="22225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397158" y="3008146"/>
            <a:ext cx="2564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latin typeface="Avenir Next Regular"/>
                <a:cs typeface="Avenir Next Regular"/>
              </a:rPr>
              <a:t>0.4</a:t>
            </a:r>
            <a:endParaRPr lang="en-US" sz="1400" dirty="0">
              <a:latin typeface="Avenir Next Regular"/>
              <a:cs typeface="Avenir Next Regular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2687139" y="3643675"/>
            <a:ext cx="22225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397158" y="3520909"/>
            <a:ext cx="2564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latin typeface="Avenir Next Regular"/>
                <a:cs typeface="Avenir Next Regular"/>
              </a:rPr>
              <a:t>0.3</a:t>
            </a:r>
            <a:endParaRPr lang="en-US" sz="1400" dirty="0">
              <a:latin typeface="Avenir Next Regular"/>
              <a:cs typeface="Avenir Next Regular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2687139" y="4159612"/>
            <a:ext cx="22225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397158" y="4038434"/>
            <a:ext cx="2549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latin typeface="Avenir Next Regular"/>
                <a:cs typeface="Avenir Next Regular"/>
              </a:rPr>
              <a:t>0.2</a:t>
            </a:r>
            <a:endParaRPr lang="en-US" sz="1400" dirty="0">
              <a:latin typeface="Avenir Next Regular"/>
              <a:cs typeface="Avenir Next Regular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2687139" y="4672375"/>
            <a:ext cx="22225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397158" y="4551196"/>
            <a:ext cx="2549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latin typeface="Avenir Next Regular"/>
                <a:cs typeface="Avenir Next Regular"/>
              </a:rPr>
              <a:t>0.1</a:t>
            </a:r>
            <a:endParaRPr lang="en-US" sz="1400" dirty="0">
              <a:latin typeface="Avenir Next Regular"/>
              <a:cs typeface="Avenir Next Regular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388691" y="5067134"/>
            <a:ext cx="2564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latin typeface="Avenir Next Regular"/>
                <a:cs typeface="Avenir Next Regular"/>
              </a:rPr>
              <a:t>0.0</a:t>
            </a:r>
            <a:endParaRPr lang="en-US" sz="1400" dirty="0">
              <a:latin typeface="Avenir Next Regular"/>
              <a:cs typeface="Avenir Next Regular"/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2701426" y="1795825"/>
            <a:ext cx="406558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2690314" y="5188312"/>
            <a:ext cx="21113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2693489" y="5335950"/>
            <a:ext cx="409098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V="1">
            <a:off x="6732089" y="5237525"/>
            <a:ext cx="317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V="1">
            <a:off x="6509839" y="5154975"/>
            <a:ext cx="4762" cy="19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292351" y="5396275"/>
            <a:ext cx="4165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latin typeface="Avenir Next Regular"/>
                <a:cs typeface="Avenir Next Regular"/>
              </a:rPr>
              <a:t>3800</a:t>
            </a:r>
            <a:endParaRPr lang="en-US" sz="1400" dirty="0">
              <a:latin typeface="Avenir Next Regular"/>
              <a:cs typeface="Avenir Next Regular"/>
            </a:endParaRPr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 flipV="1">
            <a:off x="6292351" y="5237525"/>
            <a:ext cx="1588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V="1">
            <a:off x="6065339" y="5237525"/>
            <a:ext cx="317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V="1">
            <a:off x="5844676" y="5237525"/>
            <a:ext cx="317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 flipV="1">
            <a:off x="5625601" y="5154975"/>
            <a:ext cx="3175" cy="19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408114" y="5396275"/>
            <a:ext cx="4165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latin typeface="Avenir Next Regular"/>
                <a:cs typeface="Avenir Next Regular"/>
              </a:rPr>
              <a:t>3600</a:t>
            </a:r>
            <a:endParaRPr lang="en-US" sz="1400" dirty="0">
              <a:latin typeface="Avenir Next Regular"/>
              <a:cs typeface="Avenir Next Regular"/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V="1">
            <a:off x="5400176" y="5237525"/>
            <a:ext cx="4763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 flipV="1">
            <a:off x="5182689" y="5237525"/>
            <a:ext cx="317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V="1">
            <a:off x="4960439" y="5237525"/>
            <a:ext cx="317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 flipV="1">
            <a:off x="4738189" y="5154975"/>
            <a:ext cx="3175" cy="19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520701" y="5396275"/>
            <a:ext cx="4165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latin typeface="Avenir Next Regular"/>
                <a:cs typeface="Avenir Next Regular"/>
              </a:rPr>
              <a:t>3400</a:t>
            </a:r>
            <a:endParaRPr lang="en-US" sz="1400" dirty="0">
              <a:latin typeface="Avenir Next Regular"/>
              <a:cs typeface="Avenir Next Regular"/>
            </a:endParaRPr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 flipV="1">
            <a:off x="4515939" y="5237525"/>
            <a:ext cx="317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 flipV="1">
            <a:off x="4295276" y="5237525"/>
            <a:ext cx="317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flipV="1">
            <a:off x="4073026" y="5237525"/>
            <a:ext cx="317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 flipV="1">
            <a:off x="3850776" y="5154975"/>
            <a:ext cx="4763" cy="19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636464" y="5396275"/>
            <a:ext cx="4165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latin typeface="Avenir Next Regular"/>
                <a:cs typeface="Avenir Next Regular"/>
              </a:rPr>
              <a:t>3200</a:t>
            </a:r>
            <a:endParaRPr lang="en-US" sz="1400" dirty="0">
              <a:latin typeface="Avenir Next Regular"/>
              <a:cs typeface="Avenir Next Regular"/>
            </a:endParaRP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 flipV="1">
            <a:off x="3630114" y="5237525"/>
            <a:ext cx="317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 flipV="1">
            <a:off x="3409451" y="5215300"/>
            <a:ext cx="4763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867195" y="5608468"/>
            <a:ext cx="17493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0000"/>
                </a:solidFill>
                <a:latin typeface="Avenir Next Regular"/>
                <a:cs typeface="Avenir Next Regular"/>
              </a:rPr>
              <a:t>IR frequency (</a:t>
            </a:r>
            <a:r>
              <a:rPr lang="en-US" sz="1600" dirty="0" smtClean="0">
                <a:solidFill>
                  <a:srgbClr val="000000"/>
                </a:solidFill>
                <a:latin typeface="Avenir Next Regular"/>
                <a:cs typeface="Avenir Next Regular"/>
              </a:rPr>
              <a:t>cm</a:t>
            </a:r>
            <a:r>
              <a:rPr lang="en-US" sz="1600" baseline="30000" dirty="0" smtClean="0">
                <a:solidFill>
                  <a:srgbClr val="000000"/>
                </a:solidFill>
                <a:latin typeface="Avenir Next Regular"/>
                <a:cs typeface="Avenir Next Regular"/>
              </a:rPr>
              <a:t>-1</a:t>
            </a:r>
            <a:r>
              <a:rPr lang="en-US" sz="1600" dirty="0" smtClean="0">
                <a:solidFill>
                  <a:srgbClr val="000000"/>
                </a:solidFill>
                <a:latin typeface="Avenir Next Regular"/>
                <a:cs typeface="Avenir Next Regular"/>
              </a:rPr>
              <a:t>)</a:t>
            </a:r>
            <a:endParaRPr lang="en-US" sz="1600" dirty="0">
              <a:latin typeface="Avenir Next Regular"/>
              <a:cs typeface="Avenir Next Regular"/>
            </a:endParaRPr>
          </a:p>
        </p:txBody>
      </p:sp>
      <p:sp>
        <p:nvSpPr>
          <p:cNvPr id="49" name="Line 52"/>
          <p:cNvSpPr>
            <a:spLocks noChangeShapeType="1"/>
          </p:cNvSpPr>
          <p:nvPr/>
        </p:nvSpPr>
        <p:spPr bwMode="auto">
          <a:xfrm>
            <a:off x="6781301" y="1795825"/>
            <a:ext cx="3175" cy="3540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2772865" y="4172264"/>
            <a:ext cx="4013202" cy="1011218"/>
            <a:chOff x="762" y="2594"/>
            <a:chExt cx="2528" cy="1065"/>
          </a:xfrm>
        </p:grpSpPr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719" y="3653"/>
              <a:ext cx="571" cy="6"/>
            </a:xfrm>
            <a:custGeom>
              <a:avLst/>
              <a:gdLst>
                <a:gd name="T0" fmla="*/ 25263 w 267"/>
                <a:gd name="T1" fmla="*/ 192 h 3"/>
                <a:gd name="T2" fmla="*/ 24688 w 267"/>
                <a:gd name="T3" fmla="*/ 192 h 3"/>
                <a:gd name="T4" fmla="*/ 24198 w 267"/>
                <a:gd name="T5" fmla="*/ 192 h 3"/>
                <a:gd name="T6" fmla="*/ 23612 w 267"/>
                <a:gd name="T7" fmla="*/ 192 h 3"/>
                <a:gd name="T8" fmla="*/ 23178 w 267"/>
                <a:gd name="T9" fmla="*/ 192 h 3"/>
                <a:gd name="T10" fmla="*/ 22594 w 267"/>
                <a:gd name="T11" fmla="*/ 192 h 3"/>
                <a:gd name="T12" fmla="*/ 22085 w 267"/>
                <a:gd name="T13" fmla="*/ 192 h 3"/>
                <a:gd name="T14" fmla="*/ 21527 w 267"/>
                <a:gd name="T15" fmla="*/ 192 h 3"/>
                <a:gd name="T16" fmla="*/ 21020 w 267"/>
                <a:gd name="T17" fmla="*/ 192 h 3"/>
                <a:gd name="T18" fmla="*/ 20481 w 267"/>
                <a:gd name="T19" fmla="*/ 128 h 3"/>
                <a:gd name="T20" fmla="*/ 19991 w 267"/>
                <a:gd name="T21" fmla="*/ 128 h 3"/>
                <a:gd name="T22" fmla="*/ 19414 w 267"/>
                <a:gd name="T23" fmla="*/ 128 h 3"/>
                <a:gd name="T24" fmla="*/ 18924 w 267"/>
                <a:gd name="T25" fmla="*/ 128 h 3"/>
                <a:gd name="T26" fmla="*/ 18390 w 267"/>
                <a:gd name="T27" fmla="*/ 128 h 3"/>
                <a:gd name="T28" fmla="*/ 17879 w 267"/>
                <a:gd name="T29" fmla="*/ 128 h 3"/>
                <a:gd name="T30" fmla="*/ 17320 w 267"/>
                <a:gd name="T31" fmla="*/ 128 h 3"/>
                <a:gd name="T32" fmla="*/ 16811 w 267"/>
                <a:gd name="T33" fmla="*/ 128 h 3"/>
                <a:gd name="T34" fmla="*/ 16277 w 267"/>
                <a:gd name="T35" fmla="*/ 64 h 3"/>
                <a:gd name="T36" fmla="*/ 15798 w 267"/>
                <a:gd name="T37" fmla="*/ 64 h 3"/>
                <a:gd name="T38" fmla="*/ 15207 w 267"/>
                <a:gd name="T39" fmla="*/ 64 h 3"/>
                <a:gd name="T40" fmla="*/ 14731 w 267"/>
                <a:gd name="T41" fmla="*/ 64 h 3"/>
                <a:gd name="T42" fmla="*/ 14183 w 267"/>
                <a:gd name="T43" fmla="*/ 64 h 3"/>
                <a:gd name="T44" fmla="*/ 13685 w 267"/>
                <a:gd name="T45" fmla="*/ 64 h 3"/>
                <a:gd name="T46" fmla="*/ 13116 w 267"/>
                <a:gd name="T47" fmla="*/ 64 h 3"/>
                <a:gd name="T48" fmla="*/ 12618 w 267"/>
                <a:gd name="T49" fmla="*/ 64 h 3"/>
                <a:gd name="T50" fmla="*/ 12027 w 267"/>
                <a:gd name="T51" fmla="*/ 0 h 3"/>
                <a:gd name="T52" fmla="*/ 11589 w 267"/>
                <a:gd name="T53" fmla="*/ 0 h 3"/>
                <a:gd name="T54" fmla="*/ 11003 w 267"/>
                <a:gd name="T55" fmla="*/ 0 h 3"/>
                <a:gd name="T56" fmla="*/ 10524 w 267"/>
                <a:gd name="T57" fmla="*/ 0 h 3"/>
                <a:gd name="T58" fmla="*/ 9938 w 267"/>
                <a:gd name="T59" fmla="*/ 0 h 3"/>
                <a:gd name="T60" fmla="*/ 9476 w 267"/>
                <a:gd name="T61" fmla="*/ 0 h 3"/>
                <a:gd name="T62" fmla="*/ 8909 w 267"/>
                <a:gd name="T63" fmla="*/ 64 h 3"/>
                <a:gd name="T64" fmla="*/ 8411 w 267"/>
                <a:gd name="T65" fmla="*/ 64 h 3"/>
                <a:gd name="T66" fmla="*/ 7825 w 267"/>
                <a:gd name="T67" fmla="*/ 64 h 3"/>
                <a:gd name="T68" fmla="*/ 7387 w 267"/>
                <a:gd name="T69" fmla="*/ 64 h 3"/>
                <a:gd name="T70" fmla="*/ 6796 w 267"/>
                <a:gd name="T71" fmla="*/ 64 h 3"/>
                <a:gd name="T72" fmla="*/ 6322 w 267"/>
                <a:gd name="T73" fmla="*/ 64 h 3"/>
                <a:gd name="T74" fmla="*/ 5731 w 267"/>
                <a:gd name="T75" fmla="*/ 64 h 3"/>
                <a:gd name="T76" fmla="*/ 5274 w 267"/>
                <a:gd name="T77" fmla="*/ 64 h 3"/>
                <a:gd name="T78" fmla="*/ 4707 w 267"/>
                <a:gd name="T79" fmla="*/ 64 h 3"/>
                <a:gd name="T80" fmla="*/ 4207 w 267"/>
                <a:gd name="T81" fmla="*/ 64 h 3"/>
                <a:gd name="T82" fmla="*/ 3618 w 267"/>
                <a:gd name="T83" fmla="*/ 64 h 3"/>
                <a:gd name="T84" fmla="*/ 3178 w 267"/>
                <a:gd name="T85" fmla="*/ 64 h 3"/>
                <a:gd name="T86" fmla="*/ 2680 w 267"/>
                <a:gd name="T87" fmla="*/ 64 h 3"/>
                <a:gd name="T88" fmla="*/ 2113 w 267"/>
                <a:gd name="T89" fmla="*/ 64 h 3"/>
                <a:gd name="T90" fmla="*/ 1615 w 267"/>
                <a:gd name="T91" fmla="*/ 0 h 3"/>
                <a:gd name="T92" fmla="*/ 1065 w 267"/>
                <a:gd name="T93" fmla="*/ 0 h 3"/>
                <a:gd name="T94" fmla="*/ 586 w 267"/>
                <a:gd name="T95" fmla="*/ 64 h 3"/>
                <a:gd name="T96" fmla="*/ 0 w 267"/>
                <a:gd name="T97" fmla="*/ 64 h 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7"/>
                <a:gd name="T148" fmla="*/ 0 h 3"/>
                <a:gd name="T149" fmla="*/ 267 w 267"/>
                <a:gd name="T150" fmla="*/ 3 h 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7" h="3">
                  <a:moveTo>
                    <a:pt x="267" y="3"/>
                  </a:moveTo>
                  <a:lnTo>
                    <a:pt x="266" y="3"/>
                  </a:lnTo>
                  <a:lnTo>
                    <a:pt x="265" y="3"/>
                  </a:lnTo>
                  <a:lnTo>
                    <a:pt x="264" y="3"/>
                  </a:lnTo>
                  <a:lnTo>
                    <a:pt x="262" y="3"/>
                  </a:lnTo>
                  <a:lnTo>
                    <a:pt x="261" y="3"/>
                  </a:lnTo>
                  <a:lnTo>
                    <a:pt x="259" y="3"/>
                  </a:lnTo>
                  <a:lnTo>
                    <a:pt x="258" y="3"/>
                  </a:lnTo>
                  <a:lnTo>
                    <a:pt x="257" y="3"/>
                  </a:lnTo>
                  <a:lnTo>
                    <a:pt x="255" y="3"/>
                  </a:lnTo>
                  <a:lnTo>
                    <a:pt x="254" y="3"/>
                  </a:lnTo>
                  <a:lnTo>
                    <a:pt x="253" y="3"/>
                  </a:lnTo>
                  <a:lnTo>
                    <a:pt x="251" y="3"/>
                  </a:lnTo>
                  <a:lnTo>
                    <a:pt x="250" y="3"/>
                  </a:lnTo>
                  <a:lnTo>
                    <a:pt x="248" y="3"/>
                  </a:lnTo>
                  <a:lnTo>
                    <a:pt x="247" y="3"/>
                  </a:lnTo>
                  <a:lnTo>
                    <a:pt x="246" y="3"/>
                  </a:lnTo>
                  <a:lnTo>
                    <a:pt x="244" y="3"/>
                  </a:lnTo>
                  <a:lnTo>
                    <a:pt x="243" y="3"/>
                  </a:lnTo>
                  <a:lnTo>
                    <a:pt x="242" y="3"/>
                  </a:lnTo>
                  <a:lnTo>
                    <a:pt x="240" y="3"/>
                  </a:lnTo>
                  <a:lnTo>
                    <a:pt x="239" y="3"/>
                  </a:lnTo>
                  <a:lnTo>
                    <a:pt x="237" y="3"/>
                  </a:lnTo>
                  <a:lnTo>
                    <a:pt x="236" y="3"/>
                  </a:lnTo>
                  <a:lnTo>
                    <a:pt x="235" y="3"/>
                  </a:lnTo>
                  <a:lnTo>
                    <a:pt x="233" y="3"/>
                  </a:lnTo>
                  <a:lnTo>
                    <a:pt x="232" y="3"/>
                  </a:lnTo>
                  <a:lnTo>
                    <a:pt x="231" y="3"/>
                  </a:lnTo>
                  <a:lnTo>
                    <a:pt x="229" y="3"/>
                  </a:lnTo>
                  <a:lnTo>
                    <a:pt x="228" y="3"/>
                  </a:lnTo>
                  <a:lnTo>
                    <a:pt x="226" y="3"/>
                  </a:lnTo>
                  <a:lnTo>
                    <a:pt x="225" y="3"/>
                  </a:lnTo>
                  <a:lnTo>
                    <a:pt x="224" y="3"/>
                  </a:lnTo>
                  <a:lnTo>
                    <a:pt x="222" y="3"/>
                  </a:lnTo>
                  <a:lnTo>
                    <a:pt x="221" y="3"/>
                  </a:lnTo>
                  <a:lnTo>
                    <a:pt x="220" y="3"/>
                  </a:lnTo>
                  <a:lnTo>
                    <a:pt x="218" y="2"/>
                  </a:lnTo>
                  <a:lnTo>
                    <a:pt x="217" y="2"/>
                  </a:lnTo>
                  <a:lnTo>
                    <a:pt x="216" y="2"/>
                  </a:lnTo>
                  <a:lnTo>
                    <a:pt x="214" y="2"/>
                  </a:lnTo>
                  <a:lnTo>
                    <a:pt x="213" y="2"/>
                  </a:lnTo>
                  <a:lnTo>
                    <a:pt x="211" y="2"/>
                  </a:lnTo>
                  <a:lnTo>
                    <a:pt x="210" y="2"/>
                  </a:lnTo>
                  <a:lnTo>
                    <a:pt x="209" y="2"/>
                  </a:lnTo>
                  <a:lnTo>
                    <a:pt x="207" y="2"/>
                  </a:lnTo>
                  <a:lnTo>
                    <a:pt x="206" y="2"/>
                  </a:lnTo>
                  <a:lnTo>
                    <a:pt x="205" y="2"/>
                  </a:lnTo>
                  <a:lnTo>
                    <a:pt x="203" y="2"/>
                  </a:lnTo>
                  <a:lnTo>
                    <a:pt x="202" y="2"/>
                  </a:lnTo>
                  <a:lnTo>
                    <a:pt x="200" y="2"/>
                  </a:lnTo>
                  <a:lnTo>
                    <a:pt x="199" y="2"/>
                  </a:lnTo>
                  <a:lnTo>
                    <a:pt x="198" y="2"/>
                  </a:lnTo>
                  <a:lnTo>
                    <a:pt x="196" y="2"/>
                  </a:lnTo>
                  <a:lnTo>
                    <a:pt x="195" y="2"/>
                  </a:lnTo>
                  <a:lnTo>
                    <a:pt x="194" y="2"/>
                  </a:lnTo>
                  <a:lnTo>
                    <a:pt x="192" y="2"/>
                  </a:lnTo>
                  <a:lnTo>
                    <a:pt x="191" y="2"/>
                  </a:lnTo>
                  <a:lnTo>
                    <a:pt x="189" y="2"/>
                  </a:lnTo>
                  <a:lnTo>
                    <a:pt x="188" y="2"/>
                  </a:lnTo>
                  <a:lnTo>
                    <a:pt x="187" y="2"/>
                  </a:lnTo>
                  <a:lnTo>
                    <a:pt x="185" y="2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1" y="2"/>
                  </a:lnTo>
                  <a:lnTo>
                    <a:pt x="180" y="2"/>
                  </a:lnTo>
                  <a:lnTo>
                    <a:pt x="178" y="2"/>
                  </a:lnTo>
                  <a:lnTo>
                    <a:pt x="177" y="2"/>
                  </a:lnTo>
                  <a:lnTo>
                    <a:pt x="176" y="2"/>
                  </a:lnTo>
                  <a:lnTo>
                    <a:pt x="174" y="1"/>
                  </a:lnTo>
                  <a:lnTo>
                    <a:pt x="173" y="1"/>
                  </a:lnTo>
                  <a:lnTo>
                    <a:pt x="172" y="1"/>
                  </a:lnTo>
                  <a:lnTo>
                    <a:pt x="170" y="1"/>
                  </a:lnTo>
                  <a:lnTo>
                    <a:pt x="169" y="1"/>
                  </a:lnTo>
                  <a:lnTo>
                    <a:pt x="167" y="1"/>
                  </a:lnTo>
                  <a:lnTo>
                    <a:pt x="166" y="1"/>
                  </a:lnTo>
                  <a:lnTo>
                    <a:pt x="165" y="1"/>
                  </a:lnTo>
                  <a:lnTo>
                    <a:pt x="163" y="1"/>
                  </a:lnTo>
                  <a:lnTo>
                    <a:pt x="162" y="1"/>
                  </a:lnTo>
                  <a:lnTo>
                    <a:pt x="161" y="1"/>
                  </a:lnTo>
                  <a:lnTo>
                    <a:pt x="159" y="1"/>
                  </a:lnTo>
                  <a:lnTo>
                    <a:pt x="158" y="1"/>
                  </a:lnTo>
                  <a:lnTo>
                    <a:pt x="157" y="1"/>
                  </a:lnTo>
                  <a:lnTo>
                    <a:pt x="155" y="1"/>
                  </a:lnTo>
                  <a:lnTo>
                    <a:pt x="154" y="1"/>
                  </a:lnTo>
                  <a:lnTo>
                    <a:pt x="152" y="1"/>
                  </a:lnTo>
                  <a:lnTo>
                    <a:pt x="151" y="1"/>
                  </a:lnTo>
                  <a:lnTo>
                    <a:pt x="150" y="1"/>
                  </a:lnTo>
                  <a:lnTo>
                    <a:pt x="148" y="1"/>
                  </a:lnTo>
                  <a:lnTo>
                    <a:pt x="147" y="1"/>
                  </a:lnTo>
                  <a:lnTo>
                    <a:pt x="146" y="1"/>
                  </a:lnTo>
                  <a:lnTo>
                    <a:pt x="144" y="1"/>
                  </a:lnTo>
                  <a:lnTo>
                    <a:pt x="143" y="1"/>
                  </a:lnTo>
                  <a:lnTo>
                    <a:pt x="141" y="1"/>
                  </a:lnTo>
                  <a:lnTo>
                    <a:pt x="140" y="1"/>
                  </a:lnTo>
                  <a:lnTo>
                    <a:pt x="139" y="1"/>
                  </a:lnTo>
                  <a:lnTo>
                    <a:pt x="137" y="1"/>
                  </a:lnTo>
                  <a:lnTo>
                    <a:pt x="136" y="1"/>
                  </a:lnTo>
                  <a:lnTo>
                    <a:pt x="135" y="1"/>
                  </a:lnTo>
                  <a:lnTo>
                    <a:pt x="133" y="1"/>
                  </a:lnTo>
                  <a:lnTo>
                    <a:pt x="132" y="1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0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8" y="0"/>
                  </a:lnTo>
                  <a:lnTo>
                    <a:pt x="117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7" y="0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3" y="0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8" y="1"/>
                  </a:lnTo>
                  <a:lnTo>
                    <a:pt x="96" y="1"/>
                  </a:lnTo>
                  <a:lnTo>
                    <a:pt x="95" y="1"/>
                  </a:lnTo>
                  <a:lnTo>
                    <a:pt x="93" y="1"/>
                  </a:lnTo>
                  <a:lnTo>
                    <a:pt x="92" y="1"/>
                  </a:lnTo>
                  <a:lnTo>
                    <a:pt x="91" y="1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7" y="1"/>
                  </a:lnTo>
                  <a:lnTo>
                    <a:pt x="85" y="1"/>
                  </a:lnTo>
                  <a:lnTo>
                    <a:pt x="84" y="1"/>
                  </a:lnTo>
                  <a:lnTo>
                    <a:pt x="82" y="1"/>
                  </a:lnTo>
                  <a:lnTo>
                    <a:pt x="81" y="1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4" y="1"/>
                  </a:lnTo>
                  <a:lnTo>
                    <a:pt x="73" y="1"/>
                  </a:lnTo>
                  <a:lnTo>
                    <a:pt x="71" y="1"/>
                  </a:lnTo>
                  <a:lnTo>
                    <a:pt x="70" y="1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6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2" y="1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51" y="1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148" y="2965"/>
              <a:ext cx="571" cy="690"/>
            </a:xfrm>
            <a:custGeom>
              <a:avLst/>
              <a:gdLst>
                <a:gd name="T0" fmla="*/ 24664 w 268"/>
                <a:gd name="T1" fmla="*/ 15351 h 371"/>
                <a:gd name="T2" fmla="*/ 24150 w 268"/>
                <a:gd name="T3" fmla="*/ 15351 h 371"/>
                <a:gd name="T4" fmla="*/ 23656 w 268"/>
                <a:gd name="T5" fmla="*/ 15351 h 371"/>
                <a:gd name="T6" fmla="*/ 23096 w 268"/>
                <a:gd name="T7" fmla="*/ 15316 h 371"/>
                <a:gd name="T8" fmla="*/ 22653 w 268"/>
                <a:gd name="T9" fmla="*/ 15316 h 371"/>
                <a:gd name="T10" fmla="*/ 22175 w 268"/>
                <a:gd name="T11" fmla="*/ 15316 h 371"/>
                <a:gd name="T12" fmla="*/ 21598 w 268"/>
                <a:gd name="T13" fmla="*/ 15316 h 371"/>
                <a:gd name="T14" fmla="*/ 21163 w 268"/>
                <a:gd name="T15" fmla="*/ 15316 h 371"/>
                <a:gd name="T16" fmla="*/ 20582 w 268"/>
                <a:gd name="T17" fmla="*/ 15264 h 371"/>
                <a:gd name="T18" fmla="*/ 20111 w 268"/>
                <a:gd name="T19" fmla="*/ 15264 h 371"/>
                <a:gd name="T20" fmla="*/ 19538 w 268"/>
                <a:gd name="T21" fmla="*/ 15264 h 371"/>
                <a:gd name="T22" fmla="*/ 19103 w 268"/>
                <a:gd name="T23" fmla="*/ 15219 h 371"/>
                <a:gd name="T24" fmla="*/ 18521 w 268"/>
                <a:gd name="T25" fmla="*/ 15219 h 371"/>
                <a:gd name="T26" fmla="*/ 18048 w 268"/>
                <a:gd name="T27" fmla="*/ 15195 h 371"/>
                <a:gd name="T28" fmla="*/ 17477 w 268"/>
                <a:gd name="T29" fmla="*/ 15158 h 371"/>
                <a:gd name="T30" fmla="*/ 17041 w 268"/>
                <a:gd name="T31" fmla="*/ 15113 h 371"/>
                <a:gd name="T32" fmla="*/ 16461 w 268"/>
                <a:gd name="T33" fmla="*/ 15067 h 371"/>
                <a:gd name="T34" fmla="*/ 15988 w 268"/>
                <a:gd name="T35" fmla="*/ 15016 h 371"/>
                <a:gd name="T36" fmla="*/ 15457 w 268"/>
                <a:gd name="T37" fmla="*/ 14985 h 371"/>
                <a:gd name="T38" fmla="*/ 14980 w 268"/>
                <a:gd name="T39" fmla="*/ 14860 h 371"/>
                <a:gd name="T40" fmla="*/ 14399 w 268"/>
                <a:gd name="T41" fmla="*/ 14776 h 371"/>
                <a:gd name="T42" fmla="*/ 13909 w 268"/>
                <a:gd name="T43" fmla="*/ 14643 h 371"/>
                <a:gd name="T44" fmla="*/ 13395 w 268"/>
                <a:gd name="T45" fmla="*/ 14486 h 371"/>
                <a:gd name="T46" fmla="*/ 12901 w 268"/>
                <a:gd name="T47" fmla="*/ 14334 h 371"/>
                <a:gd name="T48" fmla="*/ 12343 w 268"/>
                <a:gd name="T49" fmla="*/ 14057 h 371"/>
                <a:gd name="T50" fmla="*/ 11889 w 268"/>
                <a:gd name="T51" fmla="*/ 13774 h 371"/>
                <a:gd name="T52" fmla="*/ 11335 w 268"/>
                <a:gd name="T53" fmla="*/ 13437 h 371"/>
                <a:gd name="T54" fmla="*/ 10840 w 268"/>
                <a:gd name="T55" fmla="*/ 13041 h 371"/>
                <a:gd name="T56" fmla="*/ 10282 w 268"/>
                <a:gd name="T57" fmla="*/ 12552 h 371"/>
                <a:gd name="T58" fmla="*/ 9828 w 268"/>
                <a:gd name="T59" fmla="*/ 11992 h 371"/>
                <a:gd name="T60" fmla="*/ 9274 w 268"/>
                <a:gd name="T61" fmla="*/ 11365 h 371"/>
                <a:gd name="T62" fmla="*/ 8784 w 268"/>
                <a:gd name="T63" fmla="*/ 10768 h 371"/>
                <a:gd name="T64" fmla="*/ 8203 w 268"/>
                <a:gd name="T65" fmla="*/ 10062 h 371"/>
                <a:gd name="T66" fmla="*/ 7766 w 268"/>
                <a:gd name="T67" fmla="*/ 9294 h 371"/>
                <a:gd name="T68" fmla="*/ 7195 w 268"/>
                <a:gd name="T69" fmla="*/ 8568 h 371"/>
                <a:gd name="T70" fmla="*/ 6722 w 268"/>
                <a:gd name="T71" fmla="*/ 7835 h 371"/>
                <a:gd name="T72" fmla="*/ 6179 w 268"/>
                <a:gd name="T73" fmla="*/ 7121 h 371"/>
                <a:gd name="T74" fmla="*/ 5706 w 268"/>
                <a:gd name="T75" fmla="*/ 6413 h 371"/>
                <a:gd name="T76" fmla="*/ 5135 w 268"/>
                <a:gd name="T77" fmla="*/ 5762 h 371"/>
                <a:gd name="T78" fmla="*/ 4698 w 268"/>
                <a:gd name="T79" fmla="*/ 5146 h 371"/>
                <a:gd name="T80" fmla="*/ 4123 w 268"/>
                <a:gd name="T81" fmla="*/ 4521 h 371"/>
                <a:gd name="T82" fmla="*/ 3645 w 268"/>
                <a:gd name="T83" fmla="*/ 3935 h 371"/>
                <a:gd name="T84" fmla="*/ 3064 w 268"/>
                <a:gd name="T85" fmla="*/ 3366 h 371"/>
                <a:gd name="T86" fmla="*/ 2642 w 268"/>
                <a:gd name="T87" fmla="*/ 2775 h 371"/>
                <a:gd name="T88" fmla="*/ 2060 w 268"/>
                <a:gd name="T89" fmla="*/ 2200 h 371"/>
                <a:gd name="T90" fmla="*/ 1585 w 268"/>
                <a:gd name="T91" fmla="*/ 1653 h 371"/>
                <a:gd name="T92" fmla="*/ 1008 w 268"/>
                <a:gd name="T93" fmla="*/ 1069 h 371"/>
                <a:gd name="T94" fmla="*/ 582 w 268"/>
                <a:gd name="T95" fmla="*/ 539 h 371"/>
                <a:gd name="T96" fmla="*/ 0 w 268"/>
                <a:gd name="T97" fmla="*/ 0 h 3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8"/>
                <a:gd name="T148" fmla="*/ 0 h 371"/>
                <a:gd name="T149" fmla="*/ 268 w 268"/>
                <a:gd name="T150" fmla="*/ 371 h 3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8" h="371">
                  <a:moveTo>
                    <a:pt x="268" y="371"/>
                  </a:moveTo>
                  <a:lnTo>
                    <a:pt x="267" y="371"/>
                  </a:lnTo>
                  <a:lnTo>
                    <a:pt x="265" y="371"/>
                  </a:lnTo>
                  <a:lnTo>
                    <a:pt x="264" y="371"/>
                  </a:lnTo>
                  <a:lnTo>
                    <a:pt x="263" y="371"/>
                  </a:lnTo>
                  <a:lnTo>
                    <a:pt x="261" y="371"/>
                  </a:lnTo>
                  <a:lnTo>
                    <a:pt x="260" y="371"/>
                  </a:lnTo>
                  <a:lnTo>
                    <a:pt x="258" y="371"/>
                  </a:lnTo>
                  <a:lnTo>
                    <a:pt x="257" y="371"/>
                  </a:lnTo>
                  <a:lnTo>
                    <a:pt x="256" y="371"/>
                  </a:lnTo>
                  <a:lnTo>
                    <a:pt x="254" y="371"/>
                  </a:lnTo>
                  <a:lnTo>
                    <a:pt x="253" y="371"/>
                  </a:lnTo>
                  <a:lnTo>
                    <a:pt x="252" y="371"/>
                  </a:lnTo>
                  <a:lnTo>
                    <a:pt x="250" y="371"/>
                  </a:lnTo>
                  <a:lnTo>
                    <a:pt x="249" y="371"/>
                  </a:lnTo>
                  <a:lnTo>
                    <a:pt x="247" y="370"/>
                  </a:lnTo>
                  <a:lnTo>
                    <a:pt x="246" y="370"/>
                  </a:lnTo>
                  <a:lnTo>
                    <a:pt x="245" y="370"/>
                  </a:lnTo>
                  <a:lnTo>
                    <a:pt x="243" y="370"/>
                  </a:lnTo>
                  <a:lnTo>
                    <a:pt x="242" y="370"/>
                  </a:lnTo>
                  <a:lnTo>
                    <a:pt x="241" y="370"/>
                  </a:lnTo>
                  <a:lnTo>
                    <a:pt x="239" y="370"/>
                  </a:lnTo>
                  <a:lnTo>
                    <a:pt x="238" y="370"/>
                  </a:lnTo>
                  <a:lnTo>
                    <a:pt x="237" y="370"/>
                  </a:lnTo>
                  <a:lnTo>
                    <a:pt x="235" y="370"/>
                  </a:lnTo>
                  <a:lnTo>
                    <a:pt x="234" y="370"/>
                  </a:lnTo>
                  <a:lnTo>
                    <a:pt x="232" y="370"/>
                  </a:lnTo>
                  <a:lnTo>
                    <a:pt x="231" y="370"/>
                  </a:lnTo>
                  <a:lnTo>
                    <a:pt x="230" y="370"/>
                  </a:lnTo>
                  <a:lnTo>
                    <a:pt x="228" y="370"/>
                  </a:lnTo>
                  <a:lnTo>
                    <a:pt x="227" y="370"/>
                  </a:lnTo>
                  <a:lnTo>
                    <a:pt x="226" y="370"/>
                  </a:lnTo>
                  <a:lnTo>
                    <a:pt x="224" y="370"/>
                  </a:lnTo>
                  <a:lnTo>
                    <a:pt x="223" y="370"/>
                  </a:lnTo>
                  <a:lnTo>
                    <a:pt x="221" y="370"/>
                  </a:lnTo>
                  <a:lnTo>
                    <a:pt x="220" y="369"/>
                  </a:lnTo>
                  <a:lnTo>
                    <a:pt x="219" y="369"/>
                  </a:lnTo>
                  <a:lnTo>
                    <a:pt x="217" y="369"/>
                  </a:lnTo>
                  <a:lnTo>
                    <a:pt x="216" y="369"/>
                  </a:lnTo>
                  <a:lnTo>
                    <a:pt x="215" y="369"/>
                  </a:lnTo>
                  <a:lnTo>
                    <a:pt x="213" y="369"/>
                  </a:lnTo>
                  <a:lnTo>
                    <a:pt x="212" y="369"/>
                  </a:lnTo>
                  <a:lnTo>
                    <a:pt x="210" y="369"/>
                  </a:lnTo>
                  <a:lnTo>
                    <a:pt x="209" y="369"/>
                  </a:lnTo>
                  <a:lnTo>
                    <a:pt x="208" y="369"/>
                  </a:lnTo>
                  <a:lnTo>
                    <a:pt x="206" y="369"/>
                  </a:lnTo>
                  <a:lnTo>
                    <a:pt x="205" y="368"/>
                  </a:lnTo>
                  <a:lnTo>
                    <a:pt x="204" y="368"/>
                  </a:lnTo>
                  <a:lnTo>
                    <a:pt x="202" y="368"/>
                  </a:lnTo>
                  <a:lnTo>
                    <a:pt x="201" y="368"/>
                  </a:lnTo>
                  <a:lnTo>
                    <a:pt x="199" y="368"/>
                  </a:lnTo>
                  <a:lnTo>
                    <a:pt x="198" y="368"/>
                  </a:lnTo>
                  <a:lnTo>
                    <a:pt x="197" y="368"/>
                  </a:lnTo>
                  <a:lnTo>
                    <a:pt x="195" y="367"/>
                  </a:lnTo>
                  <a:lnTo>
                    <a:pt x="194" y="367"/>
                  </a:lnTo>
                  <a:lnTo>
                    <a:pt x="193" y="367"/>
                  </a:lnTo>
                  <a:lnTo>
                    <a:pt x="191" y="367"/>
                  </a:lnTo>
                  <a:lnTo>
                    <a:pt x="190" y="367"/>
                  </a:lnTo>
                  <a:lnTo>
                    <a:pt x="188" y="367"/>
                  </a:lnTo>
                  <a:lnTo>
                    <a:pt x="187" y="366"/>
                  </a:lnTo>
                  <a:lnTo>
                    <a:pt x="186" y="366"/>
                  </a:lnTo>
                  <a:lnTo>
                    <a:pt x="184" y="366"/>
                  </a:lnTo>
                  <a:lnTo>
                    <a:pt x="183" y="366"/>
                  </a:lnTo>
                  <a:lnTo>
                    <a:pt x="182" y="365"/>
                  </a:lnTo>
                  <a:lnTo>
                    <a:pt x="180" y="365"/>
                  </a:lnTo>
                  <a:lnTo>
                    <a:pt x="179" y="365"/>
                  </a:lnTo>
                  <a:lnTo>
                    <a:pt x="178" y="365"/>
                  </a:lnTo>
                  <a:lnTo>
                    <a:pt x="176" y="364"/>
                  </a:lnTo>
                  <a:lnTo>
                    <a:pt x="175" y="364"/>
                  </a:lnTo>
                  <a:lnTo>
                    <a:pt x="173" y="364"/>
                  </a:lnTo>
                  <a:lnTo>
                    <a:pt x="172" y="363"/>
                  </a:lnTo>
                  <a:lnTo>
                    <a:pt x="171" y="363"/>
                  </a:lnTo>
                  <a:lnTo>
                    <a:pt x="169" y="363"/>
                  </a:lnTo>
                  <a:lnTo>
                    <a:pt x="168" y="362"/>
                  </a:lnTo>
                  <a:lnTo>
                    <a:pt x="167" y="362"/>
                  </a:lnTo>
                  <a:lnTo>
                    <a:pt x="165" y="362"/>
                  </a:lnTo>
                  <a:lnTo>
                    <a:pt x="164" y="361"/>
                  </a:lnTo>
                  <a:lnTo>
                    <a:pt x="162" y="360"/>
                  </a:lnTo>
                  <a:lnTo>
                    <a:pt x="161" y="360"/>
                  </a:lnTo>
                  <a:lnTo>
                    <a:pt x="160" y="359"/>
                  </a:lnTo>
                  <a:lnTo>
                    <a:pt x="158" y="359"/>
                  </a:lnTo>
                  <a:lnTo>
                    <a:pt x="157" y="358"/>
                  </a:lnTo>
                  <a:lnTo>
                    <a:pt x="156" y="358"/>
                  </a:lnTo>
                  <a:lnTo>
                    <a:pt x="154" y="357"/>
                  </a:lnTo>
                  <a:lnTo>
                    <a:pt x="153" y="356"/>
                  </a:lnTo>
                  <a:lnTo>
                    <a:pt x="151" y="356"/>
                  </a:lnTo>
                  <a:lnTo>
                    <a:pt x="150" y="355"/>
                  </a:lnTo>
                  <a:lnTo>
                    <a:pt x="149" y="354"/>
                  </a:lnTo>
                  <a:lnTo>
                    <a:pt x="147" y="353"/>
                  </a:lnTo>
                  <a:lnTo>
                    <a:pt x="146" y="352"/>
                  </a:lnTo>
                  <a:lnTo>
                    <a:pt x="145" y="351"/>
                  </a:lnTo>
                  <a:lnTo>
                    <a:pt x="143" y="350"/>
                  </a:lnTo>
                  <a:lnTo>
                    <a:pt x="142" y="349"/>
                  </a:lnTo>
                  <a:lnTo>
                    <a:pt x="140" y="348"/>
                  </a:lnTo>
                  <a:lnTo>
                    <a:pt x="139" y="347"/>
                  </a:lnTo>
                  <a:lnTo>
                    <a:pt x="138" y="346"/>
                  </a:lnTo>
                  <a:lnTo>
                    <a:pt x="136" y="344"/>
                  </a:lnTo>
                  <a:lnTo>
                    <a:pt x="135" y="343"/>
                  </a:lnTo>
                  <a:lnTo>
                    <a:pt x="134" y="342"/>
                  </a:lnTo>
                  <a:lnTo>
                    <a:pt x="132" y="340"/>
                  </a:lnTo>
                  <a:lnTo>
                    <a:pt x="131" y="339"/>
                  </a:lnTo>
                  <a:lnTo>
                    <a:pt x="129" y="337"/>
                  </a:lnTo>
                  <a:lnTo>
                    <a:pt x="128" y="335"/>
                  </a:lnTo>
                  <a:lnTo>
                    <a:pt x="127" y="333"/>
                  </a:lnTo>
                  <a:lnTo>
                    <a:pt x="125" y="331"/>
                  </a:lnTo>
                  <a:lnTo>
                    <a:pt x="124" y="329"/>
                  </a:lnTo>
                  <a:lnTo>
                    <a:pt x="123" y="327"/>
                  </a:lnTo>
                  <a:lnTo>
                    <a:pt x="121" y="325"/>
                  </a:lnTo>
                  <a:lnTo>
                    <a:pt x="120" y="323"/>
                  </a:lnTo>
                  <a:lnTo>
                    <a:pt x="119" y="320"/>
                  </a:lnTo>
                  <a:lnTo>
                    <a:pt x="117" y="318"/>
                  </a:lnTo>
                  <a:lnTo>
                    <a:pt x="116" y="315"/>
                  </a:lnTo>
                  <a:lnTo>
                    <a:pt x="114" y="312"/>
                  </a:lnTo>
                  <a:lnTo>
                    <a:pt x="113" y="309"/>
                  </a:lnTo>
                  <a:lnTo>
                    <a:pt x="112" y="306"/>
                  </a:lnTo>
                  <a:lnTo>
                    <a:pt x="110" y="303"/>
                  </a:lnTo>
                  <a:lnTo>
                    <a:pt x="109" y="300"/>
                  </a:lnTo>
                  <a:lnTo>
                    <a:pt x="108" y="297"/>
                  </a:lnTo>
                  <a:lnTo>
                    <a:pt x="106" y="294"/>
                  </a:lnTo>
                  <a:lnTo>
                    <a:pt x="105" y="290"/>
                  </a:lnTo>
                  <a:lnTo>
                    <a:pt x="103" y="287"/>
                  </a:lnTo>
                  <a:lnTo>
                    <a:pt x="102" y="283"/>
                  </a:lnTo>
                  <a:lnTo>
                    <a:pt x="101" y="279"/>
                  </a:lnTo>
                  <a:lnTo>
                    <a:pt x="99" y="275"/>
                  </a:lnTo>
                  <a:lnTo>
                    <a:pt x="98" y="271"/>
                  </a:lnTo>
                  <a:lnTo>
                    <a:pt x="97" y="267"/>
                  </a:lnTo>
                  <a:lnTo>
                    <a:pt x="95" y="263"/>
                  </a:lnTo>
                  <a:lnTo>
                    <a:pt x="94" y="260"/>
                  </a:lnTo>
                  <a:lnTo>
                    <a:pt x="92" y="255"/>
                  </a:lnTo>
                  <a:lnTo>
                    <a:pt x="91" y="251"/>
                  </a:lnTo>
                  <a:lnTo>
                    <a:pt x="90" y="247"/>
                  </a:lnTo>
                  <a:lnTo>
                    <a:pt x="88" y="243"/>
                  </a:lnTo>
                  <a:lnTo>
                    <a:pt x="87" y="238"/>
                  </a:lnTo>
                  <a:lnTo>
                    <a:pt x="86" y="234"/>
                  </a:lnTo>
                  <a:lnTo>
                    <a:pt x="84" y="229"/>
                  </a:lnTo>
                  <a:lnTo>
                    <a:pt x="83" y="225"/>
                  </a:lnTo>
                  <a:lnTo>
                    <a:pt x="81" y="221"/>
                  </a:lnTo>
                  <a:lnTo>
                    <a:pt x="80" y="216"/>
                  </a:lnTo>
                  <a:lnTo>
                    <a:pt x="79" y="212"/>
                  </a:lnTo>
                  <a:lnTo>
                    <a:pt x="77" y="207"/>
                  </a:lnTo>
                  <a:lnTo>
                    <a:pt x="76" y="202"/>
                  </a:lnTo>
                  <a:lnTo>
                    <a:pt x="75" y="198"/>
                  </a:lnTo>
                  <a:lnTo>
                    <a:pt x="73" y="194"/>
                  </a:lnTo>
                  <a:lnTo>
                    <a:pt x="72" y="189"/>
                  </a:lnTo>
                  <a:lnTo>
                    <a:pt x="70" y="185"/>
                  </a:lnTo>
                  <a:lnTo>
                    <a:pt x="69" y="181"/>
                  </a:lnTo>
                  <a:lnTo>
                    <a:pt x="68" y="176"/>
                  </a:lnTo>
                  <a:lnTo>
                    <a:pt x="66" y="172"/>
                  </a:lnTo>
                  <a:lnTo>
                    <a:pt x="65" y="168"/>
                  </a:lnTo>
                  <a:lnTo>
                    <a:pt x="64" y="164"/>
                  </a:lnTo>
                  <a:lnTo>
                    <a:pt x="62" y="159"/>
                  </a:lnTo>
                  <a:lnTo>
                    <a:pt x="61" y="155"/>
                  </a:lnTo>
                  <a:lnTo>
                    <a:pt x="59" y="151"/>
                  </a:lnTo>
                  <a:lnTo>
                    <a:pt x="58" y="147"/>
                  </a:lnTo>
                  <a:lnTo>
                    <a:pt x="57" y="143"/>
                  </a:lnTo>
                  <a:lnTo>
                    <a:pt x="55" y="139"/>
                  </a:lnTo>
                  <a:lnTo>
                    <a:pt x="54" y="135"/>
                  </a:lnTo>
                  <a:lnTo>
                    <a:pt x="53" y="131"/>
                  </a:lnTo>
                  <a:lnTo>
                    <a:pt x="51" y="128"/>
                  </a:lnTo>
                  <a:lnTo>
                    <a:pt x="50" y="124"/>
                  </a:lnTo>
                  <a:lnTo>
                    <a:pt x="49" y="120"/>
                  </a:lnTo>
                  <a:lnTo>
                    <a:pt x="47" y="116"/>
                  </a:lnTo>
                  <a:lnTo>
                    <a:pt x="46" y="113"/>
                  </a:lnTo>
                  <a:lnTo>
                    <a:pt x="44" y="109"/>
                  </a:lnTo>
                  <a:lnTo>
                    <a:pt x="43" y="106"/>
                  </a:lnTo>
                  <a:lnTo>
                    <a:pt x="42" y="102"/>
                  </a:lnTo>
                  <a:lnTo>
                    <a:pt x="40" y="98"/>
                  </a:lnTo>
                  <a:lnTo>
                    <a:pt x="39" y="95"/>
                  </a:lnTo>
                  <a:lnTo>
                    <a:pt x="38" y="91"/>
                  </a:lnTo>
                  <a:lnTo>
                    <a:pt x="36" y="88"/>
                  </a:lnTo>
                  <a:lnTo>
                    <a:pt x="35" y="84"/>
                  </a:lnTo>
                  <a:lnTo>
                    <a:pt x="33" y="81"/>
                  </a:lnTo>
                  <a:lnTo>
                    <a:pt x="32" y="77"/>
                  </a:lnTo>
                  <a:lnTo>
                    <a:pt x="31" y="74"/>
                  </a:lnTo>
                  <a:lnTo>
                    <a:pt x="29" y="71"/>
                  </a:lnTo>
                  <a:lnTo>
                    <a:pt x="28" y="67"/>
                  </a:lnTo>
                  <a:lnTo>
                    <a:pt x="27" y="64"/>
                  </a:lnTo>
                  <a:lnTo>
                    <a:pt x="25" y="60"/>
                  </a:lnTo>
                  <a:lnTo>
                    <a:pt x="24" y="57"/>
                  </a:lnTo>
                  <a:lnTo>
                    <a:pt x="22" y="53"/>
                  </a:lnTo>
                  <a:lnTo>
                    <a:pt x="21" y="49"/>
                  </a:lnTo>
                  <a:lnTo>
                    <a:pt x="20" y="46"/>
                  </a:lnTo>
                  <a:lnTo>
                    <a:pt x="18" y="43"/>
                  </a:lnTo>
                  <a:lnTo>
                    <a:pt x="17" y="40"/>
                  </a:lnTo>
                  <a:lnTo>
                    <a:pt x="16" y="36"/>
                  </a:lnTo>
                  <a:lnTo>
                    <a:pt x="14" y="33"/>
                  </a:lnTo>
                  <a:lnTo>
                    <a:pt x="13" y="30"/>
                  </a:lnTo>
                  <a:lnTo>
                    <a:pt x="11" y="26"/>
                  </a:lnTo>
                  <a:lnTo>
                    <a:pt x="10" y="23"/>
                  </a:lnTo>
                  <a:lnTo>
                    <a:pt x="9" y="19"/>
                  </a:lnTo>
                  <a:lnTo>
                    <a:pt x="7" y="16"/>
                  </a:lnTo>
                  <a:lnTo>
                    <a:pt x="6" y="13"/>
                  </a:lnTo>
                  <a:lnTo>
                    <a:pt x="5" y="10"/>
                  </a:lnTo>
                  <a:lnTo>
                    <a:pt x="3" y="6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577" y="2594"/>
              <a:ext cx="571" cy="371"/>
            </a:xfrm>
            <a:custGeom>
              <a:avLst/>
              <a:gdLst>
                <a:gd name="T0" fmla="*/ 25145 w 267"/>
                <a:gd name="T1" fmla="*/ 7780 h 200"/>
                <a:gd name="T2" fmla="*/ 24688 w 267"/>
                <a:gd name="T3" fmla="*/ 7199 h 200"/>
                <a:gd name="T4" fmla="*/ 24121 w 267"/>
                <a:gd name="T5" fmla="*/ 6758 h 200"/>
                <a:gd name="T6" fmla="*/ 23612 w 267"/>
                <a:gd name="T7" fmla="*/ 6324 h 200"/>
                <a:gd name="T8" fmla="*/ 23032 w 267"/>
                <a:gd name="T9" fmla="*/ 5860 h 200"/>
                <a:gd name="T10" fmla="*/ 22594 w 267"/>
                <a:gd name="T11" fmla="*/ 5344 h 200"/>
                <a:gd name="T12" fmla="*/ 22008 w 267"/>
                <a:gd name="T13" fmla="*/ 4958 h 200"/>
                <a:gd name="T14" fmla="*/ 21527 w 267"/>
                <a:gd name="T15" fmla="*/ 4569 h 200"/>
                <a:gd name="T16" fmla="*/ 20943 w 267"/>
                <a:gd name="T17" fmla="*/ 4194 h 200"/>
                <a:gd name="T18" fmla="*/ 20481 w 267"/>
                <a:gd name="T19" fmla="*/ 4001 h 200"/>
                <a:gd name="T20" fmla="*/ 19912 w 267"/>
                <a:gd name="T21" fmla="*/ 3671 h 200"/>
                <a:gd name="T22" fmla="*/ 19414 w 267"/>
                <a:gd name="T23" fmla="*/ 3293 h 200"/>
                <a:gd name="T24" fmla="*/ 18924 w 267"/>
                <a:gd name="T25" fmla="*/ 3231 h 200"/>
                <a:gd name="T26" fmla="*/ 18390 w 267"/>
                <a:gd name="T27" fmla="*/ 2898 h 200"/>
                <a:gd name="T28" fmla="*/ 17879 w 267"/>
                <a:gd name="T29" fmla="*/ 2725 h 200"/>
                <a:gd name="T30" fmla="*/ 17320 w 267"/>
                <a:gd name="T31" fmla="*/ 2656 h 200"/>
                <a:gd name="T32" fmla="*/ 16811 w 267"/>
                <a:gd name="T33" fmla="*/ 2395 h 200"/>
                <a:gd name="T34" fmla="*/ 16277 w 267"/>
                <a:gd name="T35" fmla="*/ 2285 h 200"/>
                <a:gd name="T36" fmla="*/ 15798 w 267"/>
                <a:gd name="T37" fmla="*/ 2241 h 200"/>
                <a:gd name="T38" fmla="*/ 15207 w 267"/>
                <a:gd name="T39" fmla="*/ 2048 h 200"/>
                <a:gd name="T40" fmla="*/ 14731 w 267"/>
                <a:gd name="T41" fmla="*/ 1911 h 200"/>
                <a:gd name="T42" fmla="*/ 14183 w 267"/>
                <a:gd name="T43" fmla="*/ 1799 h 200"/>
                <a:gd name="T44" fmla="*/ 13685 w 267"/>
                <a:gd name="T45" fmla="*/ 1673 h 200"/>
                <a:gd name="T46" fmla="*/ 13116 w 267"/>
                <a:gd name="T47" fmla="*/ 1590 h 200"/>
                <a:gd name="T48" fmla="*/ 12618 w 267"/>
                <a:gd name="T49" fmla="*/ 1469 h 200"/>
                <a:gd name="T50" fmla="*/ 12027 w 267"/>
                <a:gd name="T51" fmla="*/ 1232 h 200"/>
                <a:gd name="T52" fmla="*/ 11589 w 267"/>
                <a:gd name="T53" fmla="*/ 1187 h 200"/>
                <a:gd name="T54" fmla="*/ 11003 w 267"/>
                <a:gd name="T55" fmla="*/ 1104 h 200"/>
                <a:gd name="T56" fmla="*/ 10524 w 267"/>
                <a:gd name="T57" fmla="*/ 612 h 200"/>
                <a:gd name="T58" fmla="*/ 9938 w 267"/>
                <a:gd name="T59" fmla="*/ 664 h 200"/>
                <a:gd name="T60" fmla="*/ 9476 w 267"/>
                <a:gd name="T61" fmla="*/ 375 h 200"/>
                <a:gd name="T62" fmla="*/ 8909 w 267"/>
                <a:gd name="T63" fmla="*/ 375 h 200"/>
                <a:gd name="T64" fmla="*/ 8411 w 267"/>
                <a:gd name="T65" fmla="*/ 237 h 200"/>
                <a:gd name="T66" fmla="*/ 7825 w 267"/>
                <a:gd name="T67" fmla="*/ 154 h 200"/>
                <a:gd name="T68" fmla="*/ 7387 w 267"/>
                <a:gd name="T69" fmla="*/ 154 h 200"/>
                <a:gd name="T70" fmla="*/ 6796 w 267"/>
                <a:gd name="T71" fmla="*/ 45 h 200"/>
                <a:gd name="T72" fmla="*/ 6322 w 267"/>
                <a:gd name="T73" fmla="*/ 202 h 200"/>
                <a:gd name="T74" fmla="*/ 5731 w 267"/>
                <a:gd name="T75" fmla="*/ 202 h 200"/>
                <a:gd name="T76" fmla="*/ 5274 w 267"/>
                <a:gd name="T77" fmla="*/ 416 h 200"/>
                <a:gd name="T78" fmla="*/ 4707 w 267"/>
                <a:gd name="T79" fmla="*/ 531 h 200"/>
                <a:gd name="T80" fmla="*/ 4207 w 267"/>
                <a:gd name="T81" fmla="*/ 985 h 200"/>
                <a:gd name="T82" fmla="*/ 3618 w 267"/>
                <a:gd name="T83" fmla="*/ 1187 h 200"/>
                <a:gd name="T84" fmla="*/ 3178 w 267"/>
                <a:gd name="T85" fmla="*/ 1590 h 200"/>
                <a:gd name="T86" fmla="*/ 2594 w 267"/>
                <a:gd name="T87" fmla="*/ 2048 h 200"/>
                <a:gd name="T88" fmla="*/ 2113 w 267"/>
                <a:gd name="T89" fmla="*/ 2395 h 200"/>
                <a:gd name="T90" fmla="*/ 1527 w 267"/>
                <a:gd name="T91" fmla="*/ 2808 h 200"/>
                <a:gd name="T92" fmla="*/ 1065 w 267"/>
                <a:gd name="T93" fmla="*/ 3256 h 200"/>
                <a:gd name="T94" fmla="*/ 498 w 267"/>
                <a:gd name="T95" fmla="*/ 3575 h 200"/>
                <a:gd name="T96" fmla="*/ 0 w 267"/>
                <a:gd name="T97" fmla="*/ 4001 h 2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7"/>
                <a:gd name="T148" fmla="*/ 0 h 200"/>
                <a:gd name="T149" fmla="*/ 267 w 267"/>
                <a:gd name="T150" fmla="*/ 200 h 2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7" h="200">
                  <a:moveTo>
                    <a:pt x="267" y="200"/>
                  </a:moveTo>
                  <a:lnTo>
                    <a:pt x="266" y="198"/>
                  </a:lnTo>
                  <a:lnTo>
                    <a:pt x="265" y="195"/>
                  </a:lnTo>
                  <a:lnTo>
                    <a:pt x="263" y="191"/>
                  </a:lnTo>
                  <a:lnTo>
                    <a:pt x="262" y="188"/>
                  </a:lnTo>
                  <a:lnTo>
                    <a:pt x="261" y="185"/>
                  </a:lnTo>
                  <a:lnTo>
                    <a:pt x="259" y="181"/>
                  </a:lnTo>
                  <a:lnTo>
                    <a:pt x="258" y="177"/>
                  </a:lnTo>
                  <a:lnTo>
                    <a:pt x="257" y="174"/>
                  </a:lnTo>
                  <a:lnTo>
                    <a:pt x="255" y="171"/>
                  </a:lnTo>
                  <a:lnTo>
                    <a:pt x="254" y="169"/>
                  </a:lnTo>
                  <a:lnTo>
                    <a:pt x="252" y="166"/>
                  </a:lnTo>
                  <a:lnTo>
                    <a:pt x="251" y="163"/>
                  </a:lnTo>
                  <a:lnTo>
                    <a:pt x="250" y="160"/>
                  </a:lnTo>
                  <a:lnTo>
                    <a:pt x="248" y="157"/>
                  </a:lnTo>
                  <a:lnTo>
                    <a:pt x="247" y="155"/>
                  </a:lnTo>
                  <a:lnTo>
                    <a:pt x="246" y="152"/>
                  </a:lnTo>
                  <a:lnTo>
                    <a:pt x="244" y="149"/>
                  </a:lnTo>
                  <a:lnTo>
                    <a:pt x="243" y="147"/>
                  </a:lnTo>
                  <a:lnTo>
                    <a:pt x="241" y="144"/>
                  </a:lnTo>
                  <a:lnTo>
                    <a:pt x="240" y="141"/>
                  </a:lnTo>
                  <a:lnTo>
                    <a:pt x="239" y="138"/>
                  </a:lnTo>
                  <a:lnTo>
                    <a:pt x="237" y="135"/>
                  </a:lnTo>
                  <a:lnTo>
                    <a:pt x="236" y="131"/>
                  </a:lnTo>
                  <a:lnTo>
                    <a:pt x="235" y="129"/>
                  </a:lnTo>
                  <a:lnTo>
                    <a:pt x="233" y="126"/>
                  </a:lnTo>
                  <a:lnTo>
                    <a:pt x="232" y="124"/>
                  </a:lnTo>
                  <a:lnTo>
                    <a:pt x="230" y="122"/>
                  </a:lnTo>
                  <a:lnTo>
                    <a:pt x="229" y="120"/>
                  </a:lnTo>
                  <a:lnTo>
                    <a:pt x="228" y="118"/>
                  </a:lnTo>
                  <a:lnTo>
                    <a:pt x="226" y="115"/>
                  </a:lnTo>
                  <a:lnTo>
                    <a:pt x="225" y="112"/>
                  </a:lnTo>
                  <a:lnTo>
                    <a:pt x="224" y="110"/>
                  </a:lnTo>
                  <a:lnTo>
                    <a:pt x="222" y="108"/>
                  </a:lnTo>
                  <a:lnTo>
                    <a:pt x="221" y="106"/>
                  </a:lnTo>
                  <a:lnTo>
                    <a:pt x="219" y="103"/>
                  </a:lnTo>
                  <a:lnTo>
                    <a:pt x="218" y="101"/>
                  </a:lnTo>
                  <a:lnTo>
                    <a:pt x="217" y="99"/>
                  </a:lnTo>
                  <a:lnTo>
                    <a:pt x="215" y="98"/>
                  </a:lnTo>
                  <a:lnTo>
                    <a:pt x="214" y="98"/>
                  </a:lnTo>
                  <a:lnTo>
                    <a:pt x="213" y="96"/>
                  </a:lnTo>
                  <a:lnTo>
                    <a:pt x="211" y="94"/>
                  </a:lnTo>
                  <a:lnTo>
                    <a:pt x="210" y="92"/>
                  </a:lnTo>
                  <a:lnTo>
                    <a:pt x="208" y="90"/>
                  </a:lnTo>
                  <a:lnTo>
                    <a:pt x="207" y="89"/>
                  </a:lnTo>
                  <a:lnTo>
                    <a:pt x="206" y="86"/>
                  </a:lnTo>
                  <a:lnTo>
                    <a:pt x="204" y="83"/>
                  </a:lnTo>
                  <a:lnTo>
                    <a:pt x="203" y="81"/>
                  </a:lnTo>
                  <a:lnTo>
                    <a:pt x="202" y="81"/>
                  </a:lnTo>
                  <a:lnTo>
                    <a:pt x="200" y="81"/>
                  </a:lnTo>
                  <a:lnTo>
                    <a:pt x="199" y="81"/>
                  </a:lnTo>
                  <a:lnTo>
                    <a:pt x="198" y="79"/>
                  </a:lnTo>
                  <a:lnTo>
                    <a:pt x="196" y="77"/>
                  </a:lnTo>
                  <a:lnTo>
                    <a:pt x="195" y="75"/>
                  </a:lnTo>
                  <a:lnTo>
                    <a:pt x="193" y="73"/>
                  </a:lnTo>
                  <a:lnTo>
                    <a:pt x="192" y="71"/>
                  </a:lnTo>
                  <a:lnTo>
                    <a:pt x="191" y="70"/>
                  </a:lnTo>
                  <a:lnTo>
                    <a:pt x="189" y="69"/>
                  </a:lnTo>
                  <a:lnTo>
                    <a:pt x="188" y="69"/>
                  </a:lnTo>
                  <a:lnTo>
                    <a:pt x="187" y="67"/>
                  </a:lnTo>
                  <a:lnTo>
                    <a:pt x="185" y="66"/>
                  </a:lnTo>
                  <a:lnTo>
                    <a:pt x="184" y="65"/>
                  </a:lnTo>
                  <a:lnTo>
                    <a:pt x="182" y="66"/>
                  </a:lnTo>
                  <a:lnTo>
                    <a:pt x="181" y="65"/>
                  </a:lnTo>
                  <a:lnTo>
                    <a:pt x="180" y="63"/>
                  </a:lnTo>
                  <a:lnTo>
                    <a:pt x="178" y="61"/>
                  </a:lnTo>
                  <a:lnTo>
                    <a:pt x="177" y="59"/>
                  </a:lnTo>
                  <a:lnTo>
                    <a:pt x="176" y="59"/>
                  </a:lnTo>
                  <a:lnTo>
                    <a:pt x="174" y="58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0" y="56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6" y="56"/>
                  </a:lnTo>
                  <a:lnTo>
                    <a:pt x="165" y="55"/>
                  </a:lnTo>
                  <a:lnTo>
                    <a:pt x="163" y="53"/>
                  </a:lnTo>
                  <a:lnTo>
                    <a:pt x="162" y="51"/>
                  </a:lnTo>
                  <a:lnTo>
                    <a:pt x="160" y="50"/>
                  </a:lnTo>
                  <a:lnTo>
                    <a:pt x="159" y="50"/>
                  </a:lnTo>
                  <a:lnTo>
                    <a:pt x="158" y="51"/>
                  </a:lnTo>
                  <a:lnTo>
                    <a:pt x="156" y="51"/>
                  </a:lnTo>
                  <a:lnTo>
                    <a:pt x="155" y="49"/>
                  </a:lnTo>
                  <a:lnTo>
                    <a:pt x="154" y="47"/>
                  </a:lnTo>
                  <a:lnTo>
                    <a:pt x="152" y="46"/>
                  </a:lnTo>
                  <a:lnTo>
                    <a:pt x="151" y="45"/>
                  </a:lnTo>
                  <a:lnTo>
                    <a:pt x="149" y="44"/>
                  </a:lnTo>
                  <a:lnTo>
                    <a:pt x="148" y="44"/>
                  </a:lnTo>
                  <a:lnTo>
                    <a:pt x="147" y="44"/>
                  </a:lnTo>
                  <a:lnTo>
                    <a:pt x="145" y="44"/>
                  </a:lnTo>
                  <a:lnTo>
                    <a:pt x="144" y="43"/>
                  </a:lnTo>
                  <a:lnTo>
                    <a:pt x="143" y="41"/>
                  </a:lnTo>
                  <a:lnTo>
                    <a:pt x="141" y="39"/>
                  </a:lnTo>
                  <a:lnTo>
                    <a:pt x="140" y="39"/>
                  </a:lnTo>
                  <a:lnTo>
                    <a:pt x="139" y="39"/>
                  </a:lnTo>
                  <a:lnTo>
                    <a:pt x="137" y="39"/>
                  </a:lnTo>
                  <a:lnTo>
                    <a:pt x="136" y="39"/>
                  </a:lnTo>
                  <a:lnTo>
                    <a:pt x="134" y="37"/>
                  </a:lnTo>
                  <a:lnTo>
                    <a:pt x="133" y="35"/>
                  </a:lnTo>
                  <a:lnTo>
                    <a:pt x="132" y="36"/>
                  </a:lnTo>
                  <a:lnTo>
                    <a:pt x="130" y="35"/>
                  </a:lnTo>
                  <a:lnTo>
                    <a:pt x="129" y="34"/>
                  </a:lnTo>
                  <a:lnTo>
                    <a:pt x="128" y="33"/>
                  </a:lnTo>
                  <a:lnTo>
                    <a:pt x="126" y="30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2" y="29"/>
                  </a:lnTo>
                  <a:lnTo>
                    <a:pt x="121" y="29"/>
                  </a:lnTo>
                  <a:lnTo>
                    <a:pt x="119" y="28"/>
                  </a:lnTo>
                  <a:lnTo>
                    <a:pt x="118" y="27"/>
                  </a:lnTo>
                  <a:lnTo>
                    <a:pt x="117" y="27"/>
                  </a:lnTo>
                  <a:lnTo>
                    <a:pt x="115" y="27"/>
                  </a:lnTo>
                  <a:lnTo>
                    <a:pt x="114" y="25"/>
                  </a:lnTo>
                  <a:lnTo>
                    <a:pt x="112" y="21"/>
                  </a:lnTo>
                  <a:lnTo>
                    <a:pt x="111" y="17"/>
                  </a:lnTo>
                  <a:lnTo>
                    <a:pt x="110" y="15"/>
                  </a:lnTo>
                  <a:lnTo>
                    <a:pt x="108" y="15"/>
                  </a:lnTo>
                  <a:lnTo>
                    <a:pt x="107" y="17"/>
                  </a:lnTo>
                  <a:lnTo>
                    <a:pt x="106" y="17"/>
                  </a:lnTo>
                  <a:lnTo>
                    <a:pt x="104" y="16"/>
                  </a:lnTo>
                  <a:lnTo>
                    <a:pt x="103" y="15"/>
                  </a:lnTo>
                  <a:lnTo>
                    <a:pt x="101" y="13"/>
                  </a:lnTo>
                  <a:lnTo>
                    <a:pt x="100" y="11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6" y="7"/>
                  </a:lnTo>
                  <a:lnTo>
                    <a:pt x="95" y="7"/>
                  </a:lnTo>
                  <a:lnTo>
                    <a:pt x="93" y="9"/>
                  </a:lnTo>
                  <a:lnTo>
                    <a:pt x="92" y="11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8" y="6"/>
                  </a:lnTo>
                  <a:lnTo>
                    <a:pt x="86" y="5"/>
                  </a:lnTo>
                  <a:lnTo>
                    <a:pt x="85" y="5"/>
                  </a:lnTo>
                  <a:lnTo>
                    <a:pt x="84" y="6"/>
                  </a:lnTo>
                  <a:lnTo>
                    <a:pt x="82" y="4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7" y="4"/>
                  </a:lnTo>
                  <a:lnTo>
                    <a:pt x="75" y="7"/>
                  </a:lnTo>
                  <a:lnTo>
                    <a:pt x="74" y="6"/>
                  </a:lnTo>
                  <a:lnTo>
                    <a:pt x="73" y="3"/>
                  </a:lnTo>
                  <a:lnTo>
                    <a:pt x="71" y="1"/>
                  </a:lnTo>
                  <a:lnTo>
                    <a:pt x="70" y="1"/>
                  </a:lnTo>
                  <a:lnTo>
                    <a:pt x="69" y="2"/>
                  </a:lnTo>
                  <a:lnTo>
                    <a:pt x="67" y="4"/>
                  </a:lnTo>
                  <a:lnTo>
                    <a:pt x="66" y="5"/>
                  </a:lnTo>
                  <a:lnTo>
                    <a:pt x="64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8" y="10"/>
                  </a:lnTo>
                  <a:lnTo>
                    <a:pt x="56" y="11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2" y="11"/>
                  </a:lnTo>
                  <a:lnTo>
                    <a:pt x="51" y="11"/>
                  </a:lnTo>
                  <a:lnTo>
                    <a:pt x="49" y="13"/>
                  </a:lnTo>
                  <a:lnTo>
                    <a:pt x="48" y="16"/>
                  </a:lnTo>
                  <a:lnTo>
                    <a:pt x="47" y="18"/>
                  </a:lnTo>
                  <a:lnTo>
                    <a:pt x="45" y="21"/>
                  </a:lnTo>
                  <a:lnTo>
                    <a:pt x="44" y="24"/>
                  </a:lnTo>
                  <a:lnTo>
                    <a:pt x="42" y="25"/>
                  </a:lnTo>
                  <a:lnTo>
                    <a:pt x="41" y="27"/>
                  </a:lnTo>
                  <a:lnTo>
                    <a:pt x="40" y="28"/>
                  </a:lnTo>
                  <a:lnTo>
                    <a:pt x="38" y="29"/>
                  </a:lnTo>
                  <a:lnTo>
                    <a:pt x="37" y="31"/>
                  </a:lnTo>
                  <a:lnTo>
                    <a:pt x="36" y="33"/>
                  </a:lnTo>
                  <a:lnTo>
                    <a:pt x="34" y="36"/>
                  </a:lnTo>
                  <a:lnTo>
                    <a:pt x="33" y="39"/>
                  </a:lnTo>
                  <a:lnTo>
                    <a:pt x="31" y="43"/>
                  </a:lnTo>
                  <a:lnTo>
                    <a:pt x="30" y="46"/>
                  </a:lnTo>
                  <a:lnTo>
                    <a:pt x="29" y="48"/>
                  </a:lnTo>
                  <a:lnTo>
                    <a:pt x="27" y="50"/>
                  </a:lnTo>
                  <a:lnTo>
                    <a:pt x="26" y="52"/>
                  </a:lnTo>
                  <a:lnTo>
                    <a:pt x="25" y="53"/>
                  </a:lnTo>
                  <a:lnTo>
                    <a:pt x="23" y="56"/>
                  </a:lnTo>
                  <a:lnTo>
                    <a:pt x="22" y="59"/>
                  </a:lnTo>
                  <a:lnTo>
                    <a:pt x="20" y="60"/>
                  </a:lnTo>
                  <a:lnTo>
                    <a:pt x="19" y="63"/>
                  </a:lnTo>
                  <a:lnTo>
                    <a:pt x="18" y="65"/>
                  </a:lnTo>
                  <a:lnTo>
                    <a:pt x="16" y="69"/>
                  </a:lnTo>
                  <a:lnTo>
                    <a:pt x="15" y="72"/>
                  </a:lnTo>
                  <a:lnTo>
                    <a:pt x="14" y="74"/>
                  </a:lnTo>
                  <a:lnTo>
                    <a:pt x="12" y="77"/>
                  </a:lnTo>
                  <a:lnTo>
                    <a:pt x="11" y="80"/>
                  </a:lnTo>
                  <a:lnTo>
                    <a:pt x="10" y="83"/>
                  </a:lnTo>
                  <a:lnTo>
                    <a:pt x="8" y="85"/>
                  </a:lnTo>
                  <a:lnTo>
                    <a:pt x="7" y="86"/>
                  </a:lnTo>
                  <a:lnTo>
                    <a:pt x="5" y="88"/>
                  </a:lnTo>
                  <a:lnTo>
                    <a:pt x="4" y="89"/>
                  </a:lnTo>
                  <a:lnTo>
                    <a:pt x="3" y="92"/>
                  </a:lnTo>
                  <a:lnTo>
                    <a:pt x="1" y="95"/>
                  </a:lnTo>
                  <a:lnTo>
                    <a:pt x="0" y="9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006" y="2776"/>
              <a:ext cx="571" cy="770"/>
            </a:xfrm>
            <a:custGeom>
              <a:avLst/>
              <a:gdLst>
                <a:gd name="T0" fmla="*/ 24664 w 268"/>
                <a:gd name="T1" fmla="*/ 238 h 414"/>
                <a:gd name="T2" fmla="*/ 24150 w 268"/>
                <a:gd name="T3" fmla="*/ 539 h 414"/>
                <a:gd name="T4" fmla="*/ 23656 w 268"/>
                <a:gd name="T5" fmla="*/ 1002 h 414"/>
                <a:gd name="T6" fmla="*/ 23096 w 268"/>
                <a:gd name="T7" fmla="*/ 1242 h 414"/>
                <a:gd name="T8" fmla="*/ 22653 w 268"/>
                <a:gd name="T9" fmla="*/ 1445 h 414"/>
                <a:gd name="T10" fmla="*/ 22088 w 268"/>
                <a:gd name="T11" fmla="*/ 1782 h 414"/>
                <a:gd name="T12" fmla="*/ 21598 w 268"/>
                <a:gd name="T13" fmla="*/ 1988 h 414"/>
                <a:gd name="T14" fmla="*/ 21035 w 268"/>
                <a:gd name="T15" fmla="*/ 2273 h 414"/>
                <a:gd name="T16" fmla="*/ 20582 w 268"/>
                <a:gd name="T17" fmla="*/ 2559 h 414"/>
                <a:gd name="T18" fmla="*/ 20028 w 268"/>
                <a:gd name="T19" fmla="*/ 2775 h 414"/>
                <a:gd name="T20" fmla="*/ 19538 w 268"/>
                <a:gd name="T21" fmla="*/ 3099 h 414"/>
                <a:gd name="T22" fmla="*/ 19024 w 268"/>
                <a:gd name="T23" fmla="*/ 3411 h 414"/>
                <a:gd name="T24" fmla="*/ 18521 w 268"/>
                <a:gd name="T25" fmla="*/ 3757 h 414"/>
                <a:gd name="T26" fmla="*/ 17948 w 268"/>
                <a:gd name="T27" fmla="*/ 4062 h 414"/>
                <a:gd name="T28" fmla="*/ 17477 w 268"/>
                <a:gd name="T29" fmla="*/ 4525 h 414"/>
                <a:gd name="T30" fmla="*/ 16936 w 268"/>
                <a:gd name="T31" fmla="*/ 4999 h 414"/>
                <a:gd name="T32" fmla="*/ 16461 w 268"/>
                <a:gd name="T33" fmla="*/ 5483 h 414"/>
                <a:gd name="T34" fmla="*/ 15892 w 268"/>
                <a:gd name="T35" fmla="*/ 5926 h 414"/>
                <a:gd name="T36" fmla="*/ 15457 w 268"/>
                <a:gd name="T37" fmla="*/ 6593 h 414"/>
                <a:gd name="T38" fmla="*/ 14980 w 268"/>
                <a:gd name="T39" fmla="*/ 7071 h 414"/>
                <a:gd name="T40" fmla="*/ 14399 w 268"/>
                <a:gd name="T41" fmla="*/ 7555 h 414"/>
                <a:gd name="T42" fmla="*/ 13909 w 268"/>
                <a:gd name="T43" fmla="*/ 8126 h 414"/>
                <a:gd name="T44" fmla="*/ 13395 w 268"/>
                <a:gd name="T45" fmla="*/ 8613 h 414"/>
                <a:gd name="T46" fmla="*/ 12901 w 268"/>
                <a:gd name="T47" fmla="*/ 9188 h 414"/>
                <a:gd name="T48" fmla="*/ 12343 w 268"/>
                <a:gd name="T49" fmla="*/ 9811 h 414"/>
                <a:gd name="T50" fmla="*/ 11889 w 268"/>
                <a:gd name="T51" fmla="*/ 10198 h 414"/>
                <a:gd name="T52" fmla="*/ 11335 w 268"/>
                <a:gd name="T53" fmla="*/ 10720 h 414"/>
                <a:gd name="T54" fmla="*/ 10840 w 268"/>
                <a:gd name="T55" fmla="*/ 11079 h 414"/>
                <a:gd name="T56" fmla="*/ 10282 w 268"/>
                <a:gd name="T57" fmla="*/ 11703 h 414"/>
                <a:gd name="T58" fmla="*/ 9828 w 268"/>
                <a:gd name="T59" fmla="*/ 12173 h 414"/>
                <a:gd name="T60" fmla="*/ 9274 w 268"/>
                <a:gd name="T61" fmla="*/ 12623 h 414"/>
                <a:gd name="T62" fmla="*/ 8784 w 268"/>
                <a:gd name="T63" fmla="*/ 12997 h 414"/>
                <a:gd name="T64" fmla="*/ 8203 w 268"/>
                <a:gd name="T65" fmla="*/ 13440 h 414"/>
                <a:gd name="T66" fmla="*/ 7766 w 268"/>
                <a:gd name="T67" fmla="*/ 13774 h 414"/>
                <a:gd name="T68" fmla="*/ 7195 w 268"/>
                <a:gd name="T69" fmla="*/ 14156 h 414"/>
                <a:gd name="T70" fmla="*/ 6722 w 268"/>
                <a:gd name="T71" fmla="*/ 14442 h 414"/>
                <a:gd name="T72" fmla="*/ 6179 w 268"/>
                <a:gd name="T73" fmla="*/ 14732 h 414"/>
                <a:gd name="T74" fmla="*/ 5706 w 268"/>
                <a:gd name="T75" fmla="*/ 15017 h 414"/>
                <a:gd name="T76" fmla="*/ 5135 w 268"/>
                <a:gd name="T77" fmla="*/ 15270 h 414"/>
                <a:gd name="T78" fmla="*/ 4698 w 268"/>
                <a:gd name="T79" fmla="*/ 15504 h 414"/>
                <a:gd name="T80" fmla="*/ 4123 w 268"/>
                <a:gd name="T81" fmla="*/ 15737 h 414"/>
                <a:gd name="T82" fmla="*/ 3645 w 268"/>
                <a:gd name="T83" fmla="*/ 15975 h 414"/>
                <a:gd name="T84" fmla="*/ 3064 w 268"/>
                <a:gd name="T85" fmla="*/ 16183 h 414"/>
                <a:gd name="T86" fmla="*/ 2642 w 268"/>
                <a:gd name="T87" fmla="*/ 16356 h 414"/>
                <a:gd name="T88" fmla="*/ 2060 w 268"/>
                <a:gd name="T89" fmla="*/ 16559 h 414"/>
                <a:gd name="T90" fmla="*/ 1585 w 268"/>
                <a:gd name="T91" fmla="*/ 16694 h 414"/>
                <a:gd name="T92" fmla="*/ 1008 w 268"/>
                <a:gd name="T93" fmla="*/ 16895 h 414"/>
                <a:gd name="T94" fmla="*/ 582 w 268"/>
                <a:gd name="T95" fmla="*/ 17005 h 414"/>
                <a:gd name="T96" fmla="*/ 0 w 268"/>
                <a:gd name="T97" fmla="*/ 17133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8"/>
                <a:gd name="T148" fmla="*/ 0 h 414"/>
                <a:gd name="T149" fmla="*/ 268 w 268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8" h="414">
                  <a:moveTo>
                    <a:pt x="268" y="0"/>
                  </a:moveTo>
                  <a:lnTo>
                    <a:pt x="267" y="3"/>
                  </a:lnTo>
                  <a:lnTo>
                    <a:pt x="265" y="5"/>
                  </a:lnTo>
                  <a:lnTo>
                    <a:pt x="264" y="6"/>
                  </a:lnTo>
                  <a:lnTo>
                    <a:pt x="262" y="7"/>
                  </a:lnTo>
                  <a:lnTo>
                    <a:pt x="261" y="9"/>
                  </a:lnTo>
                  <a:lnTo>
                    <a:pt x="260" y="10"/>
                  </a:lnTo>
                  <a:lnTo>
                    <a:pt x="258" y="13"/>
                  </a:lnTo>
                  <a:lnTo>
                    <a:pt x="257" y="16"/>
                  </a:lnTo>
                  <a:lnTo>
                    <a:pt x="256" y="19"/>
                  </a:lnTo>
                  <a:lnTo>
                    <a:pt x="254" y="22"/>
                  </a:lnTo>
                  <a:lnTo>
                    <a:pt x="253" y="24"/>
                  </a:lnTo>
                  <a:lnTo>
                    <a:pt x="251" y="24"/>
                  </a:lnTo>
                  <a:lnTo>
                    <a:pt x="250" y="25"/>
                  </a:lnTo>
                  <a:lnTo>
                    <a:pt x="249" y="27"/>
                  </a:lnTo>
                  <a:lnTo>
                    <a:pt x="247" y="30"/>
                  </a:lnTo>
                  <a:lnTo>
                    <a:pt x="246" y="32"/>
                  </a:lnTo>
                  <a:lnTo>
                    <a:pt x="245" y="33"/>
                  </a:lnTo>
                  <a:lnTo>
                    <a:pt x="243" y="34"/>
                  </a:lnTo>
                  <a:lnTo>
                    <a:pt x="242" y="35"/>
                  </a:lnTo>
                  <a:lnTo>
                    <a:pt x="240" y="36"/>
                  </a:lnTo>
                  <a:lnTo>
                    <a:pt x="239" y="39"/>
                  </a:lnTo>
                  <a:lnTo>
                    <a:pt x="238" y="41"/>
                  </a:lnTo>
                  <a:lnTo>
                    <a:pt x="236" y="43"/>
                  </a:lnTo>
                  <a:lnTo>
                    <a:pt x="235" y="45"/>
                  </a:lnTo>
                  <a:lnTo>
                    <a:pt x="234" y="46"/>
                  </a:lnTo>
                  <a:lnTo>
                    <a:pt x="232" y="47"/>
                  </a:lnTo>
                  <a:lnTo>
                    <a:pt x="231" y="48"/>
                  </a:lnTo>
                  <a:lnTo>
                    <a:pt x="229" y="49"/>
                  </a:lnTo>
                  <a:lnTo>
                    <a:pt x="228" y="51"/>
                  </a:lnTo>
                  <a:lnTo>
                    <a:pt x="227" y="53"/>
                  </a:lnTo>
                  <a:lnTo>
                    <a:pt x="225" y="55"/>
                  </a:lnTo>
                  <a:lnTo>
                    <a:pt x="224" y="56"/>
                  </a:lnTo>
                  <a:lnTo>
                    <a:pt x="223" y="58"/>
                  </a:lnTo>
                  <a:lnTo>
                    <a:pt x="221" y="60"/>
                  </a:lnTo>
                  <a:lnTo>
                    <a:pt x="220" y="62"/>
                  </a:lnTo>
                  <a:lnTo>
                    <a:pt x="219" y="64"/>
                  </a:lnTo>
                  <a:lnTo>
                    <a:pt x="217" y="65"/>
                  </a:lnTo>
                  <a:lnTo>
                    <a:pt x="216" y="66"/>
                  </a:lnTo>
                  <a:lnTo>
                    <a:pt x="214" y="67"/>
                  </a:lnTo>
                  <a:lnTo>
                    <a:pt x="213" y="69"/>
                  </a:lnTo>
                  <a:lnTo>
                    <a:pt x="212" y="71"/>
                  </a:lnTo>
                  <a:lnTo>
                    <a:pt x="210" y="73"/>
                  </a:lnTo>
                  <a:lnTo>
                    <a:pt x="209" y="75"/>
                  </a:lnTo>
                  <a:lnTo>
                    <a:pt x="208" y="78"/>
                  </a:lnTo>
                  <a:lnTo>
                    <a:pt x="206" y="79"/>
                  </a:lnTo>
                  <a:lnTo>
                    <a:pt x="205" y="80"/>
                  </a:lnTo>
                  <a:lnTo>
                    <a:pt x="203" y="82"/>
                  </a:lnTo>
                  <a:lnTo>
                    <a:pt x="202" y="84"/>
                  </a:lnTo>
                  <a:lnTo>
                    <a:pt x="201" y="86"/>
                  </a:lnTo>
                  <a:lnTo>
                    <a:pt x="199" y="89"/>
                  </a:lnTo>
                  <a:lnTo>
                    <a:pt x="198" y="91"/>
                  </a:lnTo>
                  <a:lnTo>
                    <a:pt x="197" y="93"/>
                  </a:lnTo>
                  <a:lnTo>
                    <a:pt x="195" y="94"/>
                  </a:lnTo>
                  <a:lnTo>
                    <a:pt x="194" y="96"/>
                  </a:lnTo>
                  <a:lnTo>
                    <a:pt x="192" y="98"/>
                  </a:lnTo>
                  <a:lnTo>
                    <a:pt x="191" y="101"/>
                  </a:lnTo>
                  <a:lnTo>
                    <a:pt x="190" y="104"/>
                  </a:lnTo>
                  <a:lnTo>
                    <a:pt x="188" y="107"/>
                  </a:lnTo>
                  <a:lnTo>
                    <a:pt x="187" y="109"/>
                  </a:lnTo>
                  <a:lnTo>
                    <a:pt x="186" y="112"/>
                  </a:lnTo>
                  <a:lnTo>
                    <a:pt x="184" y="114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80" y="124"/>
                  </a:lnTo>
                  <a:lnTo>
                    <a:pt x="179" y="126"/>
                  </a:lnTo>
                  <a:lnTo>
                    <a:pt x="177" y="130"/>
                  </a:lnTo>
                  <a:lnTo>
                    <a:pt x="176" y="132"/>
                  </a:lnTo>
                  <a:lnTo>
                    <a:pt x="175" y="136"/>
                  </a:lnTo>
                  <a:lnTo>
                    <a:pt x="173" y="137"/>
                  </a:lnTo>
                  <a:lnTo>
                    <a:pt x="172" y="141"/>
                  </a:lnTo>
                  <a:lnTo>
                    <a:pt x="170" y="143"/>
                  </a:lnTo>
                  <a:lnTo>
                    <a:pt x="169" y="147"/>
                  </a:lnTo>
                  <a:lnTo>
                    <a:pt x="168" y="151"/>
                  </a:lnTo>
                  <a:lnTo>
                    <a:pt x="166" y="156"/>
                  </a:lnTo>
                  <a:lnTo>
                    <a:pt x="165" y="159"/>
                  </a:lnTo>
                  <a:lnTo>
                    <a:pt x="164" y="163"/>
                  </a:lnTo>
                  <a:lnTo>
                    <a:pt x="162" y="165"/>
                  </a:lnTo>
                  <a:lnTo>
                    <a:pt x="161" y="168"/>
                  </a:lnTo>
                  <a:lnTo>
                    <a:pt x="160" y="171"/>
                  </a:lnTo>
                  <a:lnTo>
                    <a:pt x="158" y="173"/>
                  </a:lnTo>
                  <a:lnTo>
                    <a:pt x="157" y="176"/>
                  </a:lnTo>
                  <a:lnTo>
                    <a:pt x="155" y="179"/>
                  </a:lnTo>
                  <a:lnTo>
                    <a:pt x="154" y="182"/>
                  </a:lnTo>
                  <a:lnTo>
                    <a:pt x="153" y="186"/>
                  </a:lnTo>
                  <a:lnTo>
                    <a:pt x="151" y="189"/>
                  </a:lnTo>
                  <a:lnTo>
                    <a:pt x="150" y="193"/>
                  </a:lnTo>
                  <a:lnTo>
                    <a:pt x="149" y="196"/>
                  </a:lnTo>
                  <a:lnTo>
                    <a:pt x="147" y="199"/>
                  </a:lnTo>
                  <a:lnTo>
                    <a:pt x="146" y="201"/>
                  </a:lnTo>
                  <a:lnTo>
                    <a:pt x="144" y="204"/>
                  </a:lnTo>
                  <a:lnTo>
                    <a:pt x="143" y="208"/>
                  </a:lnTo>
                  <a:lnTo>
                    <a:pt x="142" y="212"/>
                  </a:lnTo>
                  <a:lnTo>
                    <a:pt x="140" y="216"/>
                  </a:lnTo>
                  <a:lnTo>
                    <a:pt x="139" y="219"/>
                  </a:lnTo>
                  <a:lnTo>
                    <a:pt x="138" y="222"/>
                  </a:lnTo>
                  <a:lnTo>
                    <a:pt x="136" y="225"/>
                  </a:lnTo>
                  <a:lnTo>
                    <a:pt x="135" y="229"/>
                  </a:lnTo>
                  <a:lnTo>
                    <a:pt x="133" y="233"/>
                  </a:lnTo>
                  <a:lnTo>
                    <a:pt x="132" y="237"/>
                  </a:lnTo>
                  <a:lnTo>
                    <a:pt x="131" y="239"/>
                  </a:lnTo>
                  <a:lnTo>
                    <a:pt x="129" y="242"/>
                  </a:lnTo>
                  <a:lnTo>
                    <a:pt x="128" y="244"/>
                  </a:lnTo>
                  <a:lnTo>
                    <a:pt x="127" y="246"/>
                  </a:lnTo>
                  <a:lnTo>
                    <a:pt x="125" y="249"/>
                  </a:lnTo>
                  <a:lnTo>
                    <a:pt x="124" y="252"/>
                  </a:lnTo>
                  <a:lnTo>
                    <a:pt x="122" y="256"/>
                  </a:lnTo>
                  <a:lnTo>
                    <a:pt x="121" y="259"/>
                  </a:lnTo>
                  <a:lnTo>
                    <a:pt x="120" y="262"/>
                  </a:lnTo>
                  <a:lnTo>
                    <a:pt x="118" y="264"/>
                  </a:lnTo>
                  <a:lnTo>
                    <a:pt x="117" y="266"/>
                  </a:lnTo>
                  <a:lnTo>
                    <a:pt x="116" y="268"/>
                  </a:lnTo>
                  <a:lnTo>
                    <a:pt x="114" y="271"/>
                  </a:lnTo>
                  <a:lnTo>
                    <a:pt x="113" y="275"/>
                  </a:lnTo>
                  <a:lnTo>
                    <a:pt x="111" y="279"/>
                  </a:lnTo>
                  <a:lnTo>
                    <a:pt x="110" y="283"/>
                  </a:lnTo>
                  <a:lnTo>
                    <a:pt x="109" y="286"/>
                  </a:lnTo>
                  <a:lnTo>
                    <a:pt x="107" y="289"/>
                  </a:lnTo>
                  <a:lnTo>
                    <a:pt x="106" y="292"/>
                  </a:lnTo>
                  <a:lnTo>
                    <a:pt x="105" y="294"/>
                  </a:lnTo>
                  <a:lnTo>
                    <a:pt x="103" y="297"/>
                  </a:lnTo>
                  <a:lnTo>
                    <a:pt x="102" y="299"/>
                  </a:lnTo>
                  <a:lnTo>
                    <a:pt x="101" y="302"/>
                  </a:lnTo>
                  <a:lnTo>
                    <a:pt x="99" y="305"/>
                  </a:lnTo>
                  <a:lnTo>
                    <a:pt x="98" y="307"/>
                  </a:lnTo>
                  <a:lnTo>
                    <a:pt x="96" y="309"/>
                  </a:lnTo>
                  <a:lnTo>
                    <a:pt x="95" y="311"/>
                  </a:lnTo>
                  <a:lnTo>
                    <a:pt x="94" y="314"/>
                  </a:lnTo>
                  <a:lnTo>
                    <a:pt x="92" y="317"/>
                  </a:lnTo>
                  <a:lnTo>
                    <a:pt x="91" y="320"/>
                  </a:lnTo>
                  <a:lnTo>
                    <a:pt x="90" y="323"/>
                  </a:lnTo>
                  <a:lnTo>
                    <a:pt x="88" y="325"/>
                  </a:lnTo>
                  <a:lnTo>
                    <a:pt x="87" y="327"/>
                  </a:lnTo>
                  <a:lnTo>
                    <a:pt x="85" y="329"/>
                  </a:lnTo>
                  <a:lnTo>
                    <a:pt x="84" y="331"/>
                  </a:lnTo>
                  <a:lnTo>
                    <a:pt x="83" y="333"/>
                  </a:lnTo>
                  <a:lnTo>
                    <a:pt x="81" y="335"/>
                  </a:lnTo>
                  <a:lnTo>
                    <a:pt x="80" y="338"/>
                  </a:lnTo>
                  <a:lnTo>
                    <a:pt x="79" y="340"/>
                  </a:lnTo>
                  <a:lnTo>
                    <a:pt x="77" y="342"/>
                  </a:lnTo>
                  <a:lnTo>
                    <a:pt x="76" y="343"/>
                  </a:lnTo>
                  <a:lnTo>
                    <a:pt x="74" y="345"/>
                  </a:lnTo>
                  <a:lnTo>
                    <a:pt x="73" y="347"/>
                  </a:lnTo>
                  <a:lnTo>
                    <a:pt x="72" y="349"/>
                  </a:lnTo>
                  <a:lnTo>
                    <a:pt x="70" y="351"/>
                  </a:lnTo>
                  <a:lnTo>
                    <a:pt x="69" y="353"/>
                  </a:lnTo>
                  <a:lnTo>
                    <a:pt x="68" y="355"/>
                  </a:lnTo>
                  <a:lnTo>
                    <a:pt x="66" y="356"/>
                  </a:lnTo>
                  <a:lnTo>
                    <a:pt x="65" y="358"/>
                  </a:lnTo>
                  <a:lnTo>
                    <a:pt x="63" y="359"/>
                  </a:lnTo>
                  <a:lnTo>
                    <a:pt x="62" y="361"/>
                  </a:lnTo>
                  <a:lnTo>
                    <a:pt x="61" y="363"/>
                  </a:lnTo>
                  <a:lnTo>
                    <a:pt x="59" y="365"/>
                  </a:lnTo>
                  <a:lnTo>
                    <a:pt x="58" y="366"/>
                  </a:lnTo>
                  <a:lnTo>
                    <a:pt x="57" y="368"/>
                  </a:lnTo>
                  <a:lnTo>
                    <a:pt x="55" y="369"/>
                  </a:lnTo>
                  <a:lnTo>
                    <a:pt x="54" y="371"/>
                  </a:lnTo>
                  <a:lnTo>
                    <a:pt x="52" y="372"/>
                  </a:lnTo>
                  <a:lnTo>
                    <a:pt x="51" y="374"/>
                  </a:lnTo>
                  <a:lnTo>
                    <a:pt x="50" y="375"/>
                  </a:lnTo>
                  <a:lnTo>
                    <a:pt x="48" y="377"/>
                  </a:lnTo>
                  <a:lnTo>
                    <a:pt x="47" y="378"/>
                  </a:lnTo>
                  <a:lnTo>
                    <a:pt x="46" y="379"/>
                  </a:lnTo>
                  <a:lnTo>
                    <a:pt x="44" y="380"/>
                  </a:lnTo>
                  <a:lnTo>
                    <a:pt x="43" y="382"/>
                  </a:lnTo>
                  <a:lnTo>
                    <a:pt x="41" y="383"/>
                  </a:lnTo>
                  <a:lnTo>
                    <a:pt x="40" y="385"/>
                  </a:lnTo>
                  <a:lnTo>
                    <a:pt x="39" y="386"/>
                  </a:lnTo>
                  <a:lnTo>
                    <a:pt x="37" y="387"/>
                  </a:lnTo>
                  <a:lnTo>
                    <a:pt x="36" y="388"/>
                  </a:lnTo>
                  <a:lnTo>
                    <a:pt x="35" y="390"/>
                  </a:lnTo>
                  <a:lnTo>
                    <a:pt x="33" y="391"/>
                  </a:lnTo>
                  <a:lnTo>
                    <a:pt x="32" y="392"/>
                  </a:lnTo>
                  <a:lnTo>
                    <a:pt x="31" y="393"/>
                  </a:lnTo>
                  <a:lnTo>
                    <a:pt x="29" y="394"/>
                  </a:lnTo>
                  <a:lnTo>
                    <a:pt x="28" y="395"/>
                  </a:lnTo>
                  <a:lnTo>
                    <a:pt x="26" y="396"/>
                  </a:lnTo>
                  <a:lnTo>
                    <a:pt x="25" y="398"/>
                  </a:lnTo>
                  <a:lnTo>
                    <a:pt x="24" y="399"/>
                  </a:lnTo>
                  <a:lnTo>
                    <a:pt x="22" y="400"/>
                  </a:lnTo>
                  <a:lnTo>
                    <a:pt x="21" y="401"/>
                  </a:lnTo>
                  <a:lnTo>
                    <a:pt x="20" y="402"/>
                  </a:lnTo>
                  <a:lnTo>
                    <a:pt x="18" y="402"/>
                  </a:lnTo>
                  <a:lnTo>
                    <a:pt x="17" y="403"/>
                  </a:lnTo>
                  <a:lnTo>
                    <a:pt x="15" y="405"/>
                  </a:lnTo>
                  <a:lnTo>
                    <a:pt x="14" y="406"/>
                  </a:lnTo>
                  <a:lnTo>
                    <a:pt x="13" y="407"/>
                  </a:lnTo>
                  <a:lnTo>
                    <a:pt x="11" y="408"/>
                  </a:lnTo>
                  <a:lnTo>
                    <a:pt x="10" y="408"/>
                  </a:lnTo>
                  <a:lnTo>
                    <a:pt x="9" y="409"/>
                  </a:lnTo>
                  <a:lnTo>
                    <a:pt x="7" y="410"/>
                  </a:lnTo>
                  <a:lnTo>
                    <a:pt x="6" y="411"/>
                  </a:lnTo>
                  <a:lnTo>
                    <a:pt x="4" y="412"/>
                  </a:lnTo>
                  <a:lnTo>
                    <a:pt x="3" y="413"/>
                  </a:lnTo>
                  <a:lnTo>
                    <a:pt x="2" y="414"/>
                  </a:lnTo>
                  <a:lnTo>
                    <a:pt x="0" y="414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62" y="3546"/>
              <a:ext cx="244" cy="78"/>
            </a:xfrm>
            <a:custGeom>
              <a:avLst/>
              <a:gdLst>
                <a:gd name="T0" fmla="*/ 10390 w 115"/>
                <a:gd name="T1" fmla="*/ 45 h 42"/>
                <a:gd name="T2" fmla="*/ 10153 w 115"/>
                <a:gd name="T3" fmla="*/ 128 h 42"/>
                <a:gd name="T4" fmla="*/ 9849 w 115"/>
                <a:gd name="T5" fmla="*/ 156 h 42"/>
                <a:gd name="T6" fmla="*/ 9665 w 115"/>
                <a:gd name="T7" fmla="*/ 238 h 42"/>
                <a:gd name="T8" fmla="*/ 9427 w 115"/>
                <a:gd name="T9" fmla="*/ 290 h 42"/>
                <a:gd name="T10" fmla="*/ 9121 w 115"/>
                <a:gd name="T11" fmla="*/ 379 h 42"/>
                <a:gd name="T12" fmla="*/ 8854 w 115"/>
                <a:gd name="T13" fmla="*/ 418 h 42"/>
                <a:gd name="T14" fmla="*/ 8693 w 115"/>
                <a:gd name="T15" fmla="*/ 442 h 42"/>
                <a:gd name="T16" fmla="*/ 8387 w 115"/>
                <a:gd name="T17" fmla="*/ 539 h 42"/>
                <a:gd name="T18" fmla="*/ 8131 w 115"/>
                <a:gd name="T19" fmla="*/ 568 h 42"/>
                <a:gd name="T20" fmla="*/ 7967 w 115"/>
                <a:gd name="T21" fmla="*/ 620 h 42"/>
                <a:gd name="T22" fmla="*/ 7662 w 115"/>
                <a:gd name="T23" fmla="*/ 665 h 42"/>
                <a:gd name="T24" fmla="*/ 7392 w 115"/>
                <a:gd name="T25" fmla="*/ 724 h 42"/>
                <a:gd name="T26" fmla="*/ 7095 w 115"/>
                <a:gd name="T27" fmla="*/ 776 h 42"/>
                <a:gd name="T28" fmla="*/ 6932 w 115"/>
                <a:gd name="T29" fmla="*/ 821 h 42"/>
                <a:gd name="T30" fmla="*/ 6667 w 115"/>
                <a:gd name="T31" fmla="*/ 858 h 42"/>
                <a:gd name="T32" fmla="*/ 6401 w 115"/>
                <a:gd name="T33" fmla="*/ 904 h 42"/>
                <a:gd name="T34" fmla="*/ 6104 w 115"/>
                <a:gd name="T35" fmla="*/ 955 h 42"/>
                <a:gd name="T36" fmla="*/ 5943 w 115"/>
                <a:gd name="T37" fmla="*/ 1001 h 42"/>
                <a:gd name="T38" fmla="*/ 5671 w 115"/>
                <a:gd name="T39" fmla="*/ 1010 h 42"/>
                <a:gd name="T40" fmla="*/ 5366 w 115"/>
                <a:gd name="T41" fmla="*/ 1055 h 42"/>
                <a:gd name="T42" fmla="*/ 5109 w 115"/>
                <a:gd name="T43" fmla="*/ 1107 h 42"/>
                <a:gd name="T44" fmla="*/ 4948 w 115"/>
                <a:gd name="T45" fmla="*/ 1151 h 42"/>
                <a:gd name="T46" fmla="*/ 4642 w 115"/>
                <a:gd name="T47" fmla="*/ 1190 h 42"/>
                <a:gd name="T48" fmla="*/ 4375 w 115"/>
                <a:gd name="T49" fmla="*/ 1235 h 42"/>
                <a:gd name="T50" fmla="*/ 4097 w 115"/>
                <a:gd name="T51" fmla="*/ 1235 h 42"/>
                <a:gd name="T52" fmla="*/ 3908 w 115"/>
                <a:gd name="T53" fmla="*/ 1287 h 42"/>
                <a:gd name="T54" fmla="*/ 3652 w 115"/>
                <a:gd name="T55" fmla="*/ 1307 h 42"/>
                <a:gd name="T56" fmla="*/ 3399 w 115"/>
                <a:gd name="T57" fmla="*/ 1345 h 42"/>
                <a:gd name="T58" fmla="*/ 3106 w 115"/>
                <a:gd name="T59" fmla="*/ 1389 h 42"/>
                <a:gd name="T60" fmla="*/ 2922 w 115"/>
                <a:gd name="T61" fmla="*/ 1389 h 42"/>
                <a:gd name="T62" fmla="*/ 2673 w 115"/>
                <a:gd name="T63" fmla="*/ 1441 h 42"/>
                <a:gd name="T64" fmla="*/ 2368 w 115"/>
                <a:gd name="T65" fmla="*/ 1473 h 42"/>
                <a:gd name="T66" fmla="*/ 2111 w 115"/>
                <a:gd name="T67" fmla="*/ 1525 h 42"/>
                <a:gd name="T68" fmla="*/ 1931 w 115"/>
                <a:gd name="T69" fmla="*/ 1525 h 42"/>
                <a:gd name="T70" fmla="*/ 1642 w 115"/>
                <a:gd name="T71" fmla="*/ 1569 h 42"/>
                <a:gd name="T72" fmla="*/ 1377 w 115"/>
                <a:gd name="T73" fmla="*/ 1593 h 42"/>
                <a:gd name="T74" fmla="*/ 1071 w 115"/>
                <a:gd name="T75" fmla="*/ 1593 h 42"/>
                <a:gd name="T76" fmla="*/ 910 w 115"/>
                <a:gd name="T77" fmla="*/ 1629 h 42"/>
                <a:gd name="T78" fmla="*/ 649 w 115"/>
                <a:gd name="T79" fmla="*/ 1629 h 42"/>
                <a:gd name="T80" fmla="*/ 342 w 115"/>
                <a:gd name="T81" fmla="*/ 1679 h 42"/>
                <a:gd name="T82" fmla="*/ 76 w 115"/>
                <a:gd name="T83" fmla="*/ 1725 h 42"/>
                <a:gd name="T84" fmla="*/ 0 w 115"/>
                <a:gd name="T85" fmla="*/ 1725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"/>
                <a:gd name="T130" fmla="*/ 0 h 42"/>
                <a:gd name="T131" fmla="*/ 115 w 115"/>
                <a:gd name="T132" fmla="*/ 42 h 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" h="42">
                  <a:moveTo>
                    <a:pt x="115" y="0"/>
                  </a:moveTo>
                  <a:lnTo>
                    <a:pt x="114" y="1"/>
                  </a:lnTo>
                  <a:lnTo>
                    <a:pt x="113" y="2"/>
                  </a:lnTo>
                  <a:lnTo>
                    <a:pt x="111" y="3"/>
                  </a:lnTo>
                  <a:lnTo>
                    <a:pt x="110" y="4"/>
                  </a:lnTo>
                  <a:lnTo>
                    <a:pt x="108" y="4"/>
                  </a:lnTo>
                  <a:lnTo>
                    <a:pt x="107" y="5"/>
                  </a:lnTo>
                  <a:lnTo>
                    <a:pt x="106" y="6"/>
                  </a:lnTo>
                  <a:lnTo>
                    <a:pt x="104" y="7"/>
                  </a:lnTo>
                  <a:lnTo>
                    <a:pt x="103" y="7"/>
                  </a:lnTo>
                  <a:lnTo>
                    <a:pt x="102" y="8"/>
                  </a:lnTo>
                  <a:lnTo>
                    <a:pt x="100" y="9"/>
                  </a:lnTo>
                  <a:lnTo>
                    <a:pt x="99" y="9"/>
                  </a:lnTo>
                  <a:lnTo>
                    <a:pt x="97" y="10"/>
                  </a:lnTo>
                  <a:lnTo>
                    <a:pt x="96" y="11"/>
                  </a:lnTo>
                  <a:lnTo>
                    <a:pt x="95" y="11"/>
                  </a:lnTo>
                  <a:lnTo>
                    <a:pt x="93" y="12"/>
                  </a:lnTo>
                  <a:lnTo>
                    <a:pt x="92" y="13"/>
                  </a:lnTo>
                  <a:lnTo>
                    <a:pt x="91" y="13"/>
                  </a:lnTo>
                  <a:lnTo>
                    <a:pt x="89" y="14"/>
                  </a:lnTo>
                  <a:lnTo>
                    <a:pt x="88" y="15"/>
                  </a:lnTo>
                  <a:lnTo>
                    <a:pt x="87" y="15"/>
                  </a:lnTo>
                  <a:lnTo>
                    <a:pt x="85" y="16"/>
                  </a:lnTo>
                  <a:lnTo>
                    <a:pt x="84" y="16"/>
                  </a:lnTo>
                  <a:lnTo>
                    <a:pt x="82" y="17"/>
                  </a:lnTo>
                  <a:lnTo>
                    <a:pt x="81" y="18"/>
                  </a:lnTo>
                  <a:lnTo>
                    <a:pt x="80" y="18"/>
                  </a:lnTo>
                  <a:lnTo>
                    <a:pt x="78" y="19"/>
                  </a:lnTo>
                  <a:lnTo>
                    <a:pt x="77" y="19"/>
                  </a:lnTo>
                  <a:lnTo>
                    <a:pt x="76" y="20"/>
                  </a:lnTo>
                  <a:lnTo>
                    <a:pt x="74" y="21"/>
                  </a:lnTo>
                  <a:lnTo>
                    <a:pt x="73" y="21"/>
                  </a:lnTo>
                  <a:lnTo>
                    <a:pt x="71" y="22"/>
                  </a:lnTo>
                  <a:lnTo>
                    <a:pt x="70" y="22"/>
                  </a:lnTo>
                  <a:lnTo>
                    <a:pt x="69" y="23"/>
                  </a:lnTo>
                  <a:lnTo>
                    <a:pt x="67" y="23"/>
                  </a:lnTo>
                  <a:lnTo>
                    <a:pt x="66" y="24"/>
                  </a:lnTo>
                  <a:lnTo>
                    <a:pt x="65" y="24"/>
                  </a:lnTo>
                  <a:lnTo>
                    <a:pt x="63" y="25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59" y="26"/>
                  </a:lnTo>
                  <a:lnTo>
                    <a:pt x="58" y="26"/>
                  </a:lnTo>
                  <a:lnTo>
                    <a:pt x="56" y="27"/>
                  </a:lnTo>
                  <a:lnTo>
                    <a:pt x="55" y="27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51" y="29"/>
                  </a:lnTo>
                  <a:lnTo>
                    <a:pt x="49" y="29"/>
                  </a:lnTo>
                  <a:lnTo>
                    <a:pt x="48" y="30"/>
                  </a:lnTo>
                  <a:lnTo>
                    <a:pt x="47" y="30"/>
                  </a:lnTo>
                  <a:lnTo>
                    <a:pt x="45" y="30"/>
                  </a:lnTo>
                  <a:lnTo>
                    <a:pt x="44" y="31"/>
                  </a:lnTo>
                  <a:lnTo>
                    <a:pt x="43" y="31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4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0" y="35"/>
                  </a:lnTo>
                  <a:lnTo>
                    <a:pt x="29" y="35"/>
                  </a:lnTo>
                  <a:lnTo>
                    <a:pt x="28" y="35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1" y="37"/>
                  </a:lnTo>
                  <a:lnTo>
                    <a:pt x="19" y="38"/>
                  </a:lnTo>
                  <a:lnTo>
                    <a:pt x="18" y="38"/>
                  </a:lnTo>
                  <a:lnTo>
                    <a:pt x="17" y="38"/>
                  </a:lnTo>
                  <a:lnTo>
                    <a:pt x="15" y="39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1" y="40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7" y="40"/>
                  </a:lnTo>
                  <a:lnTo>
                    <a:pt x="6" y="41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1" y="42"/>
                  </a:lnTo>
                  <a:lnTo>
                    <a:pt x="0" y="4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51" name="Freeform 50"/>
          <p:cNvSpPr>
            <a:spLocks/>
          </p:cNvSpPr>
          <p:nvPr/>
        </p:nvSpPr>
        <p:spPr bwMode="auto">
          <a:xfrm>
            <a:off x="3987301" y="2167295"/>
            <a:ext cx="3300413" cy="2427287"/>
          </a:xfrm>
          <a:custGeom>
            <a:avLst/>
            <a:gdLst>
              <a:gd name="T0" fmla="*/ 2147483647 w 734"/>
              <a:gd name="T1" fmla="*/ 2147483647 h 823"/>
              <a:gd name="T2" fmla="*/ 2147483647 w 734"/>
              <a:gd name="T3" fmla="*/ 2147483647 h 823"/>
              <a:gd name="T4" fmla="*/ 2147483647 w 734"/>
              <a:gd name="T5" fmla="*/ 2147483647 h 823"/>
              <a:gd name="T6" fmla="*/ 2147483647 w 734"/>
              <a:gd name="T7" fmla="*/ 2147483647 h 823"/>
              <a:gd name="T8" fmla="*/ 2147483647 w 734"/>
              <a:gd name="T9" fmla="*/ 2147483647 h 823"/>
              <a:gd name="T10" fmla="*/ 2147483647 w 734"/>
              <a:gd name="T11" fmla="*/ 2147483647 h 823"/>
              <a:gd name="T12" fmla="*/ 2147483647 w 734"/>
              <a:gd name="T13" fmla="*/ 2147483647 h 823"/>
              <a:gd name="T14" fmla="*/ 2147483647 w 734"/>
              <a:gd name="T15" fmla="*/ 2147483647 h 823"/>
              <a:gd name="T16" fmla="*/ 2147483647 w 734"/>
              <a:gd name="T17" fmla="*/ 2147483647 h 823"/>
              <a:gd name="T18" fmla="*/ 2147483647 w 734"/>
              <a:gd name="T19" fmla="*/ 2147483647 h 823"/>
              <a:gd name="T20" fmla="*/ 2147483647 w 734"/>
              <a:gd name="T21" fmla="*/ 2147483647 h 823"/>
              <a:gd name="T22" fmla="*/ 2147483647 w 734"/>
              <a:gd name="T23" fmla="*/ 2147483647 h 823"/>
              <a:gd name="T24" fmla="*/ 2147483647 w 734"/>
              <a:gd name="T25" fmla="*/ 2147483647 h 823"/>
              <a:gd name="T26" fmla="*/ 2147483647 w 734"/>
              <a:gd name="T27" fmla="*/ 2147483647 h 823"/>
              <a:gd name="T28" fmla="*/ 2147483647 w 734"/>
              <a:gd name="T29" fmla="*/ 2147483647 h 823"/>
              <a:gd name="T30" fmla="*/ 2147483647 w 734"/>
              <a:gd name="T31" fmla="*/ 2147483647 h 823"/>
              <a:gd name="T32" fmla="*/ 2147483647 w 734"/>
              <a:gd name="T33" fmla="*/ 2147483647 h 823"/>
              <a:gd name="T34" fmla="*/ 2147483647 w 734"/>
              <a:gd name="T35" fmla="*/ 2147483647 h 823"/>
              <a:gd name="T36" fmla="*/ 2147483647 w 734"/>
              <a:gd name="T37" fmla="*/ 2147483647 h 823"/>
              <a:gd name="T38" fmla="*/ 2147483647 w 734"/>
              <a:gd name="T39" fmla="*/ 2147483647 h 823"/>
              <a:gd name="T40" fmla="*/ 2147483647 w 734"/>
              <a:gd name="T41" fmla="*/ 2147483647 h 823"/>
              <a:gd name="T42" fmla="*/ 2147483647 w 734"/>
              <a:gd name="T43" fmla="*/ 2147483647 h 823"/>
              <a:gd name="T44" fmla="*/ 2147483647 w 734"/>
              <a:gd name="T45" fmla="*/ 2147483647 h 823"/>
              <a:gd name="T46" fmla="*/ 2147483647 w 734"/>
              <a:gd name="T47" fmla="*/ 2147483647 h 823"/>
              <a:gd name="T48" fmla="*/ 2147483647 w 734"/>
              <a:gd name="T49" fmla="*/ 2147483647 h 823"/>
              <a:gd name="T50" fmla="*/ 2147483647 w 734"/>
              <a:gd name="T51" fmla="*/ 2147483647 h 823"/>
              <a:gd name="T52" fmla="*/ 2147483647 w 734"/>
              <a:gd name="T53" fmla="*/ 2147483647 h 823"/>
              <a:gd name="T54" fmla="*/ 2147483647 w 734"/>
              <a:gd name="T55" fmla="*/ 2147483647 h 823"/>
              <a:gd name="T56" fmla="*/ 2147483647 w 734"/>
              <a:gd name="T57" fmla="*/ 2147483647 h 823"/>
              <a:gd name="T58" fmla="*/ 2147483647 w 734"/>
              <a:gd name="T59" fmla="*/ 2147483647 h 823"/>
              <a:gd name="T60" fmla="*/ 2147483647 w 734"/>
              <a:gd name="T61" fmla="*/ 2147483647 h 823"/>
              <a:gd name="T62" fmla="*/ 2147483647 w 734"/>
              <a:gd name="T63" fmla="*/ 2147483647 h 823"/>
              <a:gd name="T64" fmla="*/ 2147483647 w 734"/>
              <a:gd name="T65" fmla="*/ 2147483647 h 823"/>
              <a:gd name="T66" fmla="*/ 2147483647 w 734"/>
              <a:gd name="T67" fmla="*/ 2147483647 h 823"/>
              <a:gd name="T68" fmla="*/ 2147483647 w 734"/>
              <a:gd name="T69" fmla="*/ 2147483647 h 823"/>
              <a:gd name="T70" fmla="*/ 2147483647 w 734"/>
              <a:gd name="T71" fmla="*/ 2147483647 h 823"/>
              <a:gd name="T72" fmla="*/ 2147483647 w 734"/>
              <a:gd name="T73" fmla="*/ 2147483647 h 823"/>
              <a:gd name="T74" fmla="*/ 2147483647 w 734"/>
              <a:gd name="T75" fmla="*/ 2147483647 h 823"/>
              <a:gd name="T76" fmla="*/ 2147483647 w 734"/>
              <a:gd name="T77" fmla="*/ 2147483647 h 823"/>
              <a:gd name="T78" fmla="*/ 2147483647 w 734"/>
              <a:gd name="T79" fmla="*/ 2147483647 h 823"/>
              <a:gd name="T80" fmla="*/ 2147483647 w 734"/>
              <a:gd name="T81" fmla="*/ 2147483647 h 823"/>
              <a:gd name="T82" fmla="*/ 2147483647 w 734"/>
              <a:gd name="T83" fmla="*/ 2147483647 h 823"/>
              <a:gd name="T84" fmla="*/ 2147483647 w 734"/>
              <a:gd name="T85" fmla="*/ 2147483647 h 823"/>
              <a:gd name="T86" fmla="*/ 2147483647 w 734"/>
              <a:gd name="T87" fmla="*/ 2147483647 h 823"/>
              <a:gd name="T88" fmla="*/ 2147483647 w 734"/>
              <a:gd name="T89" fmla="*/ 2147483647 h 823"/>
              <a:gd name="T90" fmla="*/ 2147483647 w 734"/>
              <a:gd name="T91" fmla="*/ 2147483647 h 823"/>
              <a:gd name="T92" fmla="*/ 2147483647 w 734"/>
              <a:gd name="T93" fmla="*/ 2147483647 h 823"/>
              <a:gd name="T94" fmla="*/ 2147483647 w 734"/>
              <a:gd name="T95" fmla="*/ 2147483647 h 823"/>
              <a:gd name="T96" fmla="*/ 0 w 734"/>
              <a:gd name="T97" fmla="*/ 2147483647 h 82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34"/>
              <a:gd name="T148" fmla="*/ 0 h 823"/>
              <a:gd name="T149" fmla="*/ 734 w 734"/>
              <a:gd name="T150" fmla="*/ 823 h 82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34" h="823">
                <a:moveTo>
                  <a:pt x="734" y="719"/>
                </a:moveTo>
                <a:lnTo>
                  <a:pt x="734" y="720"/>
                </a:lnTo>
                <a:lnTo>
                  <a:pt x="730" y="733"/>
                </a:lnTo>
                <a:lnTo>
                  <a:pt x="726" y="719"/>
                </a:lnTo>
                <a:lnTo>
                  <a:pt x="722" y="719"/>
                </a:lnTo>
                <a:lnTo>
                  <a:pt x="718" y="717"/>
                </a:lnTo>
                <a:lnTo>
                  <a:pt x="714" y="708"/>
                </a:lnTo>
                <a:lnTo>
                  <a:pt x="710" y="709"/>
                </a:lnTo>
                <a:lnTo>
                  <a:pt x="706" y="714"/>
                </a:lnTo>
                <a:lnTo>
                  <a:pt x="702" y="731"/>
                </a:lnTo>
                <a:lnTo>
                  <a:pt x="698" y="745"/>
                </a:lnTo>
                <a:lnTo>
                  <a:pt x="694" y="767"/>
                </a:lnTo>
                <a:lnTo>
                  <a:pt x="690" y="772"/>
                </a:lnTo>
                <a:lnTo>
                  <a:pt x="686" y="780"/>
                </a:lnTo>
                <a:lnTo>
                  <a:pt x="683" y="798"/>
                </a:lnTo>
                <a:lnTo>
                  <a:pt x="679" y="798"/>
                </a:lnTo>
                <a:lnTo>
                  <a:pt x="675" y="798"/>
                </a:lnTo>
                <a:lnTo>
                  <a:pt x="671" y="812"/>
                </a:lnTo>
                <a:lnTo>
                  <a:pt x="667" y="810"/>
                </a:lnTo>
                <a:lnTo>
                  <a:pt x="663" y="802"/>
                </a:lnTo>
                <a:lnTo>
                  <a:pt x="659" y="794"/>
                </a:lnTo>
                <a:lnTo>
                  <a:pt x="655" y="790"/>
                </a:lnTo>
                <a:lnTo>
                  <a:pt x="651" y="787"/>
                </a:lnTo>
                <a:lnTo>
                  <a:pt x="647" y="778"/>
                </a:lnTo>
                <a:lnTo>
                  <a:pt x="644" y="766"/>
                </a:lnTo>
                <a:lnTo>
                  <a:pt x="640" y="762"/>
                </a:lnTo>
                <a:lnTo>
                  <a:pt x="636" y="764"/>
                </a:lnTo>
                <a:lnTo>
                  <a:pt x="632" y="765"/>
                </a:lnTo>
                <a:lnTo>
                  <a:pt x="628" y="748"/>
                </a:lnTo>
                <a:lnTo>
                  <a:pt x="624" y="741"/>
                </a:lnTo>
                <a:lnTo>
                  <a:pt x="620" y="745"/>
                </a:lnTo>
                <a:lnTo>
                  <a:pt x="616" y="751"/>
                </a:lnTo>
                <a:lnTo>
                  <a:pt x="612" y="756"/>
                </a:lnTo>
                <a:lnTo>
                  <a:pt x="608" y="750"/>
                </a:lnTo>
                <a:lnTo>
                  <a:pt x="605" y="741"/>
                </a:lnTo>
                <a:lnTo>
                  <a:pt x="601" y="741"/>
                </a:lnTo>
                <a:lnTo>
                  <a:pt x="597" y="728"/>
                </a:lnTo>
                <a:lnTo>
                  <a:pt x="593" y="710"/>
                </a:lnTo>
                <a:lnTo>
                  <a:pt x="589" y="692"/>
                </a:lnTo>
                <a:lnTo>
                  <a:pt x="585" y="687"/>
                </a:lnTo>
                <a:lnTo>
                  <a:pt x="581" y="683"/>
                </a:lnTo>
                <a:lnTo>
                  <a:pt x="577" y="677"/>
                </a:lnTo>
                <a:lnTo>
                  <a:pt x="574" y="672"/>
                </a:lnTo>
                <a:lnTo>
                  <a:pt x="570" y="659"/>
                </a:lnTo>
                <a:lnTo>
                  <a:pt x="566" y="650"/>
                </a:lnTo>
                <a:lnTo>
                  <a:pt x="562" y="650"/>
                </a:lnTo>
                <a:lnTo>
                  <a:pt x="558" y="639"/>
                </a:lnTo>
                <a:lnTo>
                  <a:pt x="554" y="643"/>
                </a:lnTo>
                <a:lnTo>
                  <a:pt x="550" y="652"/>
                </a:lnTo>
                <a:lnTo>
                  <a:pt x="547" y="659"/>
                </a:lnTo>
                <a:lnTo>
                  <a:pt x="543" y="669"/>
                </a:lnTo>
                <a:lnTo>
                  <a:pt x="539" y="669"/>
                </a:lnTo>
                <a:lnTo>
                  <a:pt x="535" y="660"/>
                </a:lnTo>
                <a:lnTo>
                  <a:pt x="531" y="641"/>
                </a:lnTo>
                <a:lnTo>
                  <a:pt x="527" y="644"/>
                </a:lnTo>
                <a:lnTo>
                  <a:pt x="523" y="647"/>
                </a:lnTo>
                <a:lnTo>
                  <a:pt x="520" y="638"/>
                </a:lnTo>
                <a:lnTo>
                  <a:pt x="516" y="642"/>
                </a:lnTo>
                <a:lnTo>
                  <a:pt x="512" y="640"/>
                </a:lnTo>
                <a:lnTo>
                  <a:pt x="508" y="623"/>
                </a:lnTo>
                <a:lnTo>
                  <a:pt x="504" y="602"/>
                </a:lnTo>
                <a:lnTo>
                  <a:pt x="500" y="580"/>
                </a:lnTo>
                <a:lnTo>
                  <a:pt x="497" y="562"/>
                </a:lnTo>
                <a:lnTo>
                  <a:pt x="493" y="540"/>
                </a:lnTo>
                <a:lnTo>
                  <a:pt x="489" y="527"/>
                </a:lnTo>
                <a:lnTo>
                  <a:pt x="485" y="490"/>
                </a:lnTo>
                <a:lnTo>
                  <a:pt x="481" y="451"/>
                </a:lnTo>
                <a:lnTo>
                  <a:pt x="477" y="409"/>
                </a:lnTo>
                <a:lnTo>
                  <a:pt x="474" y="360"/>
                </a:lnTo>
                <a:lnTo>
                  <a:pt x="470" y="326"/>
                </a:lnTo>
                <a:lnTo>
                  <a:pt x="466" y="298"/>
                </a:lnTo>
                <a:lnTo>
                  <a:pt x="462" y="264"/>
                </a:lnTo>
                <a:lnTo>
                  <a:pt x="458" y="236"/>
                </a:lnTo>
                <a:lnTo>
                  <a:pt x="455" y="201"/>
                </a:lnTo>
                <a:lnTo>
                  <a:pt x="451" y="197"/>
                </a:lnTo>
                <a:lnTo>
                  <a:pt x="447" y="198"/>
                </a:lnTo>
                <a:lnTo>
                  <a:pt x="443" y="200"/>
                </a:lnTo>
                <a:lnTo>
                  <a:pt x="439" y="221"/>
                </a:lnTo>
                <a:lnTo>
                  <a:pt x="435" y="267"/>
                </a:lnTo>
                <a:lnTo>
                  <a:pt x="432" y="300"/>
                </a:lnTo>
                <a:lnTo>
                  <a:pt x="428" y="330"/>
                </a:lnTo>
                <a:lnTo>
                  <a:pt x="424" y="367"/>
                </a:lnTo>
                <a:lnTo>
                  <a:pt x="420" y="423"/>
                </a:lnTo>
                <a:lnTo>
                  <a:pt x="416" y="479"/>
                </a:lnTo>
                <a:lnTo>
                  <a:pt x="413" y="526"/>
                </a:lnTo>
                <a:lnTo>
                  <a:pt x="409" y="559"/>
                </a:lnTo>
                <a:lnTo>
                  <a:pt x="405" y="587"/>
                </a:lnTo>
                <a:lnTo>
                  <a:pt x="401" y="617"/>
                </a:lnTo>
                <a:lnTo>
                  <a:pt x="397" y="642"/>
                </a:lnTo>
                <a:lnTo>
                  <a:pt x="394" y="652"/>
                </a:lnTo>
                <a:lnTo>
                  <a:pt x="390" y="669"/>
                </a:lnTo>
                <a:lnTo>
                  <a:pt x="386" y="683"/>
                </a:lnTo>
                <a:lnTo>
                  <a:pt x="382" y="698"/>
                </a:lnTo>
                <a:lnTo>
                  <a:pt x="378" y="703"/>
                </a:lnTo>
                <a:lnTo>
                  <a:pt x="375" y="697"/>
                </a:lnTo>
                <a:lnTo>
                  <a:pt x="371" y="703"/>
                </a:lnTo>
                <a:lnTo>
                  <a:pt x="367" y="705"/>
                </a:lnTo>
                <a:lnTo>
                  <a:pt x="363" y="710"/>
                </a:lnTo>
                <a:lnTo>
                  <a:pt x="360" y="729"/>
                </a:lnTo>
                <a:lnTo>
                  <a:pt x="356" y="737"/>
                </a:lnTo>
                <a:lnTo>
                  <a:pt x="352" y="745"/>
                </a:lnTo>
                <a:lnTo>
                  <a:pt x="348" y="767"/>
                </a:lnTo>
                <a:lnTo>
                  <a:pt x="344" y="773"/>
                </a:lnTo>
                <a:lnTo>
                  <a:pt x="341" y="779"/>
                </a:lnTo>
                <a:lnTo>
                  <a:pt x="337" y="789"/>
                </a:lnTo>
                <a:lnTo>
                  <a:pt x="333" y="803"/>
                </a:lnTo>
                <a:lnTo>
                  <a:pt x="329" y="813"/>
                </a:lnTo>
                <a:lnTo>
                  <a:pt x="326" y="818"/>
                </a:lnTo>
                <a:lnTo>
                  <a:pt x="322" y="823"/>
                </a:lnTo>
                <a:lnTo>
                  <a:pt x="318" y="823"/>
                </a:lnTo>
                <a:lnTo>
                  <a:pt x="314" y="822"/>
                </a:lnTo>
                <a:lnTo>
                  <a:pt x="311" y="823"/>
                </a:lnTo>
                <a:lnTo>
                  <a:pt x="307" y="808"/>
                </a:lnTo>
                <a:lnTo>
                  <a:pt x="303" y="792"/>
                </a:lnTo>
                <a:lnTo>
                  <a:pt x="299" y="773"/>
                </a:lnTo>
                <a:lnTo>
                  <a:pt x="296" y="750"/>
                </a:lnTo>
                <a:lnTo>
                  <a:pt x="292" y="726"/>
                </a:lnTo>
                <a:lnTo>
                  <a:pt x="288" y="723"/>
                </a:lnTo>
                <a:lnTo>
                  <a:pt x="284" y="703"/>
                </a:lnTo>
                <a:lnTo>
                  <a:pt x="281" y="688"/>
                </a:lnTo>
                <a:lnTo>
                  <a:pt x="277" y="677"/>
                </a:lnTo>
                <a:lnTo>
                  <a:pt x="273" y="662"/>
                </a:lnTo>
                <a:lnTo>
                  <a:pt x="269" y="639"/>
                </a:lnTo>
                <a:lnTo>
                  <a:pt x="266" y="631"/>
                </a:lnTo>
                <a:lnTo>
                  <a:pt x="262" y="624"/>
                </a:lnTo>
                <a:lnTo>
                  <a:pt x="258" y="623"/>
                </a:lnTo>
                <a:lnTo>
                  <a:pt x="254" y="616"/>
                </a:lnTo>
                <a:lnTo>
                  <a:pt x="251" y="621"/>
                </a:lnTo>
                <a:lnTo>
                  <a:pt x="247" y="606"/>
                </a:lnTo>
                <a:lnTo>
                  <a:pt x="243" y="601"/>
                </a:lnTo>
                <a:lnTo>
                  <a:pt x="239" y="582"/>
                </a:lnTo>
                <a:lnTo>
                  <a:pt x="236" y="561"/>
                </a:lnTo>
                <a:lnTo>
                  <a:pt x="232" y="534"/>
                </a:lnTo>
                <a:lnTo>
                  <a:pt x="228" y="520"/>
                </a:lnTo>
                <a:lnTo>
                  <a:pt x="225" y="486"/>
                </a:lnTo>
                <a:lnTo>
                  <a:pt x="221" y="473"/>
                </a:lnTo>
                <a:lnTo>
                  <a:pt x="217" y="456"/>
                </a:lnTo>
                <a:lnTo>
                  <a:pt x="213" y="434"/>
                </a:lnTo>
                <a:lnTo>
                  <a:pt x="210" y="393"/>
                </a:lnTo>
                <a:lnTo>
                  <a:pt x="206" y="359"/>
                </a:lnTo>
                <a:lnTo>
                  <a:pt x="202" y="341"/>
                </a:lnTo>
                <a:lnTo>
                  <a:pt x="199" y="318"/>
                </a:lnTo>
                <a:lnTo>
                  <a:pt x="195" y="284"/>
                </a:lnTo>
                <a:lnTo>
                  <a:pt x="191" y="263"/>
                </a:lnTo>
                <a:lnTo>
                  <a:pt x="187" y="245"/>
                </a:lnTo>
                <a:lnTo>
                  <a:pt x="184" y="240"/>
                </a:lnTo>
                <a:lnTo>
                  <a:pt x="180" y="214"/>
                </a:lnTo>
                <a:lnTo>
                  <a:pt x="176" y="163"/>
                </a:lnTo>
                <a:lnTo>
                  <a:pt x="173" y="149"/>
                </a:lnTo>
                <a:lnTo>
                  <a:pt x="169" y="146"/>
                </a:lnTo>
                <a:lnTo>
                  <a:pt x="165" y="150"/>
                </a:lnTo>
                <a:lnTo>
                  <a:pt x="161" y="146"/>
                </a:lnTo>
                <a:lnTo>
                  <a:pt x="158" y="145"/>
                </a:lnTo>
                <a:lnTo>
                  <a:pt x="154" y="175"/>
                </a:lnTo>
                <a:lnTo>
                  <a:pt x="150" y="179"/>
                </a:lnTo>
                <a:lnTo>
                  <a:pt x="147" y="161"/>
                </a:lnTo>
                <a:lnTo>
                  <a:pt x="143" y="139"/>
                </a:lnTo>
                <a:lnTo>
                  <a:pt x="139" y="139"/>
                </a:lnTo>
                <a:lnTo>
                  <a:pt x="136" y="155"/>
                </a:lnTo>
                <a:lnTo>
                  <a:pt x="132" y="128"/>
                </a:lnTo>
                <a:lnTo>
                  <a:pt x="128" y="92"/>
                </a:lnTo>
                <a:lnTo>
                  <a:pt x="125" y="58"/>
                </a:lnTo>
                <a:lnTo>
                  <a:pt x="121" y="44"/>
                </a:lnTo>
                <a:lnTo>
                  <a:pt x="117" y="39"/>
                </a:lnTo>
                <a:lnTo>
                  <a:pt x="114" y="0"/>
                </a:lnTo>
                <a:lnTo>
                  <a:pt x="110" y="2"/>
                </a:lnTo>
                <a:lnTo>
                  <a:pt x="106" y="5"/>
                </a:lnTo>
                <a:lnTo>
                  <a:pt x="103" y="14"/>
                </a:lnTo>
                <a:lnTo>
                  <a:pt x="99" y="19"/>
                </a:lnTo>
                <a:lnTo>
                  <a:pt x="95" y="50"/>
                </a:lnTo>
                <a:lnTo>
                  <a:pt x="92" y="74"/>
                </a:lnTo>
                <a:lnTo>
                  <a:pt x="88" y="113"/>
                </a:lnTo>
                <a:lnTo>
                  <a:pt x="84" y="140"/>
                </a:lnTo>
                <a:lnTo>
                  <a:pt x="81" y="166"/>
                </a:lnTo>
                <a:lnTo>
                  <a:pt x="77" y="183"/>
                </a:lnTo>
                <a:lnTo>
                  <a:pt x="73" y="210"/>
                </a:lnTo>
                <a:lnTo>
                  <a:pt x="70" y="235"/>
                </a:lnTo>
                <a:lnTo>
                  <a:pt x="66" y="269"/>
                </a:lnTo>
                <a:lnTo>
                  <a:pt x="62" y="281"/>
                </a:lnTo>
                <a:lnTo>
                  <a:pt x="59" y="282"/>
                </a:lnTo>
                <a:lnTo>
                  <a:pt x="55" y="275"/>
                </a:lnTo>
                <a:lnTo>
                  <a:pt x="51" y="274"/>
                </a:lnTo>
                <a:lnTo>
                  <a:pt x="48" y="268"/>
                </a:lnTo>
                <a:lnTo>
                  <a:pt x="44" y="270"/>
                </a:lnTo>
                <a:lnTo>
                  <a:pt x="40" y="250"/>
                </a:lnTo>
                <a:lnTo>
                  <a:pt x="37" y="246"/>
                </a:lnTo>
                <a:lnTo>
                  <a:pt x="33" y="266"/>
                </a:lnTo>
                <a:lnTo>
                  <a:pt x="29" y="255"/>
                </a:lnTo>
                <a:lnTo>
                  <a:pt x="26" y="254"/>
                </a:lnTo>
                <a:lnTo>
                  <a:pt x="22" y="230"/>
                </a:lnTo>
                <a:lnTo>
                  <a:pt x="18" y="203"/>
                </a:lnTo>
                <a:lnTo>
                  <a:pt x="15" y="179"/>
                </a:lnTo>
                <a:lnTo>
                  <a:pt x="11" y="178"/>
                </a:lnTo>
                <a:lnTo>
                  <a:pt x="8" y="180"/>
                </a:lnTo>
                <a:lnTo>
                  <a:pt x="4" y="188"/>
                </a:lnTo>
                <a:lnTo>
                  <a:pt x="0" y="186"/>
                </a:lnTo>
              </a:path>
            </a:pathLst>
          </a:custGeom>
          <a:noFill/>
          <a:ln w="38100">
            <a:solidFill>
              <a:srgbClr val="66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2733176" y="2573700"/>
            <a:ext cx="1270000" cy="1516062"/>
          </a:xfrm>
          <a:custGeom>
            <a:avLst/>
            <a:gdLst>
              <a:gd name="T0" fmla="*/ 2147483647 w 800"/>
              <a:gd name="T1" fmla="*/ 2147483647 h 955"/>
              <a:gd name="T2" fmla="*/ 2147483647 w 800"/>
              <a:gd name="T3" fmla="*/ 2147483647 h 955"/>
              <a:gd name="T4" fmla="*/ 2147483647 w 800"/>
              <a:gd name="T5" fmla="*/ 2147483647 h 955"/>
              <a:gd name="T6" fmla="*/ 2147483647 w 800"/>
              <a:gd name="T7" fmla="*/ 2147483647 h 955"/>
              <a:gd name="T8" fmla="*/ 2147483647 w 800"/>
              <a:gd name="T9" fmla="*/ 2147483647 h 955"/>
              <a:gd name="T10" fmla="*/ 2147483647 w 800"/>
              <a:gd name="T11" fmla="*/ 2147483647 h 955"/>
              <a:gd name="T12" fmla="*/ 2147483647 w 800"/>
              <a:gd name="T13" fmla="*/ 2147483647 h 955"/>
              <a:gd name="T14" fmla="*/ 2147483647 w 800"/>
              <a:gd name="T15" fmla="*/ 2147483647 h 955"/>
              <a:gd name="T16" fmla="*/ 2147483647 w 800"/>
              <a:gd name="T17" fmla="*/ 2147483647 h 955"/>
              <a:gd name="T18" fmla="*/ 2147483647 w 800"/>
              <a:gd name="T19" fmla="*/ 2147483647 h 955"/>
              <a:gd name="T20" fmla="*/ 2147483647 w 800"/>
              <a:gd name="T21" fmla="*/ 2147483647 h 955"/>
              <a:gd name="T22" fmla="*/ 2147483647 w 800"/>
              <a:gd name="T23" fmla="*/ 2147483647 h 955"/>
              <a:gd name="T24" fmla="*/ 2147483647 w 800"/>
              <a:gd name="T25" fmla="*/ 2147483647 h 955"/>
              <a:gd name="T26" fmla="*/ 2147483647 w 800"/>
              <a:gd name="T27" fmla="*/ 2147483647 h 955"/>
              <a:gd name="T28" fmla="*/ 2147483647 w 800"/>
              <a:gd name="T29" fmla="*/ 2147483647 h 955"/>
              <a:gd name="T30" fmla="*/ 2147483647 w 800"/>
              <a:gd name="T31" fmla="*/ 2147483647 h 955"/>
              <a:gd name="T32" fmla="*/ 2147483647 w 800"/>
              <a:gd name="T33" fmla="*/ 2147483647 h 955"/>
              <a:gd name="T34" fmla="*/ 2147483647 w 800"/>
              <a:gd name="T35" fmla="*/ 2147483647 h 955"/>
              <a:gd name="T36" fmla="*/ 2147483647 w 800"/>
              <a:gd name="T37" fmla="*/ 2147483647 h 955"/>
              <a:gd name="T38" fmla="*/ 2147483647 w 800"/>
              <a:gd name="T39" fmla="*/ 2147483647 h 955"/>
              <a:gd name="T40" fmla="*/ 2147483647 w 800"/>
              <a:gd name="T41" fmla="*/ 2147483647 h 955"/>
              <a:gd name="T42" fmla="*/ 2147483647 w 800"/>
              <a:gd name="T43" fmla="*/ 2147483647 h 955"/>
              <a:gd name="T44" fmla="*/ 2147483647 w 800"/>
              <a:gd name="T45" fmla="*/ 2147483647 h 955"/>
              <a:gd name="T46" fmla="*/ 2147483647 w 800"/>
              <a:gd name="T47" fmla="*/ 2147483647 h 955"/>
              <a:gd name="T48" fmla="*/ 2147483647 w 800"/>
              <a:gd name="T49" fmla="*/ 2147483647 h 955"/>
              <a:gd name="T50" fmla="*/ 2147483647 w 800"/>
              <a:gd name="T51" fmla="*/ 2147483647 h 955"/>
              <a:gd name="T52" fmla="*/ 2147483647 w 800"/>
              <a:gd name="T53" fmla="*/ 2147483647 h 955"/>
              <a:gd name="T54" fmla="*/ 2147483647 w 800"/>
              <a:gd name="T55" fmla="*/ 2147483647 h 955"/>
              <a:gd name="T56" fmla="*/ 2147483647 w 800"/>
              <a:gd name="T57" fmla="*/ 2147483647 h 955"/>
              <a:gd name="T58" fmla="*/ 2147483647 w 800"/>
              <a:gd name="T59" fmla="*/ 2147483647 h 955"/>
              <a:gd name="T60" fmla="*/ 2147483647 w 800"/>
              <a:gd name="T61" fmla="*/ 2147483647 h 955"/>
              <a:gd name="T62" fmla="*/ 2147483647 w 800"/>
              <a:gd name="T63" fmla="*/ 2147483647 h 955"/>
              <a:gd name="T64" fmla="*/ 2147483647 w 800"/>
              <a:gd name="T65" fmla="*/ 2147483647 h 955"/>
              <a:gd name="T66" fmla="*/ 2147483647 w 800"/>
              <a:gd name="T67" fmla="*/ 2147483647 h 955"/>
              <a:gd name="T68" fmla="*/ 2147483647 w 800"/>
              <a:gd name="T69" fmla="*/ 2147483647 h 955"/>
              <a:gd name="T70" fmla="*/ 2147483647 w 800"/>
              <a:gd name="T71" fmla="*/ 2147483647 h 955"/>
              <a:gd name="T72" fmla="*/ 0 w 800"/>
              <a:gd name="T73" fmla="*/ 2147483647 h 9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00"/>
              <a:gd name="T112" fmla="*/ 0 h 955"/>
              <a:gd name="T113" fmla="*/ 800 w 800"/>
              <a:gd name="T114" fmla="*/ 955 h 9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00" h="955">
                <a:moveTo>
                  <a:pt x="800" y="173"/>
                </a:moveTo>
                <a:lnTo>
                  <a:pt x="758" y="26"/>
                </a:lnTo>
                <a:lnTo>
                  <a:pt x="750" y="0"/>
                </a:lnTo>
                <a:lnTo>
                  <a:pt x="740" y="33"/>
                </a:lnTo>
                <a:lnTo>
                  <a:pt x="730" y="78"/>
                </a:lnTo>
                <a:lnTo>
                  <a:pt x="720" y="35"/>
                </a:lnTo>
                <a:lnTo>
                  <a:pt x="708" y="9"/>
                </a:lnTo>
                <a:lnTo>
                  <a:pt x="700" y="7"/>
                </a:lnTo>
                <a:lnTo>
                  <a:pt x="688" y="9"/>
                </a:lnTo>
                <a:lnTo>
                  <a:pt x="677" y="6"/>
                </a:lnTo>
                <a:lnTo>
                  <a:pt x="668" y="45"/>
                </a:lnTo>
                <a:lnTo>
                  <a:pt x="657" y="91"/>
                </a:lnTo>
                <a:lnTo>
                  <a:pt x="648" y="97"/>
                </a:lnTo>
                <a:lnTo>
                  <a:pt x="637" y="113"/>
                </a:lnTo>
                <a:lnTo>
                  <a:pt x="626" y="126"/>
                </a:lnTo>
                <a:lnTo>
                  <a:pt x="617" y="171"/>
                </a:lnTo>
                <a:lnTo>
                  <a:pt x="606" y="267"/>
                </a:lnTo>
                <a:lnTo>
                  <a:pt x="597" y="345"/>
                </a:lnTo>
                <a:lnTo>
                  <a:pt x="586" y="410"/>
                </a:lnTo>
                <a:lnTo>
                  <a:pt x="575" y="427"/>
                </a:lnTo>
                <a:lnTo>
                  <a:pt x="566" y="433"/>
                </a:lnTo>
                <a:lnTo>
                  <a:pt x="555" y="440"/>
                </a:lnTo>
                <a:lnTo>
                  <a:pt x="547" y="477"/>
                </a:lnTo>
                <a:lnTo>
                  <a:pt x="535" y="487"/>
                </a:lnTo>
                <a:lnTo>
                  <a:pt x="524" y="516"/>
                </a:lnTo>
                <a:lnTo>
                  <a:pt x="515" y="570"/>
                </a:lnTo>
                <a:lnTo>
                  <a:pt x="504" y="583"/>
                </a:lnTo>
                <a:lnTo>
                  <a:pt x="495" y="622"/>
                </a:lnTo>
                <a:lnTo>
                  <a:pt x="484" y="618"/>
                </a:lnTo>
                <a:lnTo>
                  <a:pt x="473" y="585"/>
                </a:lnTo>
                <a:lnTo>
                  <a:pt x="465" y="561"/>
                </a:lnTo>
                <a:lnTo>
                  <a:pt x="453" y="603"/>
                </a:lnTo>
                <a:lnTo>
                  <a:pt x="445" y="626"/>
                </a:lnTo>
                <a:lnTo>
                  <a:pt x="433" y="607"/>
                </a:lnTo>
                <a:lnTo>
                  <a:pt x="425" y="616"/>
                </a:lnTo>
                <a:lnTo>
                  <a:pt x="413" y="583"/>
                </a:lnTo>
                <a:lnTo>
                  <a:pt x="401" y="537"/>
                </a:lnTo>
                <a:lnTo>
                  <a:pt x="393" y="535"/>
                </a:lnTo>
                <a:lnTo>
                  <a:pt x="383" y="546"/>
                </a:lnTo>
                <a:lnTo>
                  <a:pt x="373" y="577"/>
                </a:lnTo>
                <a:lnTo>
                  <a:pt x="363" y="628"/>
                </a:lnTo>
                <a:lnTo>
                  <a:pt x="353" y="706"/>
                </a:lnTo>
                <a:lnTo>
                  <a:pt x="343" y="743"/>
                </a:lnTo>
                <a:lnTo>
                  <a:pt x="331" y="778"/>
                </a:lnTo>
                <a:lnTo>
                  <a:pt x="323" y="830"/>
                </a:lnTo>
                <a:lnTo>
                  <a:pt x="311" y="830"/>
                </a:lnTo>
                <a:lnTo>
                  <a:pt x="303" y="871"/>
                </a:lnTo>
                <a:lnTo>
                  <a:pt x="291" y="860"/>
                </a:lnTo>
                <a:lnTo>
                  <a:pt x="283" y="862"/>
                </a:lnTo>
                <a:lnTo>
                  <a:pt x="272" y="849"/>
                </a:lnTo>
                <a:lnTo>
                  <a:pt x="263" y="843"/>
                </a:lnTo>
                <a:lnTo>
                  <a:pt x="252" y="849"/>
                </a:lnTo>
                <a:lnTo>
                  <a:pt x="241" y="826"/>
                </a:lnTo>
                <a:lnTo>
                  <a:pt x="232" y="823"/>
                </a:lnTo>
                <a:lnTo>
                  <a:pt x="221" y="813"/>
                </a:lnTo>
                <a:lnTo>
                  <a:pt x="212" y="797"/>
                </a:lnTo>
                <a:lnTo>
                  <a:pt x="201" y="832"/>
                </a:lnTo>
                <a:lnTo>
                  <a:pt x="193" y="863"/>
                </a:lnTo>
                <a:lnTo>
                  <a:pt x="181" y="925"/>
                </a:lnTo>
                <a:lnTo>
                  <a:pt x="173" y="886"/>
                </a:lnTo>
                <a:lnTo>
                  <a:pt x="161" y="843"/>
                </a:lnTo>
                <a:lnTo>
                  <a:pt x="153" y="836"/>
                </a:lnTo>
                <a:lnTo>
                  <a:pt x="142" y="821"/>
                </a:lnTo>
                <a:lnTo>
                  <a:pt x="130" y="839"/>
                </a:lnTo>
                <a:lnTo>
                  <a:pt x="122" y="858"/>
                </a:lnTo>
                <a:lnTo>
                  <a:pt x="110" y="891"/>
                </a:lnTo>
                <a:lnTo>
                  <a:pt x="102" y="914"/>
                </a:lnTo>
                <a:lnTo>
                  <a:pt x="90" y="901"/>
                </a:lnTo>
                <a:lnTo>
                  <a:pt x="82" y="889"/>
                </a:lnTo>
                <a:lnTo>
                  <a:pt x="70" y="871"/>
                </a:lnTo>
                <a:lnTo>
                  <a:pt x="62" y="863"/>
                </a:lnTo>
                <a:lnTo>
                  <a:pt x="51" y="893"/>
                </a:lnTo>
                <a:lnTo>
                  <a:pt x="42" y="927"/>
                </a:lnTo>
                <a:lnTo>
                  <a:pt x="0" y="955"/>
                </a:lnTo>
              </a:path>
            </a:pathLst>
          </a:custGeom>
          <a:noFill/>
          <a:ln w="38100">
            <a:solidFill>
              <a:srgbClr val="66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3987301" y="2372082"/>
            <a:ext cx="3300413" cy="2255838"/>
          </a:xfrm>
          <a:custGeom>
            <a:avLst/>
            <a:gdLst/>
            <a:ahLst/>
            <a:cxnLst>
              <a:cxn ang="0">
                <a:pos x="722" y="711"/>
              </a:cxn>
              <a:cxn ang="0">
                <a:pos x="706" y="710"/>
              </a:cxn>
              <a:cxn ang="0">
                <a:pos x="690" y="708"/>
              </a:cxn>
              <a:cxn ang="0">
                <a:pos x="675" y="706"/>
              </a:cxn>
              <a:cxn ang="0">
                <a:pos x="659" y="703"/>
              </a:cxn>
              <a:cxn ang="0">
                <a:pos x="644" y="700"/>
              </a:cxn>
              <a:cxn ang="0">
                <a:pos x="628" y="695"/>
              </a:cxn>
              <a:cxn ang="0">
                <a:pos x="612" y="689"/>
              </a:cxn>
              <a:cxn ang="0">
                <a:pos x="597" y="681"/>
              </a:cxn>
              <a:cxn ang="0">
                <a:pos x="581" y="670"/>
              </a:cxn>
              <a:cxn ang="0">
                <a:pos x="566" y="654"/>
              </a:cxn>
              <a:cxn ang="0">
                <a:pos x="550" y="630"/>
              </a:cxn>
              <a:cxn ang="0">
                <a:pos x="535" y="595"/>
              </a:cxn>
              <a:cxn ang="0">
                <a:pos x="520" y="541"/>
              </a:cxn>
              <a:cxn ang="0">
                <a:pos x="504" y="464"/>
              </a:cxn>
              <a:cxn ang="0">
                <a:pos x="489" y="366"/>
              </a:cxn>
              <a:cxn ang="0">
                <a:pos x="474" y="265"/>
              </a:cxn>
              <a:cxn ang="0">
                <a:pos x="458" y="192"/>
              </a:cxn>
              <a:cxn ang="0">
                <a:pos x="443" y="181"/>
              </a:cxn>
              <a:cxn ang="0">
                <a:pos x="428" y="245"/>
              </a:cxn>
              <a:cxn ang="0">
                <a:pos x="413" y="365"/>
              </a:cxn>
              <a:cxn ang="0">
                <a:pos x="397" y="502"/>
              </a:cxn>
              <a:cxn ang="0">
                <a:pos x="382" y="620"/>
              </a:cxn>
              <a:cxn ang="0">
                <a:pos x="367" y="701"/>
              </a:cxn>
              <a:cxn ang="0">
                <a:pos x="352" y="746"/>
              </a:cxn>
              <a:cxn ang="0">
                <a:pos x="337" y="763"/>
              </a:cxn>
              <a:cxn ang="0">
                <a:pos x="322" y="759"/>
              </a:cxn>
              <a:cxn ang="0">
                <a:pos x="307" y="738"/>
              </a:cxn>
              <a:cxn ang="0">
                <a:pos x="292" y="703"/>
              </a:cxn>
              <a:cxn ang="0">
                <a:pos x="277" y="653"/>
              </a:cxn>
              <a:cxn ang="0">
                <a:pos x="262" y="591"/>
              </a:cxn>
              <a:cxn ang="0">
                <a:pos x="247" y="519"/>
              </a:cxn>
              <a:cxn ang="0">
                <a:pos x="232" y="438"/>
              </a:cxn>
              <a:cxn ang="0">
                <a:pos x="217" y="353"/>
              </a:cxn>
              <a:cxn ang="0">
                <a:pos x="202" y="268"/>
              </a:cxn>
              <a:cxn ang="0">
                <a:pos x="187" y="188"/>
              </a:cxn>
              <a:cxn ang="0">
                <a:pos x="173" y="117"/>
              </a:cxn>
              <a:cxn ang="0">
                <a:pos x="158" y="60"/>
              </a:cxn>
              <a:cxn ang="0">
                <a:pos x="143" y="21"/>
              </a:cxn>
              <a:cxn ang="0">
                <a:pos x="128" y="2"/>
              </a:cxn>
              <a:cxn ang="0">
                <a:pos x="114" y="4"/>
              </a:cxn>
              <a:cxn ang="0">
                <a:pos x="99" y="27"/>
              </a:cxn>
              <a:cxn ang="0">
                <a:pos x="84" y="70"/>
              </a:cxn>
              <a:cxn ang="0">
                <a:pos x="70" y="125"/>
              </a:cxn>
              <a:cxn ang="0">
                <a:pos x="55" y="179"/>
              </a:cxn>
              <a:cxn ang="0">
                <a:pos x="40" y="210"/>
              </a:cxn>
              <a:cxn ang="0">
                <a:pos x="26" y="196"/>
              </a:cxn>
              <a:cxn ang="0">
                <a:pos x="11" y="137"/>
              </a:cxn>
            </a:cxnLst>
            <a:rect l="0" t="0" r="r" b="b"/>
            <a:pathLst>
              <a:path w="734" h="764">
                <a:moveTo>
                  <a:pt x="734" y="712"/>
                </a:moveTo>
                <a:lnTo>
                  <a:pt x="730" y="712"/>
                </a:lnTo>
                <a:lnTo>
                  <a:pt x="726" y="711"/>
                </a:lnTo>
                <a:lnTo>
                  <a:pt x="722" y="711"/>
                </a:lnTo>
                <a:lnTo>
                  <a:pt x="718" y="711"/>
                </a:lnTo>
                <a:lnTo>
                  <a:pt x="714" y="710"/>
                </a:lnTo>
                <a:lnTo>
                  <a:pt x="710" y="710"/>
                </a:lnTo>
                <a:lnTo>
                  <a:pt x="706" y="710"/>
                </a:lnTo>
                <a:lnTo>
                  <a:pt x="702" y="709"/>
                </a:lnTo>
                <a:lnTo>
                  <a:pt x="698" y="709"/>
                </a:lnTo>
                <a:lnTo>
                  <a:pt x="694" y="708"/>
                </a:lnTo>
                <a:lnTo>
                  <a:pt x="690" y="708"/>
                </a:lnTo>
                <a:lnTo>
                  <a:pt x="686" y="708"/>
                </a:lnTo>
                <a:lnTo>
                  <a:pt x="683" y="707"/>
                </a:lnTo>
                <a:lnTo>
                  <a:pt x="679" y="706"/>
                </a:lnTo>
                <a:lnTo>
                  <a:pt x="675" y="706"/>
                </a:lnTo>
                <a:lnTo>
                  <a:pt x="671" y="705"/>
                </a:lnTo>
                <a:lnTo>
                  <a:pt x="667" y="705"/>
                </a:lnTo>
                <a:lnTo>
                  <a:pt x="663" y="704"/>
                </a:lnTo>
                <a:lnTo>
                  <a:pt x="659" y="703"/>
                </a:lnTo>
                <a:lnTo>
                  <a:pt x="655" y="702"/>
                </a:lnTo>
                <a:lnTo>
                  <a:pt x="651" y="702"/>
                </a:lnTo>
                <a:lnTo>
                  <a:pt x="647" y="701"/>
                </a:lnTo>
                <a:lnTo>
                  <a:pt x="644" y="700"/>
                </a:lnTo>
                <a:lnTo>
                  <a:pt x="640" y="699"/>
                </a:lnTo>
                <a:lnTo>
                  <a:pt x="636" y="698"/>
                </a:lnTo>
                <a:lnTo>
                  <a:pt x="632" y="696"/>
                </a:lnTo>
                <a:lnTo>
                  <a:pt x="628" y="695"/>
                </a:lnTo>
                <a:lnTo>
                  <a:pt x="624" y="694"/>
                </a:lnTo>
                <a:lnTo>
                  <a:pt x="620" y="692"/>
                </a:lnTo>
                <a:lnTo>
                  <a:pt x="616" y="691"/>
                </a:lnTo>
                <a:lnTo>
                  <a:pt x="612" y="689"/>
                </a:lnTo>
                <a:lnTo>
                  <a:pt x="608" y="687"/>
                </a:lnTo>
                <a:lnTo>
                  <a:pt x="605" y="685"/>
                </a:lnTo>
                <a:lnTo>
                  <a:pt x="601" y="683"/>
                </a:lnTo>
                <a:lnTo>
                  <a:pt x="597" y="681"/>
                </a:lnTo>
                <a:lnTo>
                  <a:pt x="593" y="678"/>
                </a:lnTo>
                <a:lnTo>
                  <a:pt x="589" y="676"/>
                </a:lnTo>
                <a:lnTo>
                  <a:pt x="585" y="673"/>
                </a:lnTo>
                <a:lnTo>
                  <a:pt x="581" y="670"/>
                </a:lnTo>
                <a:lnTo>
                  <a:pt x="577" y="666"/>
                </a:lnTo>
                <a:lnTo>
                  <a:pt x="574" y="663"/>
                </a:lnTo>
                <a:lnTo>
                  <a:pt x="570" y="658"/>
                </a:lnTo>
                <a:lnTo>
                  <a:pt x="566" y="654"/>
                </a:lnTo>
                <a:lnTo>
                  <a:pt x="562" y="649"/>
                </a:lnTo>
                <a:lnTo>
                  <a:pt x="558" y="643"/>
                </a:lnTo>
                <a:lnTo>
                  <a:pt x="554" y="637"/>
                </a:lnTo>
                <a:lnTo>
                  <a:pt x="550" y="630"/>
                </a:lnTo>
                <a:lnTo>
                  <a:pt x="547" y="623"/>
                </a:lnTo>
                <a:lnTo>
                  <a:pt x="543" y="614"/>
                </a:lnTo>
                <a:lnTo>
                  <a:pt x="539" y="605"/>
                </a:lnTo>
                <a:lnTo>
                  <a:pt x="535" y="595"/>
                </a:lnTo>
                <a:lnTo>
                  <a:pt x="531" y="583"/>
                </a:lnTo>
                <a:lnTo>
                  <a:pt x="527" y="570"/>
                </a:lnTo>
                <a:lnTo>
                  <a:pt x="523" y="556"/>
                </a:lnTo>
                <a:lnTo>
                  <a:pt x="520" y="541"/>
                </a:lnTo>
                <a:lnTo>
                  <a:pt x="516" y="524"/>
                </a:lnTo>
                <a:lnTo>
                  <a:pt x="512" y="505"/>
                </a:lnTo>
                <a:lnTo>
                  <a:pt x="508" y="485"/>
                </a:lnTo>
                <a:lnTo>
                  <a:pt x="504" y="464"/>
                </a:lnTo>
                <a:lnTo>
                  <a:pt x="500" y="441"/>
                </a:lnTo>
                <a:lnTo>
                  <a:pt x="497" y="417"/>
                </a:lnTo>
                <a:lnTo>
                  <a:pt x="493" y="392"/>
                </a:lnTo>
                <a:lnTo>
                  <a:pt x="489" y="366"/>
                </a:lnTo>
                <a:lnTo>
                  <a:pt x="485" y="340"/>
                </a:lnTo>
                <a:lnTo>
                  <a:pt x="481" y="314"/>
                </a:lnTo>
                <a:lnTo>
                  <a:pt x="477" y="289"/>
                </a:lnTo>
                <a:lnTo>
                  <a:pt x="474" y="265"/>
                </a:lnTo>
                <a:lnTo>
                  <a:pt x="470" y="242"/>
                </a:lnTo>
                <a:lnTo>
                  <a:pt x="466" y="222"/>
                </a:lnTo>
                <a:lnTo>
                  <a:pt x="462" y="205"/>
                </a:lnTo>
                <a:lnTo>
                  <a:pt x="458" y="192"/>
                </a:lnTo>
                <a:lnTo>
                  <a:pt x="455" y="182"/>
                </a:lnTo>
                <a:lnTo>
                  <a:pt x="451" y="177"/>
                </a:lnTo>
                <a:lnTo>
                  <a:pt x="447" y="177"/>
                </a:lnTo>
                <a:lnTo>
                  <a:pt x="443" y="181"/>
                </a:lnTo>
                <a:lnTo>
                  <a:pt x="439" y="190"/>
                </a:lnTo>
                <a:lnTo>
                  <a:pt x="435" y="204"/>
                </a:lnTo>
                <a:lnTo>
                  <a:pt x="432" y="223"/>
                </a:lnTo>
                <a:lnTo>
                  <a:pt x="428" y="245"/>
                </a:lnTo>
                <a:lnTo>
                  <a:pt x="424" y="271"/>
                </a:lnTo>
                <a:lnTo>
                  <a:pt x="420" y="300"/>
                </a:lnTo>
                <a:lnTo>
                  <a:pt x="416" y="332"/>
                </a:lnTo>
                <a:lnTo>
                  <a:pt x="413" y="365"/>
                </a:lnTo>
                <a:lnTo>
                  <a:pt x="409" y="399"/>
                </a:lnTo>
                <a:lnTo>
                  <a:pt x="405" y="434"/>
                </a:lnTo>
                <a:lnTo>
                  <a:pt x="401" y="468"/>
                </a:lnTo>
                <a:lnTo>
                  <a:pt x="397" y="502"/>
                </a:lnTo>
                <a:lnTo>
                  <a:pt x="394" y="534"/>
                </a:lnTo>
                <a:lnTo>
                  <a:pt x="390" y="565"/>
                </a:lnTo>
                <a:lnTo>
                  <a:pt x="386" y="593"/>
                </a:lnTo>
                <a:lnTo>
                  <a:pt x="382" y="620"/>
                </a:lnTo>
                <a:lnTo>
                  <a:pt x="378" y="644"/>
                </a:lnTo>
                <a:lnTo>
                  <a:pt x="375" y="665"/>
                </a:lnTo>
                <a:lnTo>
                  <a:pt x="371" y="684"/>
                </a:lnTo>
                <a:lnTo>
                  <a:pt x="367" y="701"/>
                </a:lnTo>
                <a:lnTo>
                  <a:pt x="363" y="716"/>
                </a:lnTo>
                <a:lnTo>
                  <a:pt x="360" y="728"/>
                </a:lnTo>
                <a:lnTo>
                  <a:pt x="356" y="738"/>
                </a:lnTo>
                <a:lnTo>
                  <a:pt x="352" y="746"/>
                </a:lnTo>
                <a:lnTo>
                  <a:pt x="348" y="753"/>
                </a:lnTo>
                <a:lnTo>
                  <a:pt x="344" y="758"/>
                </a:lnTo>
                <a:lnTo>
                  <a:pt x="341" y="761"/>
                </a:lnTo>
                <a:lnTo>
                  <a:pt x="337" y="763"/>
                </a:lnTo>
                <a:lnTo>
                  <a:pt x="333" y="764"/>
                </a:lnTo>
                <a:lnTo>
                  <a:pt x="329" y="764"/>
                </a:lnTo>
                <a:lnTo>
                  <a:pt x="326" y="762"/>
                </a:lnTo>
                <a:lnTo>
                  <a:pt x="322" y="759"/>
                </a:lnTo>
                <a:lnTo>
                  <a:pt x="318" y="756"/>
                </a:lnTo>
                <a:lnTo>
                  <a:pt x="314" y="751"/>
                </a:lnTo>
                <a:lnTo>
                  <a:pt x="311" y="745"/>
                </a:lnTo>
                <a:lnTo>
                  <a:pt x="307" y="738"/>
                </a:lnTo>
                <a:lnTo>
                  <a:pt x="303" y="731"/>
                </a:lnTo>
                <a:lnTo>
                  <a:pt x="299" y="722"/>
                </a:lnTo>
                <a:lnTo>
                  <a:pt x="296" y="713"/>
                </a:lnTo>
                <a:lnTo>
                  <a:pt x="292" y="703"/>
                </a:lnTo>
                <a:lnTo>
                  <a:pt x="288" y="692"/>
                </a:lnTo>
                <a:lnTo>
                  <a:pt x="284" y="680"/>
                </a:lnTo>
                <a:lnTo>
                  <a:pt x="281" y="667"/>
                </a:lnTo>
                <a:lnTo>
                  <a:pt x="277" y="653"/>
                </a:lnTo>
                <a:lnTo>
                  <a:pt x="273" y="639"/>
                </a:lnTo>
                <a:lnTo>
                  <a:pt x="269" y="624"/>
                </a:lnTo>
                <a:lnTo>
                  <a:pt x="266" y="608"/>
                </a:lnTo>
                <a:lnTo>
                  <a:pt x="262" y="591"/>
                </a:lnTo>
                <a:lnTo>
                  <a:pt x="258" y="574"/>
                </a:lnTo>
                <a:lnTo>
                  <a:pt x="254" y="556"/>
                </a:lnTo>
                <a:lnTo>
                  <a:pt x="251" y="538"/>
                </a:lnTo>
                <a:lnTo>
                  <a:pt x="247" y="519"/>
                </a:lnTo>
                <a:lnTo>
                  <a:pt x="243" y="499"/>
                </a:lnTo>
                <a:lnTo>
                  <a:pt x="239" y="479"/>
                </a:lnTo>
                <a:lnTo>
                  <a:pt x="236" y="459"/>
                </a:lnTo>
                <a:lnTo>
                  <a:pt x="232" y="438"/>
                </a:lnTo>
                <a:lnTo>
                  <a:pt x="228" y="417"/>
                </a:lnTo>
                <a:lnTo>
                  <a:pt x="225" y="396"/>
                </a:lnTo>
                <a:lnTo>
                  <a:pt x="221" y="374"/>
                </a:lnTo>
                <a:lnTo>
                  <a:pt x="217" y="353"/>
                </a:lnTo>
                <a:lnTo>
                  <a:pt x="213" y="332"/>
                </a:lnTo>
                <a:lnTo>
                  <a:pt x="210" y="310"/>
                </a:lnTo>
                <a:lnTo>
                  <a:pt x="206" y="289"/>
                </a:lnTo>
                <a:lnTo>
                  <a:pt x="202" y="268"/>
                </a:lnTo>
                <a:lnTo>
                  <a:pt x="199" y="247"/>
                </a:lnTo>
                <a:lnTo>
                  <a:pt x="195" y="227"/>
                </a:lnTo>
                <a:lnTo>
                  <a:pt x="191" y="207"/>
                </a:lnTo>
                <a:lnTo>
                  <a:pt x="187" y="188"/>
                </a:lnTo>
                <a:lnTo>
                  <a:pt x="184" y="169"/>
                </a:lnTo>
                <a:lnTo>
                  <a:pt x="180" y="151"/>
                </a:lnTo>
                <a:lnTo>
                  <a:pt x="176" y="134"/>
                </a:lnTo>
                <a:lnTo>
                  <a:pt x="173" y="117"/>
                </a:lnTo>
                <a:lnTo>
                  <a:pt x="169" y="102"/>
                </a:lnTo>
                <a:lnTo>
                  <a:pt x="165" y="87"/>
                </a:lnTo>
                <a:lnTo>
                  <a:pt x="161" y="73"/>
                </a:lnTo>
                <a:lnTo>
                  <a:pt x="158" y="60"/>
                </a:lnTo>
                <a:lnTo>
                  <a:pt x="154" y="49"/>
                </a:lnTo>
                <a:lnTo>
                  <a:pt x="150" y="38"/>
                </a:lnTo>
                <a:lnTo>
                  <a:pt x="147" y="29"/>
                </a:lnTo>
                <a:lnTo>
                  <a:pt x="143" y="21"/>
                </a:lnTo>
                <a:lnTo>
                  <a:pt x="139" y="14"/>
                </a:lnTo>
                <a:lnTo>
                  <a:pt x="136" y="9"/>
                </a:lnTo>
                <a:lnTo>
                  <a:pt x="132" y="5"/>
                </a:lnTo>
                <a:lnTo>
                  <a:pt x="128" y="2"/>
                </a:lnTo>
                <a:lnTo>
                  <a:pt x="125" y="0"/>
                </a:lnTo>
                <a:lnTo>
                  <a:pt x="121" y="0"/>
                </a:lnTo>
                <a:lnTo>
                  <a:pt x="117" y="1"/>
                </a:lnTo>
                <a:lnTo>
                  <a:pt x="114" y="4"/>
                </a:lnTo>
                <a:lnTo>
                  <a:pt x="110" y="8"/>
                </a:lnTo>
                <a:lnTo>
                  <a:pt x="106" y="13"/>
                </a:lnTo>
                <a:lnTo>
                  <a:pt x="103" y="20"/>
                </a:lnTo>
                <a:lnTo>
                  <a:pt x="99" y="27"/>
                </a:lnTo>
                <a:lnTo>
                  <a:pt x="95" y="36"/>
                </a:lnTo>
                <a:lnTo>
                  <a:pt x="92" y="46"/>
                </a:lnTo>
                <a:lnTo>
                  <a:pt x="88" y="58"/>
                </a:lnTo>
                <a:lnTo>
                  <a:pt x="84" y="70"/>
                </a:lnTo>
                <a:lnTo>
                  <a:pt x="81" y="83"/>
                </a:lnTo>
                <a:lnTo>
                  <a:pt x="77" y="97"/>
                </a:lnTo>
                <a:lnTo>
                  <a:pt x="73" y="111"/>
                </a:lnTo>
                <a:lnTo>
                  <a:pt x="70" y="125"/>
                </a:lnTo>
                <a:lnTo>
                  <a:pt x="66" y="140"/>
                </a:lnTo>
                <a:lnTo>
                  <a:pt x="62" y="154"/>
                </a:lnTo>
                <a:lnTo>
                  <a:pt x="59" y="167"/>
                </a:lnTo>
                <a:lnTo>
                  <a:pt x="55" y="179"/>
                </a:lnTo>
                <a:lnTo>
                  <a:pt x="51" y="190"/>
                </a:lnTo>
                <a:lnTo>
                  <a:pt x="48" y="199"/>
                </a:lnTo>
                <a:lnTo>
                  <a:pt x="44" y="206"/>
                </a:lnTo>
                <a:lnTo>
                  <a:pt x="40" y="210"/>
                </a:lnTo>
                <a:lnTo>
                  <a:pt x="37" y="211"/>
                </a:lnTo>
                <a:lnTo>
                  <a:pt x="33" y="209"/>
                </a:lnTo>
                <a:lnTo>
                  <a:pt x="29" y="204"/>
                </a:lnTo>
                <a:lnTo>
                  <a:pt x="26" y="196"/>
                </a:lnTo>
                <a:lnTo>
                  <a:pt x="22" y="185"/>
                </a:lnTo>
                <a:lnTo>
                  <a:pt x="18" y="171"/>
                </a:lnTo>
                <a:lnTo>
                  <a:pt x="15" y="155"/>
                </a:lnTo>
                <a:lnTo>
                  <a:pt x="11" y="137"/>
                </a:lnTo>
                <a:lnTo>
                  <a:pt x="8" y="118"/>
                </a:lnTo>
                <a:lnTo>
                  <a:pt x="4" y="98"/>
                </a:lnTo>
                <a:lnTo>
                  <a:pt x="0" y="79"/>
                </a:lnTo>
              </a:path>
            </a:pathLst>
          </a:custGeom>
          <a:noFill/>
          <a:ln w="38100" cmpd="sng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2674439" y="2524487"/>
            <a:ext cx="1312862" cy="1584325"/>
          </a:xfrm>
          <a:custGeom>
            <a:avLst/>
            <a:gdLst/>
            <a:ahLst/>
            <a:cxnLst>
              <a:cxn ang="0">
                <a:pos x="819" y="99"/>
              </a:cxn>
              <a:cxn ang="0">
                <a:pos x="795" y="43"/>
              </a:cxn>
              <a:cxn ang="0">
                <a:pos x="777" y="9"/>
              </a:cxn>
              <a:cxn ang="0">
                <a:pos x="757" y="0"/>
              </a:cxn>
              <a:cxn ang="0">
                <a:pos x="737" y="19"/>
              </a:cxn>
              <a:cxn ang="0">
                <a:pos x="714" y="59"/>
              </a:cxn>
              <a:cxn ang="0">
                <a:pos x="694" y="119"/>
              </a:cxn>
              <a:cxn ang="0">
                <a:pos x="674" y="188"/>
              </a:cxn>
              <a:cxn ang="0">
                <a:pos x="654" y="260"/>
              </a:cxn>
              <a:cxn ang="0">
                <a:pos x="634" y="333"/>
              </a:cxn>
              <a:cxn ang="0">
                <a:pos x="612" y="402"/>
              </a:cxn>
              <a:cxn ang="0">
                <a:pos x="592" y="463"/>
              </a:cxn>
              <a:cxn ang="0">
                <a:pos x="572" y="519"/>
              </a:cxn>
              <a:cxn ang="0">
                <a:pos x="552" y="567"/>
              </a:cxn>
              <a:cxn ang="0">
                <a:pos x="532" y="610"/>
              </a:cxn>
              <a:cxn ang="0">
                <a:pos x="510" y="647"/>
              </a:cxn>
              <a:cxn ang="0">
                <a:pos x="490" y="680"/>
              </a:cxn>
              <a:cxn ang="0">
                <a:pos x="470" y="710"/>
              </a:cxn>
              <a:cxn ang="0">
                <a:pos x="450" y="736"/>
              </a:cxn>
              <a:cxn ang="0">
                <a:pos x="430" y="760"/>
              </a:cxn>
              <a:cxn ang="0">
                <a:pos x="410" y="781"/>
              </a:cxn>
              <a:cxn ang="0">
                <a:pos x="390" y="801"/>
              </a:cxn>
              <a:cxn ang="0">
                <a:pos x="368" y="818"/>
              </a:cxn>
              <a:cxn ang="0">
                <a:pos x="348" y="835"/>
              </a:cxn>
              <a:cxn ang="0">
                <a:pos x="328" y="850"/>
              </a:cxn>
              <a:cxn ang="0">
                <a:pos x="309" y="864"/>
              </a:cxn>
              <a:cxn ang="0">
                <a:pos x="289" y="877"/>
              </a:cxn>
              <a:cxn ang="0">
                <a:pos x="269" y="891"/>
              </a:cxn>
              <a:cxn ang="0">
                <a:pos x="249" y="902"/>
              </a:cxn>
              <a:cxn ang="0">
                <a:pos x="229" y="911"/>
              </a:cxn>
              <a:cxn ang="0">
                <a:pos x="209" y="922"/>
              </a:cxn>
              <a:cxn ang="0">
                <a:pos x="189" y="931"/>
              </a:cxn>
              <a:cxn ang="0">
                <a:pos x="167" y="939"/>
              </a:cxn>
              <a:cxn ang="0">
                <a:pos x="147" y="948"/>
              </a:cxn>
              <a:cxn ang="0">
                <a:pos x="127" y="956"/>
              </a:cxn>
              <a:cxn ang="0">
                <a:pos x="107" y="963"/>
              </a:cxn>
              <a:cxn ang="0">
                <a:pos x="87" y="970"/>
              </a:cxn>
              <a:cxn ang="0">
                <a:pos x="67" y="976"/>
              </a:cxn>
              <a:cxn ang="0">
                <a:pos x="49" y="983"/>
              </a:cxn>
              <a:cxn ang="0">
                <a:pos x="29" y="989"/>
              </a:cxn>
              <a:cxn ang="0">
                <a:pos x="9" y="995"/>
              </a:cxn>
            </a:cxnLst>
            <a:rect l="0" t="0" r="r" b="b"/>
            <a:pathLst>
              <a:path w="827" h="998">
                <a:moveTo>
                  <a:pt x="827" y="132"/>
                </a:moveTo>
                <a:lnTo>
                  <a:pt x="819" y="99"/>
                </a:lnTo>
                <a:lnTo>
                  <a:pt x="807" y="69"/>
                </a:lnTo>
                <a:lnTo>
                  <a:pt x="795" y="43"/>
                </a:lnTo>
                <a:lnTo>
                  <a:pt x="787" y="22"/>
                </a:lnTo>
                <a:lnTo>
                  <a:pt x="777" y="9"/>
                </a:lnTo>
                <a:lnTo>
                  <a:pt x="767" y="2"/>
                </a:lnTo>
                <a:lnTo>
                  <a:pt x="757" y="0"/>
                </a:lnTo>
                <a:lnTo>
                  <a:pt x="745" y="6"/>
                </a:lnTo>
                <a:lnTo>
                  <a:pt x="737" y="19"/>
                </a:lnTo>
                <a:lnTo>
                  <a:pt x="725" y="37"/>
                </a:lnTo>
                <a:lnTo>
                  <a:pt x="714" y="59"/>
                </a:lnTo>
                <a:lnTo>
                  <a:pt x="705" y="87"/>
                </a:lnTo>
                <a:lnTo>
                  <a:pt x="694" y="119"/>
                </a:lnTo>
                <a:lnTo>
                  <a:pt x="685" y="152"/>
                </a:lnTo>
                <a:lnTo>
                  <a:pt x="674" y="188"/>
                </a:lnTo>
                <a:lnTo>
                  <a:pt x="663" y="225"/>
                </a:lnTo>
                <a:lnTo>
                  <a:pt x="654" y="260"/>
                </a:lnTo>
                <a:lnTo>
                  <a:pt x="643" y="297"/>
                </a:lnTo>
                <a:lnTo>
                  <a:pt x="634" y="333"/>
                </a:lnTo>
                <a:lnTo>
                  <a:pt x="623" y="368"/>
                </a:lnTo>
                <a:lnTo>
                  <a:pt x="612" y="402"/>
                </a:lnTo>
                <a:lnTo>
                  <a:pt x="603" y="433"/>
                </a:lnTo>
                <a:lnTo>
                  <a:pt x="592" y="463"/>
                </a:lnTo>
                <a:lnTo>
                  <a:pt x="584" y="493"/>
                </a:lnTo>
                <a:lnTo>
                  <a:pt x="572" y="519"/>
                </a:lnTo>
                <a:lnTo>
                  <a:pt x="560" y="545"/>
                </a:lnTo>
                <a:lnTo>
                  <a:pt x="552" y="567"/>
                </a:lnTo>
                <a:lnTo>
                  <a:pt x="541" y="589"/>
                </a:lnTo>
                <a:lnTo>
                  <a:pt x="532" y="610"/>
                </a:lnTo>
                <a:lnTo>
                  <a:pt x="521" y="630"/>
                </a:lnTo>
                <a:lnTo>
                  <a:pt x="510" y="647"/>
                </a:lnTo>
                <a:lnTo>
                  <a:pt x="502" y="666"/>
                </a:lnTo>
                <a:lnTo>
                  <a:pt x="490" y="680"/>
                </a:lnTo>
                <a:lnTo>
                  <a:pt x="482" y="695"/>
                </a:lnTo>
                <a:lnTo>
                  <a:pt x="470" y="710"/>
                </a:lnTo>
                <a:lnTo>
                  <a:pt x="462" y="723"/>
                </a:lnTo>
                <a:lnTo>
                  <a:pt x="450" y="736"/>
                </a:lnTo>
                <a:lnTo>
                  <a:pt x="438" y="749"/>
                </a:lnTo>
                <a:lnTo>
                  <a:pt x="430" y="760"/>
                </a:lnTo>
                <a:lnTo>
                  <a:pt x="420" y="772"/>
                </a:lnTo>
                <a:lnTo>
                  <a:pt x="410" y="781"/>
                </a:lnTo>
                <a:lnTo>
                  <a:pt x="400" y="792"/>
                </a:lnTo>
                <a:lnTo>
                  <a:pt x="390" y="801"/>
                </a:lnTo>
                <a:lnTo>
                  <a:pt x="380" y="811"/>
                </a:lnTo>
                <a:lnTo>
                  <a:pt x="368" y="818"/>
                </a:lnTo>
                <a:lnTo>
                  <a:pt x="360" y="827"/>
                </a:lnTo>
                <a:lnTo>
                  <a:pt x="348" y="835"/>
                </a:lnTo>
                <a:lnTo>
                  <a:pt x="340" y="842"/>
                </a:lnTo>
                <a:lnTo>
                  <a:pt x="328" y="850"/>
                </a:lnTo>
                <a:lnTo>
                  <a:pt x="320" y="857"/>
                </a:lnTo>
                <a:lnTo>
                  <a:pt x="309" y="864"/>
                </a:lnTo>
                <a:lnTo>
                  <a:pt x="300" y="872"/>
                </a:lnTo>
                <a:lnTo>
                  <a:pt x="289" y="877"/>
                </a:lnTo>
                <a:lnTo>
                  <a:pt x="278" y="883"/>
                </a:lnTo>
                <a:lnTo>
                  <a:pt x="269" y="891"/>
                </a:lnTo>
                <a:lnTo>
                  <a:pt x="258" y="896"/>
                </a:lnTo>
                <a:lnTo>
                  <a:pt x="249" y="902"/>
                </a:lnTo>
                <a:lnTo>
                  <a:pt x="238" y="905"/>
                </a:lnTo>
                <a:lnTo>
                  <a:pt x="229" y="911"/>
                </a:lnTo>
                <a:lnTo>
                  <a:pt x="218" y="917"/>
                </a:lnTo>
                <a:lnTo>
                  <a:pt x="209" y="922"/>
                </a:lnTo>
                <a:lnTo>
                  <a:pt x="198" y="926"/>
                </a:lnTo>
                <a:lnTo>
                  <a:pt x="189" y="931"/>
                </a:lnTo>
                <a:lnTo>
                  <a:pt x="179" y="935"/>
                </a:lnTo>
                <a:lnTo>
                  <a:pt x="167" y="939"/>
                </a:lnTo>
                <a:lnTo>
                  <a:pt x="159" y="944"/>
                </a:lnTo>
                <a:lnTo>
                  <a:pt x="147" y="948"/>
                </a:lnTo>
                <a:lnTo>
                  <a:pt x="139" y="952"/>
                </a:lnTo>
                <a:lnTo>
                  <a:pt x="127" y="956"/>
                </a:lnTo>
                <a:lnTo>
                  <a:pt x="119" y="959"/>
                </a:lnTo>
                <a:lnTo>
                  <a:pt x="107" y="963"/>
                </a:lnTo>
                <a:lnTo>
                  <a:pt x="99" y="967"/>
                </a:lnTo>
                <a:lnTo>
                  <a:pt x="87" y="970"/>
                </a:lnTo>
                <a:lnTo>
                  <a:pt x="79" y="974"/>
                </a:lnTo>
                <a:lnTo>
                  <a:pt x="67" y="976"/>
                </a:lnTo>
                <a:lnTo>
                  <a:pt x="59" y="980"/>
                </a:lnTo>
                <a:lnTo>
                  <a:pt x="49" y="983"/>
                </a:lnTo>
                <a:lnTo>
                  <a:pt x="39" y="987"/>
                </a:lnTo>
                <a:lnTo>
                  <a:pt x="29" y="989"/>
                </a:lnTo>
                <a:lnTo>
                  <a:pt x="19" y="993"/>
                </a:lnTo>
                <a:lnTo>
                  <a:pt x="9" y="995"/>
                </a:lnTo>
                <a:lnTo>
                  <a:pt x="0" y="998"/>
                </a:lnTo>
              </a:path>
            </a:pathLst>
          </a:custGeom>
          <a:noFill/>
          <a:ln w="38100" cmpd="sng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5482726" y="4756512"/>
            <a:ext cx="1300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liquid water</a:t>
            </a:r>
          </a:p>
        </p:txBody>
      </p:sp>
      <p:sp>
        <p:nvSpPr>
          <p:cNvPr id="56" name="Line 65"/>
          <p:cNvSpPr>
            <a:spLocks noChangeShapeType="1"/>
          </p:cNvSpPr>
          <p:nvPr/>
        </p:nvSpPr>
        <p:spPr bwMode="auto">
          <a:xfrm flipV="1">
            <a:off x="3190376" y="5240700"/>
            <a:ext cx="317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Line 66"/>
          <p:cNvSpPr>
            <a:spLocks noChangeShapeType="1"/>
          </p:cNvSpPr>
          <p:nvPr/>
        </p:nvSpPr>
        <p:spPr bwMode="auto">
          <a:xfrm flipV="1">
            <a:off x="2968126" y="5158150"/>
            <a:ext cx="4763" cy="19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750639" y="5396275"/>
            <a:ext cx="4165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latin typeface="Avenir Next Regular"/>
                <a:cs typeface="Avenir Next Regular"/>
              </a:rPr>
              <a:t>3000</a:t>
            </a:r>
            <a:endParaRPr lang="en-US" sz="1400" dirty="0">
              <a:latin typeface="Avenir Next Regular"/>
              <a:cs typeface="Avenir Next Regular"/>
            </a:endParaRPr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2006100" y="3372207"/>
            <a:ext cx="331789" cy="871543"/>
            <a:chOff x="29" y="2557"/>
            <a:chExt cx="209" cy="549"/>
          </a:xfrm>
        </p:grpSpPr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 rot="16200000">
              <a:off x="58" y="2791"/>
              <a:ext cx="18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000000"/>
                  </a:solidFill>
                </a:rPr>
                <a:t>I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SFG</a:t>
              </a:r>
              <a:endParaRPr lang="en-US" sz="3600" baseline="-25000" dirty="0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 rot="-5400000">
              <a:off x="-16" y="2932"/>
              <a:ext cx="346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sz="3600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 rot="-5400000">
              <a:off x="-110" y="2888"/>
              <a:ext cx="346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sz="3600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 rot="-5400000">
              <a:off x="-3" y="2733"/>
              <a:ext cx="346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sz="3600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 rot="-5400000">
              <a:off x="-143" y="2729"/>
              <a:ext cx="346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sz="3600"/>
            </a:p>
          </p:txBody>
        </p:sp>
      </p:grp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6794001" y="4116745"/>
            <a:ext cx="792163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618570" y="5945229"/>
            <a:ext cx="40761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venir Next Regular"/>
                <a:cs typeface="Avenir Next Regular"/>
              </a:rPr>
              <a:t>Du</a:t>
            </a:r>
            <a:r>
              <a:rPr lang="en-US" sz="1200" dirty="0" smtClean="0">
                <a:latin typeface="Avenir Next Regular"/>
                <a:cs typeface="Avenir Next Regular"/>
              </a:rPr>
              <a:t>,…, </a:t>
            </a:r>
            <a:r>
              <a:rPr lang="en-US" sz="1200" dirty="0">
                <a:latin typeface="Avenir Next Regular"/>
                <a:cs typeface="Avenir Next Regular"/>
              </a:rPr>
              <a:t>Shen(1993) </a:t>
            </a:r>
            <a:r>
              <a:rPr lang="en-US" sz="1200" u="sng" dirty="0">
                <a:latin typeface="Avenir Next Regular"/>
                <a:cs typeface="Avenir Next Regular"/>
              </a:rPr>
              <a:t>Physical Review </a:t>
            </a:r>
            <a:r>
              <a:rPr lang="en-US" sz="1200" u="sng" dirty="0" smtClean="0">
                <a:latin typeface="Avenir Next Regular"/>
                <a:cs typeface="Avenir Next Regular"/>
              </a:rPr>
              <a:t>Letters</a:t>
            </a:r>
            <a:r>
              <a:rPr lang="en-US" sz="1200" dirty="0" smtClean="0">
                <a:latin typeface="Avenir Next Regular"/>
                <a:cs typeface="Avenir Next Regular"/>
              </a:rPr>
              <a:t>, 70(15), 2313</a:t>
            </a:r>
            <a:endParaRPr lang="en-US" sz="1200" dirty="0">
              <a:latin typeface="Avenir Next Regular"/>
              <a:cs typeface="Avenir Next Regular"/>
            </a:endParaRPr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3263401" y="3430950"/>
            <a:ext cx="1512888" cy="1887537"/>
          </a:xfrm>
          <a:custGeom>
            <a:avLst/>
            <a:gdLst>
              <a:gd name="T0" fmla="*/ 0 w 953"/>
              <a:gd name="T1" fmla="*/ 2147483647 h 1189"/>
              <a:gd name="T2" fmla="*/ 2147483647 w 953"/>
              <a:gd name="T3" fmla="*/ 2147483647 h 1189"/>
              <a:gd name="T4" fmla="*/ 2147483647 w 953"/>
              <a:gd name="T5" fmla="*/ 2147483647 h 1189"/>
              <a:gd name="T6" fmla="*/ 2147483647 w 953"/>
              <a:gd name="T7" fmla="*/ 2147483647 h 1189"/>
              <a:gd name="T8" fmla="*/ 2147483647 w 953"/>
              <a:gd name="T9" fmla="*/ 2147483647 h 1189"/>
              <a:gd name="T10" fmla="*/ 2147483647 w 953"/>
              <a:gd name="T11" fmla="*/ 2147483647 h 1189"/>
              <a:gd name="T12" fmla="*/ 2147483647 w 953"/>
              <a:gd name="T13" fmla="*/ 2147483647 h 1189"/>
              <a:gd name="T14" fmla="*/ 2147483647 w 953"/>
              <a:gd name="T15" fmla="*/ 2147483647 h 11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53"/>
              <a:gd name="T25" fmla="*/ 0 h 1189"/>
              <a:gd name="T26" fmla="*/ 953 w 953"/>
              <a:gd name="T27" fmla="*/ 1189 h 11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53" h="1189">
                <a:moveTo>
                  <a:pt x="0" y="1140"/>
                </a:moveTo>
                <a:cubicBezTo>
                  <a:pt x="41" y="1151"/>
                  <a:pt x="87" y="1164"/>
                  <a:pt x="136" y="1094"/>
                </a:cubicBezTo>
                <a:cubicBezTo>
                  <a:pt x="185" y="1024"/>
                  <a:pt x="251" y="892"/>
                  <a:pt x="292" y="717"/>
                </a:cubicBezTo>
                <a:cubicBezTo>
                  <a:pt x="333" y="542"/>
                  <a:pt x="355" y="86"/>
                  <a:pt x="382" y="43"/>
                </a:cubicBezTo>
                <a:cubicBezTo>
                  <a:pt x="409" y="0"/>
                  <a:pt x="431" y="318"/>
                  <a:pt x="454" y="459"/>
                </a:cubicBezTo>
                <a:cubicBezTo>
                  <a:pt x="477" y="600"/>
                  <a:pt x="477" y="777"/>
                  <a:pt x="522" y="890"/>
                </a:cubicBezTo>
                <a:cubicBezTo>
                  <a:pt x="567" y="1003"/>
                  <a:pt x="654" y="1091"/>
                  <a:pt x="726" y="1140"/>
                </a:cubicBezTo>
                <a:cubicBezTo>
                  <a:pt x="798" y="1189"/>
                  <a:pt x="877" y="1185"/>
                  <a:pt x="953" y="1185"/>
                </a:cubicBez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Text Box 114"/>
          <p:cNvSpPr txBox="1">
            <a:spLocks noChangeArrowheads="1"/>
          </p:cNvSpPr>
          <p:nvPr/>
        </p:nvSpPr>
        <p:spPr bwMode="auto">
          <a:xfrm>
            <a:off x="3330076" y="3929425"/>
            <a:ext cx="479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rgbClr val="008000"/>
                </a:solidFill>
              </a:rPr>
              <a:t>ice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4737363" y="1487850"/>
            <a:ext cx="1560576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latin typeface="Avenir Next Regular"/>
                <a:cs typeface="Avenir Next Regular"/>
              </a:rPr>
              <a:t>weak</a:t>
            </a:r>
            <a:br>
              <a:rPr lang="en-US" sz="2200" dirty="0">
                <a:latin typeface="Avenir Next Regular"/>
                <a:cs typeface="Avenir Next Regular"/>
              </a:rPr>
            </a:br>
            <a:r>
              <a:rPr lang="en-US" sz="2200" dirty="0">
                <a:latin typeface="Avenir Next Regular"/>
                <a:cs typeface="Avenir Next Regular"/>
              </a:rPr>
              <a:t>‘water-like’</a:t>
            </a:r>
            <a:endParaRPr lang="en-GB" sz="2200" dirty="0">
              <a:latin typeface="Avenir Next Regular"/>
              <a:cs typeface="Avenir Next Regular"/>
            </a:endParaRP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2266815" y="1589450"/>
            <a:ext cx="1220060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latin typeface="Avenir Next Regular"/>
                <a:cs typeface="Avenir Next Regular"/>
              </a:rPr>
              <a:t>strong</a:t>
            </a:r>
            <a:br>
              <a:rPr lang="en-US" sz="2200" dirty="0">
                <a:latin typeface="Avenir Next Regular"/>
                <a:cs typeface="Avenir Next Regular"/>
              </a:rPr>
            </a:br>
            <a:r>
              <a:rPr lang="en-US" sz="2200" dirty="0">
                <a:latin typeface="Avenir Next Regular"/>
                <a:cs typeface="Avenir Next Regular"/>
              </a:rPr>
              <a:t>‘ice-like’</a:t>
            </a:r>
            <a:endParaRPr lang="en-GB" sz="2200" dirty="0">
              <a:latin typeface="Avenir Next Regular"/>
              <a:cs typeface="Avenir Next Regular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5853" y="11579"/>
            <a:ext cx="9138147" cy="725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venir Next Medium"/>
                <a:ea typeface="+mj-ea"/>
                <a:cs typeface="Avenir Next Medium"/>
              </a:rPr>
              <a:t>What causes the double peaked feature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852" y="660395"/>
            <a:ext cx="9138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>
                <a:latin typeface="Avenir Next Regular"/>
                <a:cs typeface="Avenir Next Regular"/>
              </a:rPr>
              <a:t>One idea: interfacial structural heterogeneity</a:t>
            </a:r>
            <a:endParaRPr lang="en-US" sz="2600" i="1" dirty="0">
              <a:latin typeface="Avenir Next Regular"/>
              <a:cs typeface="Avenir Next Regular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997857" y="1183704"/>
            <a:ext cx="7229929" cy="907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25"/>
          <p:cNvSpPr>
            <a:spLocks noChangeShapeType="1"/>
          </p:cNvSpPr>
          <p:nvPr/>
        </p:nvSpPr>
        <p:spPr bwMode="auto">
          <a:xfrm flipH="1">
            <a:off x="4932363" y="3433763"/>
            <a:ext cx="1584325" cy="411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 flipH="1" flipV="1">
            <a:off x="4859338" y="2836863"/>
            <a:ext cx="1657350" cy="5746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14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53" y="11579"/>
            <a:ext cx="9138147" cy="725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venir Next Medium"/>
                <a:ea typeface="+mj-ea"/>
                <a:cs typeface="Avenir Next Medium"/>
              </a:rPr>
              <a:t>What causes the double peaked feature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2" y="660395"/>
            <a:ext cx="9138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>
                <a:latin typeface="Avenir Next Regular"/>
                <a:cs typeface="Avenir Next Regular"/>
              </a:rPr>
              <a:t>A second idea: symmetric/asymmetric stretch</a:t>
            </a:r>
            <a:endParaRPr lang="en-US" sz="2600" i="1" dirty="0">
              <a:latin typeface="Avenir Next Regular"/>
              <a:cs typeface="Avenir Next Regular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7857" y="1183704"/>
            <a:ext cx="7229929" cy="907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1765300" y="3427413"/>
            <a:ext cx="6556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6580188" y="3427413"/>
            <a:ext cx="655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4187825" y="2857500"/>
            <a:ext cx="6556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4187825" y="3862388"/>
            <a:ext cx="6556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02257" y="3246440"/>
            <a:ext cx="629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venir Next Regular"/>
                <a:cs typeface="Avenir Next Regular"/>
              </a:rPr>
              <a:t>O-D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26300" y="3236915"/>
            <a:ext cx="629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venir Next Regular"/>
                <a:cs typeface="Avenir Next Regular"/>
              </a:rPr>
              <a:t>O-D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324225" y="2616200"/>
            <a:ext cx="726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err="1">
                <a:latin typeface="Avenir Next Regular"/>
                <a:cs typeface="Avenir Next Regular"/>
              </a:rPr>
              <a:t>asym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263900" y="3624263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err="1">
                <a:latin typeface="Avenir Next Regular"/>
                <a:cs typeface="Avenir Next Regular"/>
              </a:rPr>
              <a:t>symm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18" name="Rectangle 12"/>
          <p:cNvSpPr>
            <a:spLocks noChangeAspect="1" noChangeArrowheads="1"/>
          </p:cNvSpPr>
          <p:nvPr/>
        </p:nvSpPr>
        <p:spPr bwMode="auto">
          <a:xfrm rot="9456323">
            <a:off x="4664075" y="3905250"/>
            <a:ext cx="495300" cy="698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" name="Rectangle 13"/>
          <p:cNvSpPr>
            <a:spLocks noChangeAspect="1" noChangeArrowheads="1"/>
          </p:cNvSpPr>
          <p:nvPr/>
        </p:nvSpPr>
        <p:spPr bwMode="auto">
          <a:xfrm rot="4971629">
            <a:off x="4829175" y="3633788"/>
            <a:ext cx="495300" cy="698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" name="Oval 14"/>
          <p:cNvSpPr>
            <a:spLocks noChangeAspect="1" noChangeArrowheads="1"/>
          </p:cNvSpPr>
          <p:nvPr/>
        </p:nvSpPr>
        <p:spPr bwMode="auto">
          <a:xfrm rot="7421404">
            <a:off x="4947434" y="3379513"/>
            <a:ext cx="190500" cy="192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1" name="Oval 15"/>
          <p:cNvSpPr>
            <a:spLocks noChangeAspect="1" noChangeArrowheads="1"/>
          </p:cNvSpPr>
          <p:nvPr/>
        </p:nvSpPr>
        <p:spPr bwMode="auto">
          <a:xfrm rot="1163840">
            <a:off x="4641850" y="3910013"/>
            <a:ext cx="201613" cy="198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" name="Oval 16"/>
          <p:cNvSpPr>
            <a:spLocks noChangeAspect="1" noChangeArrowheads="1"/>
          </p:cNvSpPr>
          <p:nvPr/>
        </p:nvSpPr>
        <p:spPr bwMode="auto">
          <a:xfrm rot="21400954">
            <a:off x="4908550" y="3697288"/>
            <a:ext cx="361950" cy="347662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nl-NL" sz="2000">
              <a:latin typeface="Arial Unicode MS" charset="0"/>
              <a:ea typeface="Arial" charset="0"/>
              <a:cs typeface="Arial" charset="0"/>
            </a:endParaRPr>
          </a:p>
        </p:txBody>
      </p:sp>
      <p:sp>
        <p:nvSpPr>
          <p:cNvPr id="23" name="Rectangle 17"/>
          <p:cNvSpPr>
            <a:spLocks noChangeAspect="1" noChangeArrowheads="1"/>
          </p:cNvSpPr>
          <p:nvPr/>
        </p:nvSpPr>
        <p:spPr bwMode="auto">
          <a:xfrm rot="9456323">
            <a:off x="4767263" y="2981325"/>
            <a:ext cx="473075" cy="6667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4" name="Rectangle 18"/>
          <p:cNvSpPr>
            <a:spLocks noChangeAspect="1" noChangeArrowheads="1"/>
          </p:cNvSpPr>
          <p:nvPr/>
        </p:nvSpPr>
        <p:spPr bwMode="auto">
          <a:xfrm rot="4971629">
            <a:off x="4889500" y="2720975"/>
            <a:ext cx="473075" cy="6667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5" name="Oval 19"/>
          <p:cNvSpPr>
            <a:spLocks noChangeAspect="1" noChangeArrowheads="1"/>
          </p:cNvSpPr>
          <p:nvPr/>
        </p:nvSpPr>
        <p:spPr bwMode="auto">
          <a:xfrm rot="7421404">
            <a:off x="4999037" y="2478088"/>
            <a:ext cx="207963" cy="2111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6" name="Oval 20"/>
          <p:cNvSpPr>
            <a:spLocks noChangeAspect="1" noChangeArrowheads="1"/>
          </p:cNvSpPr>
          <p:nvPr/>
        </p:nvSpPr>
        <p:spPr bwMode="auto">
          <a:xfrm rot="1163840">
            <a:off x="4683125" y="2995613"/>
            <a:ext cx="222250" cy="2190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" name="Oval 21"/>
          <p:cNvSpPr>
            <a:spLocks noChangeAspect="1" noChangeArrowheads="1"/>
          </p:cNvSpPr>
          <p:nvPr/>
        </p:nvSpPr>
        <p:spPr bwMode="auto">
          <a:xfrm rot="21400954">
            <a:off x="4979988" y="2760663"/>
            <a:ext cx="360362" cy="346075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nl-NL" sz="2000">
              <a:latin typeface="Arial Unicode MS" charset="0"/>
              <a:ea typeface="Arial" charset="0"/>
              <a:cs typeface="Arial" charset="0"/>
            </a:endParaRP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 flipV="1">
            <a:off x="2484438" y="2836863"/>
            <a:ext cx="1727200" cy="5746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>
            <a:off x="2484438" y="3411538"/>
            <a:ext cx="1655762" cy="4333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9"/>
          <p:cNvSpPr>
            <a:spLocks noChangeAspect="1" noChangeArrowheads="1"/>
          </p:cNvSpPr>
          <p:nvPr/>
        </p:nvSpPr>
        <p:spPr bwMode="auto">
          <a:xfrm rot="9456323">
            <a:off x="223838" y="3424238"/>
            <a:ext cx="495300" cy="698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3" name="Rectangle 30"/>
          <p:cNvSpPr>
            <a:spLocks noChangeAspect="1" noChangeArrowheads="1"/>
          </p:cNvSpPr>
          <p:nvPr/>
        </p:nvSpPr>
        <p:spPr bwMode="auto">
          <a:xfrm rot="4971629">
            <a:off x="388938" y="3152775"/>
            <a:ext cx="495300" cy="698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4" name="Oval 31"/>
          <p:cNvSpPr>
            <a:spLocks noChangeAspect="1" noChangeArrowheads="1"/>
          </p:cNvSpPr>
          <p:nvPr/>
        </p:nvSpPr>
        <p:spPr bwMode="auto">
          <a:xfrm rot="7421404">
            <a:off x="511941" y="2915389"/>
            <a:ext cx="190500" cy="1920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5" name="Oval 32"/>
          <p:cNvSpPr>
            <a:spLocks noChangeAspect="1" noChangeArrowheads="1"/>
          </p:cNvSpPr>
          <p:nvPr/>
        </p:nvSpPr>
        <p:spPr bwMode="auto">
          <a:xfrm rot="1163840">
            <a:off x="201613" y="3429000"/>
            <a:ext cx="201612" cy="198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6" name="Oval 33"/>
          <p:cNvSpPr>
            <a:spLocks noChangeAspect="1" noChangeArrowheads="1"/>
          </p:cNvSpPr>
          <p:nvPr/>
        </p:nvSpPr>
        <p:spPr bwMode="auto">
          <a:xfrm rot="21400954">
            <a:off x="468313" y="3216275"/>
            <a:ext cx="361950" cy="347663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nl-NL" sz="2000">
              <a:latin typeface="Arial Unicode MS" charset="0"/>
              <a:ea typeface="Arial" charset="0"/>
              <a:cs typeface="Arial" charset="0"/>
            </a:endParaRPr>
          </a:p>
        </p:txBody>
      </p:sp>
      <p:sp>
        <p:nvSpPr>
          <p:cNvPr id="37" name="Rectangle 35"/>
          <p:cNvSpPr>
            <a:spLocks noChangeAspect="1" noChangeArrowheads="1"/>
          </p:cNvSpPr>
          <p:nvPr/>
        </p:nvSpPr>
        <p:spPr bwMode="auto">
          <a:xfrm rot="9456323">
            <a:off x="8213725" y="3497263"/>
            <a:ext cx="495300" cy="698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8" name="Rectangle 36"/>
          <p:cNvSpPr>
            <a:spLocks noChangeAspect="1" noChangeArrowheads="1"/>
          </p:cNvSpPr>
          <p:nvPr/>
        </p:nvSpPr>
        <p:spPr bwMode="auto">
          <a:xfrm rot="4971629">
            <a:off x="8378825" y="3225800"/>
            <a:ext cx="495300" cy="698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9" name="Oval 37"/>
          <p:cNvSpPr>
            <a:spLocks noChangeAspect="1" noChangeArrowheads="1"/>
          </p:cNvSpPr>
          <p:nvPr/>
        </p:nvSpPr>
        <p:spPr bwMode="auto">
          <a:xfrm rot="7421404">
            <a:off x="8501828" y="2977274"/>
            <a:ext cx="190500" cy="1920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4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0" name="Oval 38"/>
          <p:cNvSpPr>
            <a:spLocks noChangeAspect="1" noChangeArrowheads="1"/>
          </p:cNvSpPr>
          <p:nvPr/>
        </p:nvSpPr>
        <p:spPr bwMode="auto">
          <a:xfrm rot="1163840">
            <a:off x="8191500" y="3502025"/>
            <a:ext cx="201613" cy="198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" name="Oval 39"/>
          <p:cNvSpPr>
            <a:spLocks noChangeAspect="1" noChangeArrowheads="1"/>
          </p:cNvSpPr>
          <p:nvPr/>
        </p:nvSpPr>
        <p:spPr bwMode="auto">
          <a:xfrm rot="21400954">
            <a:off x="8458200" y="3289300"/>
            <a:ext cx="361950" cy="347663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nl-NL" sz="2000">
              <a:latin typeface="Arial Unicode MS" charset="0"/>
              <a:ea typeface="Arial" charset="0"/>
              <a:cs typeface="Arial" charset="0"/>
            </a:endParaRP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2916238" y="4611688"/>
            <a:ext cx="30863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latin typeface="Avenir Next Regular"/>
                <a:cs typeface="Avenir Next Regular"/>
              </a:rPr>
              <a:t>(same water molecule)</a:t>
            </a:r>
            <a:endParaRPr lang="en-US" sz="2200" dirty="0">
              <a:latin typeface="Avenir Next Regular"/>
              <a:cs typeface="Avenir Next Regular"/>
            </a:endParaRPr>
          </a:p>
        </p:txBody>
      </p:sp>
      <p:sp>
        <p:nvSpPr>
          <p:cNvPr id="43" name="Freeform 44"/>
          <p:cNvSpPr>
            <a:spLocks/>
          </p:cNvSpPr>
          <p:nvPr/>
        </p:nvSpPr>
        <p:spPr bwMode="auto">
          <a:xfrm>
            <a:off x="684213" y="3627438"/>
            <a:ext cx="2087562" cy="1296987"/>
          </a:xfrm>
          <a:custGeom>
            <a:avLst/>
            <a:gdLst>
              <a:gd name="T0" fmla="*/ 0 w 1315"/>
              <a:gd name="T1" fmla="*/ 0 h 817"/>
              <a:gd name="T2" fmla="*/ 2147483647 w 1315"/>
              <a:gd name="T3" fmla="*/ 2147483647 h 817"/>
              <a:gd name="T4" fmla="*/ 2147483647 w 1315"/>
              <a:gd name="T5" fmla="*/ 2147483647 h 817"/>
              <a:gd name="T6" fmla="*/ 0 60000 65536"/>
              <a:gd name="T7" fmla="*/ 0 60000 65536"/>
              <a:gd name="T8" fmla="*/ 0 60000 65536"/>
              <a:gd name="T9" fmla="*/ 0 w 1315"/>
              <a:gd name="T10" fmla="*/ 0 h 817"/>
              <a:gd name="T11" fmla="*/ 1315 w 1315"/>
              <a:gd name="T12" fmla="*/ 817 h 8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5" h="817">
                <a:moveTo>
                  <a:pt x="0" y="0"/>
                </a:moveTo>
                <a:cubicBezTo>
                  <a:pt x="117" y="250"/>
                  <a:pt x="234" y="500"/>
                  <a:pt x="453" y="636"/>
                </a:cubicBezTo>
                <a:cubicBezTo>
                  <a:pt x="672" y="772"/>
                  <a:pt x="993" y="794"/>
                  <a:pt x="1315" y="81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5"/>
          <p:cNvSpPr>
            <a:spLocks/>
          </p:cNvSpPr>
          <p:nvPr/>
        </p:nvSpPr>
        <p:spPr bwMode="auto">
          <a:xfrm flipH="1">
            <a:off x="6156325" y="3698875"/>
            <a:ext cx="2376488" cy="1225550"/>
          </a:xfrm>
          <a:custGeom>
            <a:avLst/>
            <a:gdLst>
              <a:gd name="T0" fmla="*/ 0 w 1315"/>
              <a:gd name="T1" fmla="*/ 0 h 817"/>
              <a:gd name="T2" fmla="*/ 2147483647 w 1315"/>
              <a:gd name="T3" fmla="*/ 2147483647 h 817"/>
              <a:gd name="T4" fmla="*/ 2147483647 w 1315"/>
              <a:gd name="T5" fmla="*/ 2147483647 h 817"/>
              <a:gd name="T6" fmla="*/ 0 60000 65536"/>
              <a:gd name="T7" fmla="*/ 0 60000 65536"/>
              <a:gd name="T8" fmla="*/ 0 60000 65536"/>
              <a:gd name="T9" fmla="*/ 0 w 1315"/>
              <a:gd name="T10" fmla="*/ 0 h 817"/>
              <a:gd name="T11" fmla="*/ 1315 w 1315"/>
              <a:gd name="T12" fmla="*/ 817 h 8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5" h="817">
                <a:moveTo>
                  <a:pt x="0" y="0"/>
                </a:moveTo>
                <a:cubicBezTo>
                  <a:pt x="117" y="250"/>
                  <a:pt x="234" y="500"/>
                  <a:pt x="453" y="636"/>
                </a:cubicBezTo>
                <a:cubicBezTo>
                  <a:pt x="672" y="772"/>
                  <a:pt x="993" y="794"/>
                  <a:pt x="1315" y="81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851" y="6509668"/>
            <a:ext cx="2765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Structure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00208 -0.0215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162 L -0.00885 0.0053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00208 -0.0215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162 L -0.00885 0.0053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1621 L -0.00069 -0.0004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-0.00393 L -0.00469 0.00301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5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15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pic>
        <p:nvPicPr>
          <p:cNvPr id="7" name="Picture 53" descr="SFGspectrum_H2O_IceLiquidHypothesis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" y="1791489"/>
            <a:ext cx="426720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80467" y="5958415"/>
            <a:ext cx="4572000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>
              <a:spcBef>
                <a:spcPct val="50000"/>
              </a:spcBef>
              <a:buFont typeface="Symbol" charset="2"/>
              <a:buNone/>
            </a:pPr>
            <a:r>
              <a:rPr lang="en-US" sz="2200" dirty="0">
                <a:solidFill>
                  <a:srgbClr val="000000"/>
                </a:solidFill>
                <a:latin typeface="Avenir Next Regular"/>
                <a:cs typeface="Avenir Next Regular"/>
              </a:rPr>
              <a:t>Two peaks should collapse to one</a:t>
            </a:r>
            <a:endParaRPr lang="nl-NL" sz="2200" dirty="0">
              <a:solidFill>
                <a:srgbClr val="000000"/>
              </a:solidFill>
              <a:latin typeface="Avenir Next Regular"/>
              <a:cs typeface="Avenir Next Regular"/>
            </a:endParaRPr>
          </a:p>
        </p:txBody>
      </p:sp>
      <p:pic>
        <p:nvPicPr>
          <p:cNvPr id="9" name="Picture 6" descr="SFGspectrum_H2O_CouplingHypothesis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4470" y="1783836"/>
            <a:ext cx="4190769" cy="258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spect="1" noChangeArrowheads="1"/>
          </p:cNvSpPr>
          <p:nvPr/>
        </p:nvSpPr>
        <p:spPr bwMode="auto">
          <a:xfrm rot="15655371">
            <a:off x="5831165" y="4845824"/>
            <a:ext cx="626110" cy="6731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 rot="19841785">
            <a:off x="5612690" y="5308029"/>
            <a:ext cx="698500" cy="635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9"/>
          <p:cNvSpPr>
            <a:spLocks noChangeAspect="1" noChangeArrowheads="1"/>
          </p:cNvSpPr>
          <p:nvPr/>
        </p:nvSpPr>
        <p:spPr bwMode="auto">
          <a:xfrm rot="15655371">
            <a:off x="7395255" y="4855196"/>
            <a:ext cx="56515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0"/>
          <p:cNvSpPr>
            <a:spLocks noChangeAspect="1" noChangeArrowheads="1"/>
          </p:cNvSpPr>
          <p:nvPr/>
        </p:nvSpPr>
        <p:spPr bwMode="auto">
          <a:xfrm rot="19296365">
            <a:off x="7247450" y="5346521"/>
            <a:ext cx="487680" cy="6096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197604" y="2045772"/>
            <a:ext cx="4450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spcBef>
                <a:spcPct val="50000"/>
              </a:spcBef>
              <a:buFont typeface="Symbol" charset="2"/>
              <a:buNone/>
            </a:pPr>
            <a:r>
              <a:rPr lang="en-US" dirty="0">
                <a:solidFill>
                  <a:srgbClr val="FF3300"/>
                </a:solidFill>
                <a:latin typeface="Avenir Next Regular"/>
                <a:cs typeface="Avenir Next Regular"/>
              </a:rPr>
              <a:t>SS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724811" y="2255839"/>
            <a:ext cx="4796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spcBef>
                <a:spcPct val="50000"/>
              </a:spcBef>
              <a:buFont typeface="Symbol" charset="2"/>
              <a:buNone/>
            </a:pPr>
            <a:r>
              <a:rPr lang="en-US" dirty="0">
                <a:solidFill>
                  <a:srgbClr val="FF3300"/>
                </a:solidFill>
                <a:latin typeface="Avenir Next Regular"/>
                <a:cs typeface="Avenir Next Regular"/>
              </a:rPr>
              <a:t>AS</a:t>
            </a:r>
          </a:p>
        </p:txBody>
      </p:sp>
      <p:sp>
        <p:nvSpPr>
          <p:cNvPr id="16" name="Oval 17"/>
          <p:cNvSpPr>
            <a:spLocks noChangeAspect="1" noChangeArrowheads="1"/>
          </p:cNvSpPr>
          <p:nvPr/>
        </p:nvSpPr>
        <p:spPr bwMode="auto">
          <a:xfrm rot="7421404">
            <a:off x="5976241" y="4423716"/>
            <a:ext cx="245110" cy="247650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100000">
                <a:srgbClr val="184718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Oval 16"/>
          <p:cNvSpPr>
            <a:spLocks noChangeAspect="1" noChangeArrowheads="1"/>
          </p:cNvSpPr>
          <p:nvPr/>
        </p:nvSpPr>
        <p:spPr bwMode="auto">
          <a:xfrm rot="1163840">
            <a:off x="5531963" y="5400194"/>
            <a:ext cx="243840" cy="24003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 noChangeAspect="1" noChangeArrowheads="1"/>
          </p:cNvSpPr>
          <p:nvPr/>
        </p:nvSpPr>
        <p:spPr bwMode="auto">
          <a:xfrm rot="21400954">
            <a:off x="5948860" y="4956545"/>
            <a:ext cx="476250" cy="4572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nl-NL" sz="2000">
              <a:ea typeface="Arial" charset="0"/>
              <a:cs typeface="Arial" charset="0"/>
            </a:endParaRPr>
          </a:p>
        </p:txBody>
      </p:sp>
      <p:sp>
        <p:nvSpPr>
          <p:cNvPr id="19" name="Oval 20"/>
          <p:cNvSpPr>
            <a:spLocks noChangeAspect="1" noChangeArrowheads="1"/>
          </p:cNvSpPr>
          <p:nvPr/>
        </p:nvSpPr>
        <p:spPr bwMode="auto">
          <a:xfrm rot="7421404">
            <a:off x="7510531" y="4456076"/>
            <a:ext cx="228600" cy="232410"/>
          </a:xfrm>
          <a:prstGeom prst="ellipse">
            <a:avLst/>
          </a:prstGeom>
          <a:gradFill rotWithShape="1">
            <a:gsLst>
              <a:gs pos="0">
                <a:srgbClr val="339933"/>
              </a:gs>
              <a:gs pos="100000">
                <a:srgbClr val="184718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9"/>
          <p:cNvSpPr>
            <a:spLocks noChangeAspect="1" noChangeArrowheads="1"/>
          </p:cNvSpPr>
          <p:nvPr/>
        </p:nvSpPr>
        <p:spPr bwMode="auto">
          <a:xfrm rot="1163840">
            <a:off x="7182644" y="5434334"/>
            <a:ext cx="236220" cy="23368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Oval 20"/>
          <p:cNvSpPr>
            <a:spLocks noChangeAspect="1" noChangeArrowheads="1"/>
          </p:cNvSpPr>
          <p:nvPr/>
        </p:nvSpPr>
        <p:spPr bwMode="auto">
          <a:xfrm rot="21400954">
            <a:off x="7481344" y="4928481"/>
            <a:ext cx="473710" cy="45466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nl-NL" sz="2000">
              <a:ea typeface="Arial" charset="0"/>
              <a:cs typeface="Arial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463121" y="1500201"/>
            <a:ext cx="3005951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200" dirty="0" smtClean="0">
                <a:solidFill>
                  <a:srgbClr val="000000"/>
                </a:solidFill>
                <a:latin typeface="Avenir Next Regular"/>
                <a:ea typeface="Helvetica" charset="0"/>
                <a:cs typeface="Avenir Next Regular"/>
              </a:rPr>
              <a:t>Sym/</a:t>
            </a:r>
            <a:r>
              <a:rPr lang="en-US" sz="2200" dirty="0" err="1" smtClean="0">
                <a:solidFill>
                  <a:srgbClr val="000000"/>
                </a:solidFill>
                <a:latin typeface="Avenir Next Regular"/>
                <a:ea typeface="Helvetica" charset="0"/>
                <a:cs typeface="Avenir Next Regular"/>
              </a:rPr>
              <a:t>Asym</a:t>
            </a:r>
            <a:r>
              <a:rPr lang="en-US" sz="2200" dirty="0" smtClean="0">
                <a:solidFill>
                  <a:srgbClr val="000000"/>
                </a:solidFill>
                <a:latin typeface="Avenir Next Regular"/>
                <a:ea typeface="Helvetica" charset="0"/>
                <a:cs typeface="Avenir Next Regular"/>
              </a:rPr>
              <a:t> hypothesis</a:t>
            </a:r>
            <a:endParaRPr lang="en-US" sz="2200" dirty="0">
              <a:solidFill>
                <a:srgbClr val="000000"/>
              </a:solidFill>
              <a:latin typeface="Avenir Next Regular"/>
              <a:ea typeface="Helvetica" charset="0"/>
              <a:cs typeface="Avenir Next Regular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5638806" y="2400313"/>
            <a:ext cx="59372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spcBef>
                <a:spcPct val="50000"/>
              </a:spcBef>
              <a:buFont typeface="Symbol" charset="2"/>
              <a:buNone/>
            </a:pPr>
            <a:r>
              <a:rPr lang="en-US" sz="1600" dirty="0">
                <a:solidFill>
                  <a:srgbClr val="0066FF"/>
                </a:solidFill>
                <a:latin typeface="Avenir Next Regular"/>
                <a:cs typeface="Avenir Next Regular"/>
              </a:rPr>
              <a:t>D</a:t>
            </a:r>
            <a:r>
              <a:rPr lang="en-US" sz="1600" baseline="-25000" dirty="0">
                <a:solidFill>
                  <a:srgbClr val="0066FF"/>
                </a:solidFill>
                <a:latin typeface="Avenir Next Regular"/>
                <a:cs typeface="Avenir Next Regular"/>
              </a:rPr>
              <a:t>2</a:t>
            </a:r>
            <a:r>
              <a:rPr lang="en-US" sz="1600" dirty="0">
                <a:solidFill>
                  <a:srgbClr val="0066FF"/>
                </a:solidFill>
                <a:latin typeface="Avenir Next Regular"/>
                <a:cs typeface="Avenir Next Regular"/>
              </a:rPr>
              <a:t>O</a:t>
            </a:r>
            <a:endParaRPr lang="nl-NL" sz="1600" dirty="0">
              <a:solidFill>
                <a:srgbClr val="0066FF"/>
              </a:solidFill>
              <a:latin typeface="Avenir Next Regular"/>
              <a:cs typeface="Avenir Next Regular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6328308" y="3276074"/>
            <a:ext cx="66171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spcBef>
                <a:spcPct val="50000"/>
              </a:spcBef>
              <a:buFont typeface="Symbol" charset="2"/>
              <a:buNone/>
            </a:pPr>
            <a:r>
              <a:rPr lang="en-US" sz="1600" dirty="0">
                <a:solidFill>
                  <a:srgbClr val="000000"/>
                </a:solidFill>
                <a:latin typeface="Avenir Next Regular"/>
                <a:cs typeface="Avenir Next Regular"/>
              </a:rPr>
              <a:t>HDO</a:t>
            </a:r>
            <a:endParaRPr lang="nl-NL" sz="1600" dirty="0">
              <a:solidFill>
                <a:srgbClr val="000000"/>
              </a:solidFill>
              <a:latin typeface="Avenir Next Regular"/>
              <a:cs typeface="Avenir Next Regular"/>
            </a:endParaRPr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6019800" y="5478463"/>
            <a:ext cx="50482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spcBef>
                <a:spcPct val="50000"/>
              </a:spcBef>
              <a:buFont typeface="Symbol" charset="2"/>
              <a:buNone/>
            </a:pPr>
            <a:r>
              <a:rPr lang="en-US" sz="2000" b="1" dirty="0">
                <a:solidFill>
                  <a:srgbClr val="FF3300"/>
                </a:solidFill>
                <a:latin typeface="Avenir Next Regular"/>
                <a:cs typeface="Avenir Next Regular"/>
              </a:rPr>
              <a:t>SS</a:t>
            </a:r>
          </a:p>
        </p:txBody>
      </p:sp>
      <p:sp>
        <p:nvSpPr>
          <p:cNvPr id="26" name="Text Box 48"/>
          <p:cNvSpPr txBox="1">
            <a:spLocks noChangeArrowheads="1"/>
          </p:cNvSpPr>
          <p:nvPr/>
        </p:nvSpPr>
        <p:spPr bwMode="auto">
          <a:xfrm>
            <a:off x="7620000" y="5478463"/>
            <a:ext cx="53603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spcBef>
                <a:spcPct val="50000"/>
              </a:spcBef>
              <a:buFont typeface="Symbol" charset="2"/>
              <a:buNone/>
            </a:pPr>
            <a:r>
              <a:rPr lang="en-US" sz="2000" b="1" dirty="0">
                <a:solidFill>
                  <a:srgbClr val="FF3300"/>
                </a:solidFill>
                <a:latin typeface="Avenir Next Regular"/>
                <a:cs typeface="Avenir Next Regular"/>
              </a:rPr>
              <a:t>AS</a:t>
            </a:r>
          </a:p>
        </p:txBody>
      </p:sp>
      <p:sp>
        <p:nvSpPr>
          <p:cNvPr id="27" name="Text Box 54"/>
          <p:cNvSpPr txBox="1">
            <a:spLocks noChangeArrowheads="1"/>
          </p:cNvSpPr>
          <p:nvPr/>
        </p:nvSpPr>
        <p:spPr bwMode="auto">
          <a:xfrm>
            <a:off x="1210727" y="1978036"/>
            <a:ext cx="89215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spcBef>
                <a:spcPct val="50000"/>
              </a:spcBef>
              <a:buFont typeface="Symbol" charset="2"/>
              <a:buNone/>
            </a:pPr>
            <a:r>
              <a:rPr lang="en-US" dirty="0" smtClean="0">
                <a:solidFill>
                  <a:srgbClr val="FF3300"/>
                </a:solidFill>
                <a:latin typeface="Avenir Next Regular"/>
                <a:cs typeface="Avenir Next Regular"/>
              </a:rPr>
              <a:t>Strong</a:t>
            </a:r>
            <a:endParaRPr lang="en-US" dirty="0">
              <a:solidFill>
                <a:srgbClr val="FF3300"/>
              </a:solidFill>
              <a:latin typeface="Avenir Next Regular"/>
              <a:cs typeface="Avenir Next Regular"/>
            </a:endParaRPr>
          </a:p>
        </p:txBody>
      </p:sp>
      <p:sp>
        <p:nvSpPr>
          <p:cNvPr id="28" name="Text Box 55"/>
          <p:cNvSpPr txBox="1">
            <a:spLocks noChangeArrowheads="1"/>
          </p:cNvSpPr>
          <p:nvPr/>
        </p:nvSpPr>
        <p:spPr bwMode="auto">
          <a:xfrm>
            <a:off x="1840403" y="2276523"/>
            <a:ext cx="78739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spcBef>
                <a:spcPct val="50000"/>
              </a:spcBef>
              <a:buFont typeface="Symbol" charset="2"/>
              <a:buNone/>
            </a:pPr>
            <a:r>
              <a:rPr lang="en-US" dirty="0">
                <a:solidFill>
                  <a:srgbClr val="FF3300"/>
                </a:solidFill>
                <a:latin typeface="Avenir Next Regular"/>
                <a:cs typeface="Avenir Next Regular"/>
              </a:rPr>
              <a:t>Weak</a:t>
            </a:r>
          </a:p>
        </p:txBody>
      </p:sp>
      <p:sp>
        <p:nvSpPr>
          <p:cNvPr id="29" name="Text Box 56"/>
          <p:cNvSpPr txBox="1">
            <a:spLocks noChangeArrowheads="1"/>
          </p:cNvSpPr>
          <p:nvPr/>
        </p:nvSpPr>
        <p:spPr bwMode="auto">
          <a:xfrm>
            <a:off x="922867" y="2434180"/>
            <a:ext cx="59372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spcBef>
                <a:spcPct val="50000"/>
              </a:spcBef>
              <a:buFont typeface="Symbol" charset="2"/>
              <a:buNone/>
            </a:pPr>
            <a:r>
              <a:rPr lang="en-US" sz="1600" dirty="0">
                <a:solidFill>
                  <a:srgbClr val="0066FF"/>
                </a:solidFill>
                <a:latin typeface="Avenir Next Regular"/>
                <a:cs typeface="Avenir Next Regular"/>
              </a:rPr>
              <a:t>D</a:t>
            </a:r>
            <a:r>
              <a:rPr lang="en-US" sz="1600" baseline="-25000" dirty="0">
                <a:solidFill>
                  <a:srgbClr val="0066FF"/>
                </a:solidFill>
                <a:latin typeface="Avenir Next Regular"/>
                <a:cs typeface="Avenir Next Regular"/>
              </a:rPr>
              <a:t>2</a:t>
            </a:r>
            <a:r>
              <a:rPr lang="en-US" sz="1600" dirty="0">
                <a:solidFill>
                  <a:srgbClr val="0066FF"/>
                </a:solidFill>
                <a:latin typeface="Avenir Next Regular"/>
                <a:cs typeface="Avenir Next Regular"/>
              </a:rPr>
              <a:t>O</a:t>
            </a:r>
            <a:endParaRPr lang="nl-NL" sz="1600" dirty="0">
              <a:solidFill>
                <a:srgbClr val="0066FF"/>
              </a:solidFill>
              <a:latin typeface="Avenir Next Regular"/>
              <a:cs typeface="Avenir Next Regular"/>
            </a:endParaRPr>
          </a:p>
        </p:txBody>
      </p:sp>
      <p:sp>
        <p:nvSpPr>
          <p:cNvPr id="30" name="Text Box 57"/>
          <p:cNvSpPr txBox="1">
            <a:spLocks noChangeArrowheads="1"/>
          </p:cNvSpPr>
          <p:nvPr/>
        </p:nvSpPr>
        <p:spPr bwMode="auto">
          <a:xfrm>
            <a:off x="1557859" y="3153839"/>
            <a:ext cx="66171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spcBef>
                <a:spcPct val="50000"/>
              </a:spcBef>
              <a:buFont typeface="Symbol" charset="2"/>
              <a:buNone/>
            </a:pPr>
            <a:r>
              <a:rPr lang="en-US" sz="1600" dirty="0">
                <a:solidFill>
                  <a:srgbClr val="000000"/>
                </a:solidFill>
                <a:latin typeface="Avenir Next Regular"/>
                <a:cs typeface="Avenir Next Regular"/>
              </a:rPr>
              <a:t>HDO</a:t>
            </a:r>
            <a:endParaRPr lang="nl-NL" sz="1600" dirty="0">
              <a:solidFill>
                <a:srgbClr val="000000"/>
              </a:solidFill>
              <a:latin typeface="Avenir Next Regular"/>
              <a:cs typeface="Avenir Next Regular"/>
            </a:endParaRPr>
          </a:p>
        </p:txBody>
      </p:sp>
      <p:sp>
        <p:nvSpPr>
          <p:cNvPr id="31" name="Line 58"/>
          <p:cNvSpPr>
            <a:spLocks noChangeShapeType="1"/>
          </p:cNvSpPr>
          <p:nvPr/>
        </p:nvSpPr>
        <p:spPr bwMode="auto">
          <a:xfrm>
            <a:off x="2563801" y="5425017"/>
            <a:ext cx="87312" cy="504825"/>
          </a:xfrm>
          <a:prstGeom prst="line">
            <a:avLst/>
          </a:pr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2" name="Line 59"/>
          <p:cNvSpPr>
            <a:spLocks noChangeAspect="1" noChangeShapeType="1"/>
          </p:cNvSpPr>
          <p:nvPr/>
        </p:nvSpPr>
        <p:spPr bwMode="auto">
          <a:xfrm flipV="1">
            <a:off x="1744659" y="4859878"/>
            <a:ext cx="427990" cy="26670"/>
          </a:xfrm>
          <a:prstGeom prst="line">
            <a:avLst/>
          </a:prstGeom>
          <a:noFill/>
          <a:ln w="762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3" name="Rectangle 60"/>
          <p:cNvSpPr>
            <a:spLocks noChangeAspect="1" noChangeArrowheads="1"/>
          </p:cNvSpPr>
          <p:nvPr/>
        </p:nvSpPr>
        <p:spPr bwMode="auto">
          <a:xfrm rot="10646880">
            <a:off x="1088315" y="4877140"/>
            <a:ext cx="565150" cy="7747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Oval 61"/>
          <p:cNvSpPr>
            <a:spLocks noChangeAspect="1" noChangeArrowheads="1"/>
          </p:cNvSpPr>
          <p:nvPr/>
        </p:nvSpPr>
        <p:spPr bwMode="auto">
          <a:xfrm rot="5246880">
            <a:off x="1539991" y="4777088"/>
            <a:ext cx="238760" cy="2387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defTabSz="914400" eaLnBrk="0" hangingPunct="0"/>
            <a:endParaRPr lang="nl-NL" sz="20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35" name="Rectangle 62"/>
          <p:cNvSpPr>
            <a:spLocks noChangeAspect="1" noChangeArrowheads="1"/>
          </p:cNvSpPr>
          <p:nvPr/>
        </p:nvSpPr>
        <p:spPr bwMode="auto">
          <a:xfrm rot="17929047">
            <a:off x="591390" y="5156138"/>
            <a:ext cx="452069" cy="6096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63"/>
          <p:cNvSpPr>
            <a:spLocks noChangeAspect="1" noChangeArrowheads="1"/>
          </p:cNvSpPr>
          <p:nvPr/>
        </p:nvSpPr>
        <p:spPr bwMode="auto">
          <a:xfrm rot="12529047">
            <a:off x="586595" y="5339488"/>
            <a:ext cx="191008" cy="191008"/>
          </a:xfrm>
          <a:prstGeom prst="ellipse">
            <a:avLst/>
          </a:prstGeom>
          <a:gradFill rotWithShape="0">
            <a:gsLst>
              <a:gs pos="0">
                <a:srgbClr val="339933"/>
              </a:gs>
              <a:gs pos="100000">
                <a:srgbClr val="153F1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eaLnBrk="0" hangingPunct="0"/>
            <a:endParaRPr lang="nl-NL" sz="2000">
              <a:ea typeface="Arial" charset="0"/>
              <a:cs typeface="Arial" charset="0"/>
            </a:endParaRPr>
          </a:p>
        </p:txBody>
      </p:sp>
      <p:sp>
        <p:nvSpPr>
          <p:cNvPr id="37" name="Oval 64"/>
          <p:cNvSpPr>
            <a:spLocks noChangeAspect="1" noChangeArrowheads="1"/>
          </p:cNvSpPr>
          <p:nvPr/>
        </p:nvSpPr>
        <p:spPr bwMode="auto">
          <a:xfrm rot="20798038">
            <a:off x="732962" y="4664734"/>
            <a:ext cx="495300" cy="4953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410D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nl-NL">
              <a:ea typeface="Arial" charset="0"/>
              <a:cs typeface="Arial" charset="0"/>
            </a:endParaRPr>
          </a:p>
        </p:txBody>
      </p:sp>
      <p:sp>
        <p:nvSpPr>
          <p:cNvPr id="38" name="Text Box 65"/>
          <p:cNvSpPr txBox="1">
            <a:spLocks noChangeArrowheads="1"/>
          </p:cNvSpPr>
          <p:nvPr/>
        </p:nvSpPr>
        <p:spPr bwMode="auto">
          <a:xfrm rot="15398038">
            <a:off x="854075" y="4692651"/>
            <a:ext cx="255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9" name="Text Box 66"/>
          <p:cNvSpPr txBox="1">
            <a:spLocks noChangeArrowheads="1"/>
          </p:cNvSpPr>
          <p:nvPr/>
        </p:nvSpPr>
        <p:spPr bwMode="auto">
          <a:xfrm rot="14433259">
            <a:off x="1686719" y="4674394"/>
            <a:ext cx="223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GB" sz="1000">
                <a:solidFill>
                  <a:srgbClr val="000000"/>
                </a:solidFill>
              </a:rPr>
              <a:t> 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0" name="Text Box 67"/>
          <p:cNvSpPr txBox="1">
            <a:spLocks noChangeArrowheads="1"/>
          </p:cNvSpPr>
          <p:nvPr/>
        </p:nvSpPr>
        <p:spPr bwMode="auto">
          <a:xfrm rot="14433259">
            <a:off x="596107" y="5437981"/>
            <a:ext cx="223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GB" sz="1000">
                <a:solidFill>
                  <a:srgbClr val="000000"/>
                </a:solidFill>
              </a:rPr>
              <a:t> 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1" name="Rectangle 68"/>
          <p:cNvSpPr>
            <a:spLocks noChangeAspect="1" noChangeArrowheads="1"/>
          </p:cNvSpPr>
          <p:nvPr/>
        </p:nvSpPr>
        <p:spPr bwMode="auto">
          <a:xfrm rot="8373201">
            <a:off x="2408031" y="4600978"/>
            <a:ext cx="56515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Oval 69"/>
          <p:cNvSpPr>
            <a:spLocks noChangeAspect="1" noChangeArrowheads="1"/>
          </p:cNvSpPr>
          <p:nvPr/>
        </p:nvSpPr>
        <p:spPr bwMode="auto">
          <a:xfrm rot="2973201">
            <a:off x="2804634" y="4312479"/>
            <a:ext cx="238760" cy="238760"/>
          </a:xfrm>
          <a:prstGeom prst="ellipse">
            <a:avLst/>
          </a:prstGeom>
          <a:gradFill rotWithShape="0">
            <a:gsLst>
              <a:gs pos="0">
                <a:srgbClr val="339933"/>
              </a:gs>
              <a:gs pos="100000">
                <a:srgbClr val="174417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eaLnBrk="0" hangingPunct="0"/>
            <a:endParaRPr lang="nl-NL" sz="2000">
              <a:ea typeface="Arial" charset="0"/>
              <a:cs typeface="Arial" charset="0"/>
            </a:endParaRPr>
          </a:p>
        </p:txBody>
      </p:sp>
      <p:sp>
        <p:nvSpPr>
          <p:cNvPr id="43" name="Rectangle 70"/>
          <p:cNvSpPr>
            <a:spLocks noChangeAspect="1" noChangeArrowheads="1"/>
          </p:cNvSpPr>
          <p:nvPr/>
        </p:nvSpPr>
        <p:spPr bwMode="auto">
          <a:xfrm rot="15655371">
            <a:off x="2237618" y="5125028"/>
            <a:ext cx="56515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Oval 71"/>
          <p:cNvSpPr>
            <a:spLocks noChangeAspect="1" noChangeArrowheads="1"/>
          </p:cNvSpPr>
          <p:nvPr/>
        </p:nvSpPr>
        <p:spPr bwMode="auto">
          <a:xfrm rot="10255371">
            <a:off x="2464719" y="5327523"/>
            <a:ext cx="191008" cy="19100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defTabSz="914400" eaLnBrk="0" hangingPunct="0"/>
            <a:endParaRPr lang="nl-NL" sz="20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45" name="Oval 72"/>
          <p:cNvSpPr>
            <a:spLocks noChangeAspect="1" noChangeArrowheads="1"/>
          </p:cNvSpPr>
          <p:nvPr/>
        </p:nvSpPr>
        <p:spPr bwMode="auto">
          <a:xfrm rot="18524363">
            <a:off x="2183751" y="4578708"/>
            <a:ext cx="495300" cy="49657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eaLnBrk="0" hangingPunct="0"/>
            <a:endParaRPr lang="nl-NL">
              <a:ea typeface="Arial" charset="0"/>
              <a:cs typeface="Arial" charset="0"/>
            </a:endParaRPr>
          </a:p>
        </p:txBody>
      </p:sp>
      <p:sp>
        <p:nvSpPr>
          <p:cNvPr id="46" name="Text Box 73"/>
          <p:cNvSpPr txBox="1">
            <a:spLocks noChangeArrowheads="1"/>
          </p:cNvSpPr>
          <p:nvPr/>
        </p:nvSpPr>
        <p:spPr bwMode="auto">
          <a:xfrm rot="13124363">
            <a:off x="2649538" y="4637088"/>
            <a:ext cx="255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47" name="Text Box 74"/>
          <p:cNvSpPr txBox="1">
            <a:spLocks noChangeArrowheads="1"/>
          </p:cNvSpPr>
          <p:nvPr/>
        </p:nvSpPr>
        <p:spPr bwMode="auto">
          <a:xfrm rot="12159580">
            <a:off x="3270250" y="4133850"/>
            <a:ext cx="223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GB" sz="1000">
                <a:solidFill>
                  <a:srgbClr val="000000"/>
                </a:solidFill>
              </a:rPr>
              <a:t> 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8" name="Text Box 75"/>
          <p:cNvSpPr txBox="1">
            <a:spLocks noChangeArrowheads="1"/>
          </p:cNvSpPr>
          <p:nvPr/>
        </p:nvSpPr>
        <p:spPr bwMode="auto">
          <a:xfrm rot="12159580">
            <a:off x="2825750" y="5421313"/>
            <a:ext cx="223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GB" sz="1000">
                <a:solidFill>
                  <a:srgbClr val="000000"/>
                </a:solidFill>
              </a:rPr>
              <a:t> 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9" name="Rectangle 76"/>
          <p:cNvSpPr>
            <a:spLocks noChangeArrowheads="1"/>
          </p:cNvSpPr>
          <p:nvPr/>
        </p:nvSpPr>
        <p:spPr bwMode="auto">
          <a:xfrm>
            <a:off x="423323" y="1498611"/>
            <a:ext cx="3595856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200" dirty="0">
                <a:solidFill>
                  <a:srgbClr val="000000"/>
                </a:solidFill>
                <a:latin typeface="Avenir Next Regular"/>
                <a:ea typeface="Helvetica" charset="0"/>
                <a:cs typeface="Avenir Next Regular"/>
              </a:rPr>
              <a:t>‘Ice/Liquid-like’ hypothesis</a:t>
            </a:r>
          </a:p>
        </p:txBody>
      </p:sp>
      <p:sp>
        <p:nvSpPr>
          <p:cNvPr id="50" name="Text Box 77"/>
          <p:cNvSpPr txBox="1">
            <a:spLocks noChangeArrowheads="1"/>
          </p:cNvSpPr>
          <p:nvPr/>
        </p:nvSpPr>
        <p:spPr bwMode="auto">
          <a:xfrm>
            <a:off x="253482" y="5674779"/>
            <a:ext cx="4036641" cy="769441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>
              <a:spcBef>
                <a:spcPct val="50000"/>
              </a:spcBef>
              <a:buFont typeface="Symbol" charset="2"/>
              <a:buNone/>
            </a:pPr>
            <a:r>
              <a:rPr lang="en-US" sz="2200" dirty="0">
                <a:solidFill>
                  <a:srgbClr val="000000"/>
                </a:solidFill>
                <a:latin typeface="Avenir Next Regular"/>
                <a:ea typeface="Helvetica" charset="0"/>
                <a:cs typeface="Avenir Next Regular"/>
              </a:rPr>
              <a:t>The amplitude of</a:t>
            </a:r>
            <a:r>
              <a:rPr lang="en-US" sz="2200" dirty="0" smtClean="0">
                <a:solidFill>
                  <a:srgbClr val="000000"/>
                </a:solidFill>
                <a:latin typeface="Avenir Next Regular"/>
                <a:ea typeface="Helvetica" charset="0"/>
                <a:cs typeface="Avenir Next Regular"/>
              </a:rPr>
              <a:t> the whole spectrum should change.</a:t>
            </a:r>
            <a:endParaRPr lang="nl-NL" sz="2200" dirty="0">
              <a:solidFill>
                <a:srgbClr val="000000"/>
              </a:solidFill>
              <a:latin typeface="Avenir Next Regular"/>
              <a:ea typeface="Helvetica" charset="0"/>
              <a:cs typeface="Avenir Next Regular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5853" y="11579"/>
            <a:ext cx="9138147" cy="1038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venir Next Medium"/>
                <a:ea typeface="+mj-ea"/>
                <a:cs typeface="Avenir Next Medium"/>
              </a:rPr>
              <a:t>How can we distinguish these scenarios experimentally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42335" y="1008220"/>
            <a:ext cx="9138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>
                <a:latin typeface="Avenir Next Regular"/>
                <a:cs typeface="Avenir Next Regular"/>
              </a:rPr>
              <a:t>Isotopic dilution</a:t>
            </a:r>
            <a:endParaRPr lang="en-US" sz="2600" i="1" dirty="0">
              <a:latin typeface="Avenir Next Regular"/>
              <a:cs typeface="Avenir Next Regular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164060" y="1496983"/>
            <a:ext cx="2695990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852" y="6509668"/>
            <a:ext cx="255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Structure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162 L -0.00885 0.0053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-0.00393 L -0.00469 0.0030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1.11111E-6 L 0.0099 -0.00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764 L 0.0033 0.0129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34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16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53" y="8461"/>
            <a:ext cx="9138147" cy="626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venir Next Medium"/>
                <a:ea typeface="+mj-ea"/>
                <a:cs typeface="Avenir Next Medium"/>
              </a:rPr>
              <a:t>Two peaks collapse to one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2" y="609593"/>
            <a:ext cx="9138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>
                <a:latin typeface="Avenir Next Regular"/>
                <a:cs typeface="Avenir Next Regular"/>
              </a:rPr>
              <a:t>double peaked spectral feature ≠ water structure </a:t>
            </a:r>
            <a:endParaRPr lang="en-US" sz="2600" i="1" dirty="0">
              <a:latin typeface="Avenir Next Regular"/>
              <a:cs typeface="Avenir Next Regular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2067" y="1118970"/>
            <a:ext cx="7355719" cy="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utoShape 4"/>
          <p:cNvSpPr>
            <a:spLocks noChangeAspect="1" noChangeArrowheads="1" noTextEdit="1"/>
          </p:cNvSpPr>
          <p:nvPr/>
        </p:nvSpPr>
        <p:spPr bwMode="auto">
          <a:xfrm>
            <a:off x="342900" y="1206500"/>
            <a:ext cx="8316913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052513" y="1444625"/>
            <a:ext cx="1587" cy="4062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039813" y="1838325"/>
            <a:ext cx="20955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800100" y="1690688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1039813" y="3562350"/>
            <a:ext cx="20955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800100" y="3414713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1039813" y="5284788"/>
            <a:ext cx="2095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800100" y="513715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 rot="16200000">
            <a:off x="-982862" y="3281155"/>
            <a:ext cx="31087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venir Next Regular"/>
                <a:cs typeface="Avenir Next Regular"/>
              </a:rPr>
              <a:t>SFG intensity (</a:t>
            </a:r>
            <a:r>
              <a:rPr lang="en-US" sz="2200" dirty="0" err="1">
                <a:solidFill>
                  <a:srgbClr val="000000"/>
                </a:solidFill>
                <a:latin typeface="Avenir Next Regular"/>
                <a:cs typeface="Avenir Next Regular"/>
              </a:rPr>
              <a:t>arb</a:t>
            </a:r>
            <a:r>
              <a:rPr lang="en-US" sz="2200" dirty="0">
                <a:solidFill>
                  <a:srgbClr val="000000"/>
                </a:solidFill>
                <a:latin typeface="Avenir Next Regular"/>
                <a:cs typeface="Avenir Next Regular"/>
              </a:rPr>
              <a:t>. units)</a:t>
            </a:r>
            <a:endParaRPr lang="en-US" sz="2200" dirty="0">
              <a:latin typeface="Avenir Next Regular"/>
              <a:cs typeface="Avenir Next Regular"/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1036638" y="5519738"/>
            <a:ext cx="73247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1036638" y="1431925"/>
            <a:ext cx="73247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flipV="1">
            <a:off x="8281988" y="5326063"/>
            <a:ext cx="1587" cy="206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7989888" y="5630863"/>
            <a:ext cx="590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3200</a:t>
            </a:r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7086600" y="5326063"/>
            <a:ext cx="1588" cy="206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6793325" y="5599113"/>
            <a:ext cx="5950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venir Next Regular"/>
                <a:cs typeface="Avenir Next Regular"/>
              </a:rPr>
              <a:t>3000</a:t>
            </a:r>
            <a:endParaRPr lang="en-US" sz="2000" dirty="0">
              <a:latin typeface="Avenir Next Regular"/>
              <a:cs typeface="Avenir Next Regular"/>
            </a:endParaRPr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 flipV="1">
            <a:off x="5894388" y="5326063"/>
            <a:ext cx="1587" cy="206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600700" y="5599113"/>
            <a:ext cx="5950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venir Next Regular"/>
                <a:cs typeface="Avenir Next Regular"/>
              </a:rPr>
              <a:t>2800</a:t>
            </a:r>
            <a:endParaRPr lang="en-US" sz="2000" dirty="0">
              <a:latin typeface="Avenir Next Regular"/>
              <a:cs typeface="Avenir Next Regular"/>
            </a:endParaRP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 flipV="1">
            <a:off x="4699000" y="5326063"/>
            <a:ext cx="1588" cy="206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4405313" y="5599113"/>
            <a:ext cx="5950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venir Next Regular"/>
                <a:cs typeface="Avenir Next Regular"/>
              </a:rPr>
              <a:t>2600</a:t>
            </a:r>
            <a:endParaRPr lang="en-US" sz="2000" dirty="0">
              <a:latin typeface="Avenir Next Regular"/>
              <a:cs typeface="Avenir Next Regular"/>
            </a:endParaRPr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 flipV="1">
            <a:off x="3503613" y="5326063"/>
            <a:ext cx="1587" cy="206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3206102" y="5599113"/>
            <a:ext cx="5950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venir Next Regular"/>
                <a:cs typeface="Avenir Next Regular"/>
              </a:rPr>
              <a:t>2400</a:t>
            </a:r>
            <a:endParaRPr lang="en-US" sz="2000" dirty="0">
              <a:latin typeface="Avenir Next Regular"/>
              <a:cs typeface="Avenir Next Regular"/>
            </a:endParaRPr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 flipV="1">
            <a:off x="2311400" y="5326063"/>
            <a:ext cx="1588" cy="206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2013889" y="5599113"/>
            <a:ext cx="5950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venir Next Regular"/>
                <a:cs typeface="Avenir Next Regular"/>
              </a:rPr>
              <a:t>2200</a:t>
            </a:r>
            <a:endParaRPr lang="en-US" sz="2000" dirty="0">
              <a:latin typeface="Avenir Next Regular"/>
              <a:cs typeface="Avenir Next Regular"/>
            </a:endParaRPr>
          </a:p>
        </p:txBody>
      </p:sp>
      <p:sp>
        <p:nvSpPr>
          <p:cNvPr id="36" name="Line 27"/>
          <p:cNvSpPr>
            <a:spLocks noChangeShapeType="1"/>
          </p:cNvSpPr>
          <p:nvPr/>
        </p:nvSpPr>
        <p:spPr bwMode="auto">
          <a:xfrm flipV="1">
            <a:off x="1116013" y="5326063"/>
            <a:ext cx="1587" cy="206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742302" y="5599113"/>
            <a:ext cx="5950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venir Next Regular"/>
                <a:cs typeface="Avenir Next Regular"/>
              </a:rPr>
              <a:t>2000</a:t>
            </a:r>
            <a:endParaRPr lang="en-US" sz="2000" dirty="0">
              <a:latin typeface="Avenir Next Regular"/>
              <a:cs typeface="Avenir Next Regular"/>
            </a:endParaRPr>
          </a:p>
        </p:txBody>
      </p: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3332163" y="5981700"/>
            <a:ext cx="24053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venir Next Regular"/>
                <a:cs typeface="Avenir Next Regular"/>
              </a:rPr>
              <a:t>IR frequency (</a:t>
            </a:r>
            <a:r>
              <a:rPr lang="en-US" sz="2200" dirty="0" smtClean="0">
                <a:solidFill>
                  <a:srgbClr val="000000"/>
                </a:solidFill>
                <a:latin typeface="Avenir Next Regular"/>
                <a:cs typeface="Avenir Next Regular"/>
              </a:rPr>
              <a:t>cm</a:t>
            </a:r>
            <a:r>
              <a:rPr lang="en-US" sz="2200" baseline="30000" dirty="0" smtClean="0">
                <a:solidFill>
                  <a:srgbClr val="000000"/>
                </a:solidFill>
                <a:latin typeface="Avenir Next Regular"/>
                <a:cs typeface="Avenir Next Regular"/>
              </a:rPr>
              <a:t>-1</a:t>
            </a:r>
            <a:r>
              <a:rPr lang="en-US" sz="2200" dirty="0" smtClean="0">
                <a:solidFill>
                  <a:srgbClr val="000000"/>
                </a:solidFill>
                <a:latin typeface="Avenir Next Regular"/>
                <a:cs typeface="Avenir Next Regular"/>
              </a:rPr>
              <a:t>)</a:t>
            </a:r>
            <a:endParaRPr lang="en-US" sz="2200" dirty="0">
              <a:latin typeface="Avenir Next Regular"/>
              <a:cs typeface="Avenir Next Regular"/>
            </a:endParaRPr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>
            <a:off x="8345488" y="1444625"/>
            <a:ext cx="1587" cy="4062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3"/>
          <p:cNvGrpSpPr>
            <a:grpSpLocks/>
          </p:cNvGrpSpPr>
          <p:nvPr/>
        </p:nvGrpSpPr>
        <p:grpSpPr bwMode="auto">
          <a:xfrm>
            <a:off x="1116013" y="1541463"/>
            <a:ext cx="7165975" cy="1663700"/>
            <a:chOff x="691" y="604"/>
            <a:chExt cx="4514" cy="1353"/>
          </a:xfrm>
        </p:grpSpPr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691" y="604"/>
              <a:ext cx="1884" cy="1263"/>
            </a:xfrm>
            <a:custGeom>
              <a:avLst/>
              <a:gdLst>
                <a:gd name="T0" fmla="*/ 649 w 938"/>
                <a:gd name="T1" fmla="*/ 36564 h 641"/>
                <a:gd name="T2" fmla="*/ 1888 w 938"/>
                <a:gd name="T3" fmla="*/ 37516 h 641"/>
                <a:gd name="T4" fmla="*/ 3079 w 938"/>
                <a:gd name="T5" fmla="*/ 36176 h 641"/>
                <a:gd name="T6" fmla="*/ 4344 w 938"/>
                <a:gd name="T7" fmla="*/ 35403 h 641"/>
                <a:gd name="T8" fmla="*/ 5584 w 938"/>
                <a:gd name="T9" fmla="*/ 35752 h 641"/>
                <a:gd name="T10" fmla="*/ 6773 w 938"/>
                <a:gd name="T11" fmla="*/ 35403 h 641"/>
                <a:gd name="T12" fmla="*/ 8004 w 938"/>
                <a:gd name="T13" fmla="*/ 34623 h 641"/>
                <a:gd name="T14" fmla="*/ 9247 w 938"/>
                <a:gd name="T15" fmla="*/ 34560 h 641"/>
                <a:gd name="T16" fmla="*/ 10501 w 938"/>
                <a:gd name="T17" fmla="*/ 34188 h 641"/>
                <a:gd name="T18" fmla="*/ 11764 w 938"/>
                <a:gd name="T19" fmla="*/ 34560 h 641"/>
                <a:gd name="T20" fmla="*/ 12941 w 938"/>
                <a:gd name="T21" fmla="*/ 34308 h 641"/>
                <a:gd name="T22" fmla="*/ 14188 w 938"/>
                <a:gd name="T23" fmla="*/ 33352 h 641"/>
                <a:gd name="T24" fmla="*/ 15428 w 938"/>
                <a:gd name="T25" fmla="*/ 32495 h 641"/>
                <a:gd name="T26" fmla="*/ 16669 w 938"/>
                <a:gd name="T27" fmla="*/ 32259 h 641"/>
                <a:gd name="T28" fmla="*/ 17916 w 938"/>
                <a:gd name="T29" fmla="*/ 31362 h 641"/>
                <a:gd name="T30" fmla="*/ 19153 w 938"/>
                <a:gd name="T31" fmla="*/ 30146 h 641"/>
                <a:gd name="T32" fmla="*/ 20429 w 938"/>
                <a:gd name="T33" fmla="*/ 31067 h 641"/>
                <a:gd name="T34" fmla="*/ 21676 w 938"/>
                <a:gd name="T35" fmla="*/ 29374 h 641"/>
                <a:gd name="T36" fmla="*/ 22980 w 938"/>
                <a:gd name="T37" fmla="*/ 29254 h 641"/>
                <a:gd name="T38" fmla="*/ 24217 w 938"/>
                <a:gd name="T39" fmla="*/ 27731 h 641"/>
                <a:gd name="T40" fmla="*/ 25468 w 938"/>
                <a:gd name="T41" fmla="*/ 26637 h 641"/>
                <a:gd name="T42" fmla="*/ 26705 w 938"/>
                <a:gd name="T43" fmla="*/ 25274 h 641"/>
                <a:gd name="T44" fmla="*/ 27977 w 938"/>
                <a:gd name="T45" fmla="*/ 26407 h 641"/>
                <a:gd name="T46" fmla="*/ 29292 w 938"/>
                <a:gd name="T47" fmla="*/ 24913 h 641"/>
                <a:gd name="T48" fmla="*/ 30532 w 938"/>
                <a:gd name="T49" fmla="*/ 22649 h 641"/>
                <a:gd name="T50" fmla="*/ 31769 w 938"/>
                <a:gd name="T51" fmla="*/ 20937 h 641"/>
                <a:gd name="T52" fmla="*/ 33084 w 938"/>
                <a:gd name="T53" fmla="*/ 20441 h 641"/>
                <a:gd name="T54" fmla="*/ 34324 w 938"/>
                <a:gd name="T55" fmla="*/ 18557 h 641"/>
                <a:gd name="T56" fmla="*/ 35593 w 938"/>
                <a:gd name="T57" fmla="*/ 16523 h 641"/>
                <a:gd name="T58" fmla="*/ 36909 w 938"/>
                <a:gd name="T59" fmla="*/ 13095 h 641"/>
                <a:gd name="T60" fmla="*/ 38148 w 938"/>
                <a:gd name="T61" fmla="*/ 10067 h 641"/>
                <a:gd name="T62" fmla="*/ 39454 w 938"/>
                <a:gd name="T63" fmla="*/ 7426 h 641"/>
                <a:gd name="T64" fmla="*/ 40701 w 938"/>
                <a:gd name="T65" fmla="*/ 7070 h 641"/>
                <a:gd name="T66" fmla="*/ 42004 w 938"/>
                <a:gd name="T67" fmla="*/ 3917 h 641"/>
                <a:gd name="T68" fmla="*/ 43344 w 938"/>
                <a:gd name="T69" fmla="*/ 0 h 641"/>
                <a:gd name="T70" fmla="*/ 44589 w 938"/>
                <a:gd name="T71" fmla="*/ 4628 h 641"/>
                <a:gd name="T72" fmla="*/ 45893 w 938"/>
                <a:gd name="T73" fmla="*/ 5020 h 641"/>
                <a:gd name="T74" fmla="*/ 47200 w 938"/>
                <a:gd name="T75" fmla="*/ 5549 h 641"/>
                <a:gd name="T76" fmla="*/ 48446 w 938"/>
                <a:gd name="T77" fmla="*/ 8790 h 641"/>
                <a:gd name="T78" fmla="*/ 49749 w 938"/>
                <a:gd name="T79" fmla="*/ 9477 h 641"/>
                <a:gd name="T80" fmla="*/ 51089 w 938"/>
                <a:gd name="T81" fmla="*/ 12827 h 641"/>
                <a:gd name="T82" fmla="*/ 52401 w 938"/>
                <a:gd name="T83" fmla="*/ 17256 h 641"/>
                <a:gd name="T84" fmla="*/ 53708 w 938"/>
                <a:gd name="T85" fmla="*/ 16624 h 641"/>
                <a:gd name="T86" fmla="*/ 55010 w 938"/>
                <a:gd name="T87" fmla="*/ 20756 h 641"/>
                <a:gd name="T88" fmla="*/ 56329 w 938"/>
                <a:gd name="T89" fmla="*/ 19069 h 641"/>
                <a:gd name="T90" fmla="*/ 57629 w 938"/>
                <a:gd name="T91" fmla="*/ 19836 h 641"/>
                <a:gd name="T92" fmla="*/ 58964 w 938"/>
                <a:gd name="T93" fmla="*/ 19124 h 641"/>
                <a:gd name="T94" fmla="*/ 60282 w 938"/>
                <a:gd name="T95" fmla="*/ 18764 h 641"/>
                <a:gd name="T96" fmla="*/ 61581 w 938"/>
                <a:gd name="T97" fmla="*/ 19836 h 6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38"/>
                <a:gd name="T148" fmla="*/ 0 h 641"/>
                <a:gd name="T149" fmla="*/ 938 w 938"/>
                <a:gd name="T150" fmla="*/ 641 h 6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38" h="641">
                  <a:moveTo>
                    <a:pt x="0" y="627"/>
                  </a:moveTo>
                  <a:lnTo>
                    <a:pt x="1" y="624"/>
                  </a:lnTo>
                  <a:lnTo>
                    <a:pt x="5" y="635"/>
                  </a:lnTo>
                  <a:lnTo>
                    <a:pt x="10" y="625"/>
                  </a:lnTo>
                  <a:lnTo>
                    <a:pt x="15" y="622"/>
                  </a:lnTo>
                  <a:lnTo>
                    <a:pt x="19" y="618"/>
                  </a:lnTo>
                  <a:lnTo>
                    <a:pt x="24" y="612"/>
                  </a:lnTo>
                  <a:lnTo>
                    <a:pt x="29" y="641"/>
                  </a:lnTo>
                  <a:lnTo>
                    <a:pt x="33" y="599"/>
                  </a:lnTo>
                  <a:lnTo>
                    <a:pt x="38" y="624"/>
                  </a:lnTo>
                  <a:lnTo>
                    <a:pt x="43" y="616"/>
                  </a:lnTo>
                  <a:lnTo>
                    <a:pt x="47" y="618"/>
                  </a:lnTo>
                  <a:lnTo>
                    <a:pt x="52" y="623"/>
                  </a:lnTo>
                  <a:lnTo>
                    <a:pt x="57" y="619"/>
                  </a:lnTo>
                  <a:lnTo>
                    <a:pt x="61" y="599"/>
                  </a:lnTo>
                  <a:lnTo>
                    <a:pt x="66" y="605"/>
                  </a:lnTo>
                  <a:lnTo>
                    <a:pt x="71" y="607"/>
                  </a:lnTo>
                  <a:lnTo>
                    <a:pt x="75" y="612"/>
                  </a:lnTo>
                  <a:lnTo>
                    <a:pt x="80" y="602"/>
                  </a:lnTo>
                  <a:lnTo>
                    <a:pt x="85" y="611"/>
                  </a:lnTo>
                  <a:lnTo>
                    <a:pt x="89" y="603"/>
                  </a:lnTo>
                  <a:lnTo>
                    <a:pt x="94" y="613"/>
                  </a:lnTo>
                  <a:lnTo>
                    <a:pt x="99" y="611"/>
                  </a:lnTo>
                  <a:lnTo>
                    <a:pt x="103" y="605"/>
                  </a:lnTo>
                  <a:lnTo>
                    <a:pt x="108" y="598"/>
                  </a:lnTo>
                  <a:lnTo>
                    <a:pt x="113" y="603"/>
                  </a:lnTo>
                  <a:lnTo>
                    <a:pt x="117" y="592"/>
                  </a:lnTo>
                  <a:lnTo>
                    <a:pt x="122" y="592"/>
                  </a:lnTo>
                  <a:lnTo>
                    <a:pt x="127" y="588"/>
                  </a:lnTo>
                  <a:lnTo>
                    <a:pt x="132" y="596"/>
                  </a:lnTo>
                  <a:lnTo>
                    <a:pt x="136" y="589"/>
                  </a:lnTo>
                  <a:lnTo>
                    <a:pt x="141" y="591"/>
                  </a:lnTo>
                  <a:lnTo>
                    <a:pt x="146" y="585"/>
                  </a:lnTo>
                  <a:lnTo>
                    <a:pt x="150" y="602"/>
                  </a:lnTo>
                  <a:lnTo>
                    <a:pt x="155" y="578"/>
                  </a:lnTo>
                  <a:lnTo>
                    <a:pt x="160" y="584"/>
                  </a:lnTo>
                  <a:lnTo>
                    <a:pt x="164" y="586"/>
                  </a:lnTo>
                  <a:lnTo>
                    <a:pt x="169" y="583"/>
                  </a:lnTo>
                  <a:lnTo>
                    <a:pt x="174" y="589"/>
                  </a:lnTo>
                  <a:lnTo>
                    <a:pt x="179" y="591"/>
                  </a:lnTo>
                  <a:lnTo>
                    <a:pt x="183" y="589"/>
                  </a:lnTo>
                  <a:lnTo>
                    <a:pt x="188" y="577"/>
                  </a:lnTo>
                  <a:lnTo>
                    <a:pt x="193" y="575"/>
                  </a:lnTo>
                  <a:lnTo>
                    <a:pt x="197" y="586"/>
                  </a:lnTo>
                  <a:lnTo>
                    <a:pt x="202" y="575"/>
                  </a:lnTo>
                  <a:lnTo>
                    <a:pt x="207" y="580"/>
                  </a:lnTo>
                  <a:lnTo>
                    <a:pt x="212" y="560"/>
                  </a:lnTo>
                  <a:lnTo>
                    <a:pt x="216" y="570"/>
                  </a:lnTo>
                  <a:lnTo>
                    <a:pt x="221" y="571"/>
                  </a:lnTo>
                  <a:lnTo>
                    <a:pt x="226" y="570"/>
                  </a:lnTo>
                  <a:lnTo>
                    <a:pt x="231" y="561"/>
                  </a:lnTo>
                  <a:lnTo>
                    <a:pt x="235" y="555"/>
                  </a:lnTo>
                  <a:lnTo>
                    <a:pt x="240" y="561"/>
                  </a:lnTo>
                  <a:lnTo>
                    <a:pt x="245" y="551"/>
                  </a:lnTo>
                  <a:lnTo>
                    <a:pt x="250" y="550"/>
                  </a:lnTo>
                  <a:lnTo>
                    <a:pt x="254" y="551"/>
                  </a:lnTo>
                  <a:lnTo>
                    <a:pt x="259" y="558"/>
                  </a:lnTo>
                  <a:lnTo>
                    <a:pt x="264" y="546"/>
                  </a:lnTo>
                  <a:lnTo>
                    <a:pt x="269" y="556"/>
                  </a:lnTo>
                  <a:lnTo>
                    <a:pt x="273" y="536"/>
                  </a:lnTo>
                  <a:lnTo>
                    <a:pt x="278" y="527"/>
                  </a:lnTo>
                  <a:lnTo>
                    <a:pt x="283" y="538"/>
                  </a:lnTo>
                  <a:lnTo>
                    <a:pt x="288" y="527"/>
                  </a:lnTo>
                  <a:lnTo>
                    <a:pt x="292" y="515"/>
                  </a:lnTo>
                  <a:lnTo>
                    <a:pt x="297" y="517"/>
                  </a:lnTo>
                  <a:lnTo>
                    <a:pt x="302" y="524"/>
                  </a:lnTo>
                  <a:lnTo>
                    <a:pt x="307" y="526"/>
                  </a:lnTo>
                  <a:lnTo>
                    <a:pt x="311" y="531"/>
                  </a:lnTo>
                  <a:lnTo>
                    <a:pt x="316" y="518"/>
                  </a:lnTo>
                  <a:lnTo>
                    <a:pt x="321" y="515"/>
                  </a:lnTo>
                  <a:lnTo>
                    <a:pt x="326" y="508"/>
                  </a:lnTo>
                  <a:lnTo>
                    <a:pt x="330" y="502"/>
                  </a:lnTo>
                  <a:lnTo>
                    <a:pt x="335" y="497"/>
                  </a:lnTo>
                  <a:lnTo>
                    <a:pt x="340" y="504"/>
                  </a:lnTo>
                  <a:lnTo>
                    <a:pt x="345" y="503"/>
                  </a:lnTo>
                  <a:lnTo>
                    <a:pt x="350" y="500"/>
                  </a:lnTo>
                  <a:lnTo>
                    <a:pt x="354" y="506"/>
                  </a:lnTo>
                  <a:lnTo>
                    <a:pt x="359" y="519"/>
                  </a:lnTo>
                  <a:lnTo>
                    <a:pt x="364" y="486"/>
                  </a:lnTo>
                  <a:lnTo>
                    <a:pt x="369" y="474"/>
                  </a:lnTo>
                  <a:lnTo>
                    <a:pt x="373" y="454"/>
                  </a:lnTo>
                  <a:lnTo>
                    <a:pt x="378" y="474"/>
                  </a:lnTo>
                  <a:lnTo>
                    <a:pt x="383" y="473"/>
                  </a:lnTo>
                  <a:lnTo>
                    <a:pt x="388" y="455"/>
                  </a:lnTo>
                  <a:lnTo>
                    <a:pt x="393" y="457"/>
                  </a:lnTo>
                  <a:lnTo>
                    <a:pt x="397" y="468"/>
                  </a:lnTo>
                  <a:lnTo>
                    <a:pt x="402" y="437"/>
                  </a:lnTo>
                  <a:lnTo>
                    <a:pt x="407" y="432"/>
                  </a:lnTo>
                  <a:lnTo>
                    <a:pt x="412" y="427"/>
                  </a:lnTo>
                  <a:lnTo>
                    <a:pt x="417" y="454"/>
                  </a:lnTo>
                  <a:lnTo>
                    <a:pt x="422" y="463"/>
                  </a:lnTo>
                  <a:lnTo>
                    <a:pt x="426" y="451"/>
                  </a:lnTo>
                  <a:lnTo>
                    <a:pt x="431" y="447"/>
                  </a:lnTo>
                  <a:lnTo>
                    <a:pt x="436" y="427"/>
                  </a:lnTo>
                  <a:lnTo>
                    <a:pt x="441" y="394"/>
                  </a:lnTo>
                  <a:lnTo>
                    <a:pt x="446" y="426"/>
                  </a:lnTo>
                  <a:lnTo>
                    <a:pt x="450" y="419"/>
                  </a:lnTo>
                  <a:lnTo>
                    <a:pt x="455" y="384"/>
                  </a:lnTo>
                  <a:lnTo>
                    <a:pt x="460" y="391"/>
                  </a:lnTo>
                  <a:lnTo>
                    <a:pt x="465" y="387"/>
                  </a:lnTo>
                  <a:lnTo>
                    <a:pt x="470" y="393"/>
                  </a:lnTo>
                  <a:lnTo>
                    <a:pt x="475" y="360"/>
                  </a:lnTo>
                  <a:lnTo>
                    <a:pt x="479" y="365"/>
                  </a:lnTo>
                  <a:lnTo>
                    <a:pt x="484" y="358"/>
                  </a:lnTo>
                  <a:lnTo>
                    <a:pt x="489" y="358"/>
                  </a:lnTo>
                  <a:lnTo>
                    <a:pt x="494" y="338"/>
                  </a:lnTo>
                  <a:lnTo>
                    <a:pt x="499" y="353"/>
                  </a:lnTo>
                  <a:lnTo>
                    <a:pt x="504" y="349"/>
                  </a:lnTo>
                  <a:lnTo>
                    <a:pt x="508" y="363"/>
                  </a:lnTo>
                  <a:lnTo>
                    <a:pt x="513" y="322"/>
                  </a:lnTo>
                  <a:lnTo>
                    <a:pt x="518" y="320"/>
                  </a:lnTo>
                  <a:lnTo>
                    <a:pt x="523" y="317"/>
                  </a:lnTo>
                  <a:lnTo>
                    <a:pt x="528" y="298"/>
                  </a:lnTo>
                  <a:lnTo>
                    <a:pt x="533" y="281"/>
                  </a:lnTo>
                  <a:lnTo>
                    <a:pt x="538" y="279"/>
                  </a:lnTo>
                  <a:lnTo>
                    <a:pt x="542" y="282"/>
                  </a:lnTo>
                  <a:lnTo>
                    <a:pt x="547" y="284"/>
                  </a:lnTo>
                  <a:lnTo>
                    <a:pt x="552" y="222"/>
                  </a:lnTo>
                  <a:lnTo>
                    <a:pt x="557" y="224"/>
                  </a:lnTo>
                  <a:lnTo>
                    <a:pt x="562" y="224"/>
                  </a:lnTo>
                  <a:lnTo>
                    <a:pt x="567" y="237"/>
                  </a:lnTo>
                  <a:lnTo>
                    <a:pt x="572" y="207"/>
                  </a:lnTo>
                  <a:lnTo>
                    <a:pt x="576" y="179"/>
                  </a:lnTo>
                  <a:lnTo>
                    <a:pt x="581" y="172"/>
                  </a:lnTo>
                  <a:lnTo>
                    <a:pt x="586" y="153"/>
                  </a:lnTo>
                  <a:lnTo>
                    <a:pt x="591" y="113"/>
                  </a:lnTo>
                  <a:lnTo>
                    <a:pt x="596" y="125"/>
                  </a:lnTo>
                  <a:lnTo>
                    <a:pt x="601" y="127"/>
                  </a:lnTo>
                  <a:lnTo>
                    <a:pt x="606" y="135"/>
                  </a:lnTo>
                  <a:lnTo>
                    <a:pt x="611" y="116"/>
                  </a:lnTo>
                  <a:lnTo>
                    <a:pt x="616" y="115"/>
                  </a:lnTo>
                  <a:lnTo>
                    <a:pt x="620" y="121"/>
                  </a:lnTo>
                  <a:lnTo>
                    <a:pt x="625" y="68"/>
                  </a:lnTo>
                  <a:lnTo>
                    <a:pt x="630" y="90"/>
                  </a:lnTo>
                  <a:lnTo>
                    <a:pt x="635" y="94"/>
                  </a:lnTo>
                  <a:lnTo>
                    <a:pt x="640" y="67"/>
                  </a:lnTo>
                  <a:lnTo>
                    <a:pt x="645" y="63"/>
                  </a:lnTo>
                  <a:lnTo>
                    <a:pt x="650" y="64"/>
                  </a:lnTo>
                  <a:lnTo>
                    <a:pt x="655" y="46"/>
                  </a:lnTo>
                  <a:lnTo>
                    <a:pt x="660" y="0"/>
                  </a:lnTo>
                  <a:lnTo>
                    <a:pt x="665" y="30"/>
                  </a:lnTo>
                  <a:lnTo>
                    <a:pt x="669" y="55"/>
                  </a:lnTo>
                  <a:lnTo>
                    <a:pt x="674" y="62"/>
                  </a:lnTo>
                  <a:lnTo>
                    <a:pt x="679" y="79"/>
                  </a:lnTo>
                  <a:lnTo>
                    <a:pt x="684" y="80"/>
                  </a:lnTo>
                  <a:lnTo>
                    <a:pt x="689" y="58"/>
                  </a:lnTo>
                  <a:lnTo>
                    <a:pt x="694" y="85"/>
                  </a:lnTo>
                  <a:lnTo>
                    <a:pt x="699" y="86"/>
                  </a:lnTo>
                  <a:lnTo>
                    <a:pt x="704" y="84"/>
                  </a:lnTo>
                  <a:lnTo>
                    <a:pt x="709" y="72"/>
                  </a:lnTo>
                  <a:lnTo>
                    <a:pt x="714" y="93"/>
                  </a:lnTo>
                  <a:lnTo>
                    <a:pt x="719" y="95"/>
                  </a:lnTo>
                  <a:lnTo>
                    <a:pt x="724" y="54"/>
                  </a:lnTo>
                  <a:lnTo>
                    <a:pt x="729" y="74"/>
                  </a:lnTo>
                  <a:lnTo>
                    <a:pt x="733" y="144"/>
                  </a:lnTo>
                  <a:lnTo>
                    <a:pt x="738" y="150"/>
                  </a:lnTo>
                  <a:lnTo>
                    <a:pt x="743" y="146"/>
                  </a:lnTo>
                  <a:lnTo>
                    <a:pt x="748" y="146"/>
                  </a:lnTo>
                  <a:lnTo>
                    <a:pt x="753" y="167"/>
                  </a:lnTo>
                  <a:lnTo>
                    <a:pt x="758" y="162"/>
                  </a:lnTo>
                  <a:lnTo>
                    <a:pt x="763" y="171"/>
                  </a:lnTo>
                  <a:lnTo>
                    <a:pt x="768" y="141"/>
                  </a:lnTo>
                  <a:lnTo>
                    <a:pt x="773" y="188"/>
                  </a:lnTo>
                  <a:lnTo>
                    <a:pt x="778" y="219"/>
                  </a:lnTo>
                  <a:lnTo>
                    <a:pt x="783" y="236"/>
                  </a:lnTo>
                  <a:lnTo>
                    <a:pt x="788" y="266"/>
                  </a:lnTo>
                  <a:lnTo>
                    <a:pt x="793" y="261"/>
                  </a:lnTo>
                  <a:lnTo>
                    <a:pt x="798" y="295"/>
                  </a:lnTo>
                  <a:lnTo>
                    <a:pt x="803" y="291"/>
                  </a:lnTo>
                  <a:lnTo>
                    <a:pt x="808" y="279"/>
                  </a:lnTo>
                  <a:lnTo>
                    <a:pt x="813" y="308"/>
                  </a:lnTo>
                  <a:lnTo>
                    <a:pt x="818" y="284"/>
                  </a:lnTo>
                  <a:lnTo>
                    <a:pt x="823" y="281"/>
                  </a:lnTo>
                  <a:lnTo>
                    <a:pt x="828" y="234"/>
                  </a:lnTo>
                  <a:lnTo>
                    <a:pt x="833" y="310"/>
                  </a:lnTo>
                  <a:lnTo>
                    <a:pt x="838" y="355"/>
                  </a:lnTo>
                  <a:lnTo>
                    <a:pt x="843" y="327"/>
                  </a:lnTo>
                  <a:lnTo>
                    <a:pt x="848" y="351"/>
                  </a:lnTo>
                  <a:lnTo>
                    <a:pt x="853" y="319"/>
                  </a:lnTo>
                  <a:lnTo>
                    <a:pt x="858" y="326"/>
                  </a:lnTo>
                  <a:lnTo>
                    <a:pt x="863" y="323"/>
                  </a:lnTo>
                  <a:lnTo>
                    <a:pt x="868" y="332"/>
                  </a:lnTo>
                  <a:lnTo>
                    <a:pt x="873" y="334"/>
                  </a:lnTo>
                  <a:lnTo>
                    <a:pt x="878" y="339"/>
                  </a:lnTo>
                  <a:lnTo>
                    <a:pt x="883" y="337"/>
                  </a:lnTo>
                  <a:lnTo>
                    <a:pt x="888" y="327"/>
                  </a:lnTo>
                  <a:lnTo>
                    <a:pt x="893" y="327"/>
                  </a:lnTo>
                  <a:lnTo>
                    <a:pt x="898" y="327"/>
                  </a:lnTo>
                  <a:lnTo>
                    <a:pt x="903" y="323"/>
                  </a:lnTo>
                  <a:lnTo>
                    <a:pt x="908" y="317"/>
                  </a:lnTo>
                  <a:lnTo>
                    <a:pt x="913" y="325"/>
                  </a:lnTo>
                  <a:lnTo>
                    <a:pt x="918" y="321"/>
                  </a:lnTo>
                  <a:lnTo>
                    <a:pt x="923" y="317"/>
                  </a:lnTo>
                  <a:lnTo>
                    <a:pt x="928" y="307"/>
                  </a:lnTo>
                  <a:lnTo>
                    <a:pt x="933" y="304"/>
                  </a:lnTo>
                  <a:lnTo>
                    <a:pt x="938" y="339"/>
                  </a:lnTo>
                </a:path>
              </a:pathLst>
            </a:custGeom>
            <a:noFill/>
            <a:ln w="79375">
              <a:solidFill>
                <a:srgbClr val="FFAA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75" y="1205"/>
              <a:ext cx="2048" cy="746"/>
            </a:xfrm>
            <a:custGeom>
              <a:avLst/>
              <a:gdLst>
                <a:gd name="T0" fmla="*/ 972 w 1020"/>
                <a:gd name="T1" fmla="*/ 2157 h 379"/>
                <a:gd name="T2" fmla="*/ 2289 w 1020"/>
                <a:gd name="T3" fmla="*/ 1333 h 379"/>
                <a:gd name="T4" fmla="*/ 3592 w 1020"/>
                <a:gd name="T5" fmla="*/ 1275 h 379"/>
                <a:gd name="T6" fmla="*/ 4923 w 1020"/>
                <a:gd name="T7" fmla="*/ 3425 h 379"/>
                <a:gd name="T8" fmla="*/ 6224 w 1020"/>
                <a:gd name="T9" fmla="*/ 5938 h 379"/>
                <a:gd name="T10" fmla="*/ 7608 w 1020"/>
                <a:gd name="T11" fmla="*/ 5826 h 379"/>
                <a:gd name="T12" fmla="*/ 8905 w 1020"/>
                <a:gd name="T13" fmla="*/ 7442 h 379"/>
                <a:gd name="T14" fmla="*/ 10208 w 1020"/>
                <a:gd name="T15" fmla="*/ 8543 h 379"/>
                <a:gd name="T16" fmla="*/ 11591 w 1020"/>
                <a:gd name="T17" fmla="*/ 11688 h 379"/>
                <a:gd name="T18" fmla="*/ 12920 w 1020"/>
                <a:gd name="T19" fmla="*/ 11688 h 379"/>
                <a:gd name="T20" fmla="*/ 14224 w 1020"/>
                <a:gd name="T21" fmla="*/ 11751 h 379"/>
                <a:gd name="T22" fmla="*/ 15605 w 1020"/>
                <a:gd name="T23" fmla="*/ 15412 h 379"/>
                <a:gd name="T24" fmla="*/ 16900 w 1020"/>
                <a:gd name="T25" fmla="*/ 16105 h 379"/>
                <a:gd name="T26" fmla="*/ 18271 w 1020"/>
                <a:gd name="T27" fmla="*/ 16989 h 379"/>
                <a:gd name="T28" fmla="*/ 19645 w 1020"/>
                <a:gd name="T29" fmla="*/ 17233 h 379"/>
                <a:gd name="T30" fmla="*/ 20980 w 1020"/>
                <a:gd name="T31" fmla="*/ 17784 h 379"/>
                <a:gd name="T32" fmla="*/ 22349 w 1020"/>
                <a:gd name="T33" fmla="*/ 19097 h 379"/>
                <a:gd name="T34" fmla="*/ 23660 w 1020"/>
                <a:gd name="T35" fmla="*/ 18853 h 379"/>
                <a:gd name="T36" fmla="*/ 25028 w 1020"/>
                <a:gd name="T37" fmla="*/ 19829 h 379"/>
                <a:gd name="T38" fmla="*/ 26397 w 1020"/>
                <a:gd name="T39" fmla="*/ 19886 h 379"/>
                <a:gd name="T40" fmla="*/ 27772 w 1020"/>
                <a:gd name="T41" fmla="*/ 20597 h 379"/>
                <a:gd name="T42" fmla="*/ 29076 w 1020"/>
                <a:gd name="T43" fmla="*/ 20414 h 379"/>
                <a:gd name="T44" fmla="*/ 30477 w 1020"/>
                <a:gd name="T45" fmla="*/ 21114 h 379"/>
                <a:gd name="T46" fmla="*/ 31852 w 1020"/>
                <a:gd name="T47" fmla="*/ 20957 h 379"/>
                <a:gd name="T48" fmla="*/ 33220 w 1020"/>
                <a:gd name="T49" fmla="*/ 21209 h 379"/>
                <a:gd name="T50" fmla="*/ 34589 w 1020"/>
                <a:gd name="T51" fmla="*/ 20353 h 379"/>
                <a:gd name="T52" fmla="*/ 35964 w 1020"/>
                <a:gd name="T53" fmla="*/ 19949 h 379"/>
                <a:gd name="T54" fmla="*/ 37332 w 1020"/>
                <a:gd name="T55" fmla="*/ 19766 h 379"/>
                <a:gd name="T56" fmla="*/ 38733 w 1020"/>
                <a:gd name="T57" fmla="*/ 19034 h 379"/>
                <a:gd name="T58" fmla="*/ 40109 w 1020"/>
                <a:gd name="T59" fmla="*/ 17280 h 379"/>
                <a:gd name="T60" fmla="*/ 41476 w 1020"/>
                <a:gd name="T61" fmla="*/ 16632 h 379"/>
                <a:gd name="T62" fmla="*/ 42845 w 1020"/>
                <a:gd name="T63" fmla="*/ 14308 h 379"/>
                <a:gd name="T64" fmla="*/ 44285 w 1020"/>
                <a:gd name="T65" fmla="*/ 12507 h 379"/>
                <a:gd name="T66" fmla="*/ 45652 w 1020"/>
                <a:gd name="T67" fmla="*/ 6742 h 379"/>
                <a:gd name="T68" fmla="*/ 47056 w 1020"/>
                <a:gd name="T69" fmla="*/ 6062 h 379"/>
                <a:gd name="T70" fmla="*/ 48429 w 1020"/>
                <a:gd name="T71" fmla="*/ 14467 h 379"/>
                <a:gd name="T72" fmla="*/ 49861 w 1020"/>
                <a:gd name="T73" fmla="*/ 17729 h 379"/>
                <a:gd name="T74" fmla="*/ 51232 w 1020"/>
                <a:gd name="T75" fmla="*/ 19034 h 379"/>
                <a:gd name="T76" fmla="*/ 52605 w 1020"/>
                <a:gd name="T77" fmla="*/ 17457 h 379"/>
                <a:gd name="T78" fmla="*/ 54037 w 1020"/>
                <a:gd name="T79" fmla="*/ 12560 h 379"/>
                <a:gd name="T80" fmla="*/ 55441 w 1020"/>
                <a:gd name="T81" fmla="*/ 13332 h 379"/>
                <a:gd name="T82" fmla="*/ 56880 w 1020"/>
                <a:gd name="T83" fmla="*/ 16508 h 379"/>
                <a:gd name="T84" fmla="*/ 58246 w 1020"/>
                <a:gd name="T85" fmla="*/ 19650 h 379"/>
                <a:gd name="T86" fmla="*/ 59681 w 1020"/>
                <a:gd name="T87" fmla="*/ 21270 h 379"/>
                <a:gd name="T88" fmla="*/ 61121 w 1020"/>
                <a:gd name="T89" fmla="*/ 21750 h 379"/>
                <a:gd name="T90" fmla="*/ 62492 w 1020"/>
                <a:gd name="T91" fmla="*/ 21978 h 379"/>
                <a:gd name="T92" fmla="*/ 63954 w 1020"/>
                <a:gd name="T93" fmla="*/ 21978 h 379"/>
                <a:gd name="T94" fmla="*/ 65401 w 1020"/>
                <a:gd name="T95" fmla="*/ 21933 h 379"/>
                <a:gd name="T96" fmla="*/ 66829 w 1020"/>
                <a:gd name="T97" fmla="*/ 21870 h 37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20"/>
                <a:gd name="T148" fmla="*/ 0 h 379"/>
                <a:gd name="T149" fmla="*/ 1020 w 1020"/>
                <a:gd name="T150" fmla="*/ 379 h 37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20" h="379">
                  <a:moveTo>
                    <a:pt x="0" y="34"/>
                  </a:moveTo>
                  <a:lnTo>
                    <a:pt x="5" y="0"/>
                  </a:lnTo>
                  <a:lnTo>
                    <a:pt x="10" y="15"/>
                  </a:lnTo>
                  <a:lnTo>
                    <a:pt x="15" y="37"/>
                  </a:lnTo>
                  <a:lnTo>
                    <a:pt x="20" y="32"/>
                  </a:lnTo>
                  <a:lnTo>
                    <a:pt x="25" y="6"/>
                  </a:lnTo>
                  <a:lnTo>
                    <a:pt x="30" y="23"/>
                  </a:lnTo>
                  <a:lnTo>
                    <a:pt x="35" y="23"/>
                  </a:lnTo>
                  <a:lnTo>
                    <a:pt x="40" y="33"/>
                  </a:lnTo>
                  <a:lnTo>
                    <a:pt x="45" y="23"/>
                  </a:lnTo>
                  <a:lnTo>
                    <a:pt x="50" y="31"/>
                  </a:lnTo>
                  <a:lnTo>
                    <a:pt x="55" y="22"/>
                  </a:lnTo>
                  <a:lnTo>
                    <a:pt x="60" y="41"/>
                  </a:lnTo>
                  <a:lnTo>
                    <a:pt x="65" y="32"/>
                  </a:lnTo>
                  <a:lnTo>
                    <a:pt x="70" y="53"/>
                  </a:lnTo>
                  <a:lnTo>
                    <a:pt x="75" y="59"/>
                  </a:lnTo>
                  <a:lnTo>
                    <a:pt x="80" y="79"/>
                  </a:lnTo>
                  <a:lnTo>
                    <a:pt x="85" y="92"/>
                  </a:lnTo>
                  <a:lnTo>
                    <a:pt x="90" y="96"/>
                  </a:lnTo>
                  <a:lnTo>
                    <a:pt x="95" y="102"/>
                  </a:lnTo>
                  <a:lnTo>
                    <a:pt x="100" y="78"/>
                  </a:lnTo>
                  <a:lnTo>
                    <a:pt x="106" y="79"/>
                  </a:lnTo>
                  <a:lnTo>
                    <a:pt x="111" y="116"/>
                  </a:lnTo>
                  <a:lnTo>
                    <a:pt x="116" y="100"/>
                  </a:lnTo>
                  <a:lnTo>
                    <a:pt x="121" y="112"/>
                  </a:lnTo>
                  <a:lnTo>
                    <a:pt x="126" y="111"/>
                  </a:lnTo>
                  <a:lnTo>
                    <a:pt x="131" y="130"/>
                  </a:lnTo>
                  <a:lnTo>
                    <a:pt x="136" y="128"/>
                  </a:lnTo>
                  <a:lnTo>
                    <a:pt x="141" y="129"/>
                  </a:lnTo>
                  <a:lnTo>
                    <a:pt x="146" y="122"/>
                  </a:lnTo>
                  <a:lnTo>
                    <a:pt x="151" y="155"/>
                  </a:lnTo>
                  <a:lnTo>
                    <a:pt x="156" y="147"/>
                  </a:lnTo>
                  <a:lnTo>
                    <a:pt x="161" y="159"/>
                  </a:lnTo>
                  <a:lnTo>
                    <a:pt x="166" y="173"/>
                  </a:lnTo>
                  <a:lnTo>
                    <a:pt x="172" y="191"/>
                  </a:lnTo>
                  <a:lnTo>
                    <a:pt x="177" y="201"/>
                  </a:lnTo>
                  <a:lnTo>
                    <a:pt x="182" y="191"/>
                  </a:lnTo>
                  <a:lnTo>
                    <a:pt x="187" y="184"/>
                  </a:lnTo>
                  <a:lnTo>
                    <a:pt x="192" y="197"/>
                  </a:lnTo>
                  <a:lnTo>
                    <a:pt x="197" y="201"/>
                  </a:lnTo>
                  <a:lnTo>
                    <a:pt x="202" y="227"/>
                  </a:lnTo>
                  <a:lnTo>
                    <a:pt x="207" y="223"/>
                  </a:lnTo>
                  <a:lnTo>
                    <a:pt x="212" y="206"/>
                  </a:lnTo>
                  <a:lnTo>
                    <a:pt x="217" y="202"/>
                  </a:lnTo>
                  <a:lnTo>
                    <a:pt x="223" y="220"/>
                  </a:lnTo>
                  <a:lnTo>
                    <a:pt x="228" y="244"/>
                  </a:lnTo>
                  <a:lnTo>
                    <a:pt x="233" y="245"/>
                  </a:lnTo>
                  <a:lnTo>
                    <a:pt x="238" y="265"/>
                  </a:lnTo>
                  <a:lnTo>
                    <a:pt x="243" y="269"/>
                  </a:lnTo>
                  <a:lnTo>
                    <a:pt x="248" y="262"/>
                  </a:lnTo>
                  <a:lnTo>
                    <a:pt x="253" y="276"/>
                  </a:lnTo>
                  <a:lnTo>
                    <a:pt x="258" y="277"/>
                  </a:lnTo>
                  <a:lnTo>
                    <a:pt x="264" y="279"/>
                  </a:lnTo>
                  <a:lnTo>
                    <a:pt x="269" y="270"/>
                  </a:lnTo>
                  <a:lnTo>
                    <a:pt x="274" y="279"/>
                  </a:lnTo>
                  <a:lnTo>
                    <a:pt x="279" y="292"/>
                  </a:lnTo>
                  <a:lnTo>
                    <a:pt x="284" y="299"/>
                  </a:lnTo>
                  <a:lnTo>
                    <a:pt x="289" y="281"/>
                  </a:lnTo>
                  <a:lnTo>
                    <a:pt x="294" y="296"/>
                  </a:lnTo>
                  <a:lnTo>
                    <a:pt x="300" y="296"/>
                  </a:lnTo>
                  <a:lnTo>
                    <a:pt x="305" y="297"/>
                  </a:lnTo>
                  <a:lnTo>
                    <a:pt x="310" y="304"/>
                  </a:lnTo>
                  <a:lnTo>
                    <a:pt x="315" y="303"/>
                  </a:lnTo>
                  <a:lnTo>
                    <a:pt x="320" y="306"/>
                  </a:lnTo>
                  <a:lnTo>
                    <a:pt x="325" y="319"/>
                  </a:lnTo>
                  <a:lnTo>
                    <a:pt x="330" y="312"/>
                  </a:lnTo>
                  <a:lnTo>
                    <a:pt x="336" y="323"/>
                  </a:lnTo>
                  <a:lnTo>
                    <a:pt x="341" y="328"/>
                  </a:lnTo>
                  <a:lnTo>
                    <a:pt x="346" y="322"/>
                  </a:lnTo>
                  <a:lnTo>
                    <a:pt x="351" y="311"/>
                  </a:lnTo>
                  <a:lnTo>
                    <a:pt x="356" y="305"/>
                  </a:lnTo>
                  <a:lnTo>
                    <a:pt x="361" y="324"/>
                  </a:lnTo>
                  <a:lnTo>
                    <a:pt x="367" y="339"/>
                  </a:lnTo>
                  <a:lnTo>
                    <a:pt x="372" y="334"/>
                  </a:lnTo>
                  <a:lnTo>
                    <a:pt x="377" y="333"/>
                  </a:lnTo>
                  <a:lnTo>
                    <a:pt x="382" y="341"/>
                  </a:lnTo>
                  <a:lnTo>
                    <a:pt x="387" y="339"/>
                  </a:lnTo>
                  <a:lnTo>
                    <a:pt x="392" y="346"/>
                  </a:lnTo>
                  <a:lnTo>
                    <a:pt x="398" y="345"/>
                  </a:lnTo>
                  <a:lnTo>
                    <a:pt x="403" y="342"/>
                  </a:lnTo>
                  <a:lnTo>
                    <a:pt x="408" y="345"/>
                  </a:lnTo>
                  <a:lnTo>
                    <a:pt x="413" y="341"/>
                  </a:lnTo>
                  <a:lnTo>
                    <a:pt x="418" y="344"/>
                  </a:lnTo>
                  <a:lnTo>
                    <a:pt x="424" y="354"/>
                  </a:lnTo>
                  <a:lnTo>
                    <a:pt x="429" y="351"/>
                  </a:lnTo>
                  <a:lnTo>
                    <a:pt x="434" y="352"/>
                  </a:lnTo>
                  <a:lnTo>
                    <a:pt x="439" y="350"/>
                  </a:lnTo>
                  <a:lnTo>
                    <a:pt x="444" y="351"/>
                  </a:lnTo>
                  <a:lnTo>
                    <a:pt x="450" y="360"/>
                  </a:lnTo>
                  <a:lnTo>
                    <a:pt x="455" y="361"/>
                  </a:lnTo>
                  <a:lnTo>
                    <a:pt x="460" y="362"/>
                  </a:lnTo>
                  <a:lnTo>
                    <a:pt x="465" y="363"/>
                  </a:lnTo>
                  <a:lnTo>
                    <a:pt x="470" y="361"/>
                  </a:lnTo>
                  <a:lnTo>
                    <a:pt x="476" y="363"/>
                  </a:lnTo>
                  <a:lnTo>
                    <a:pt x="481" y="361"/>
                  </a:lnTo>
                  <a:lnTo>
                    <a:pt x="486" y="360"/>
                  </a:lnTo>
                  <a:lnTo>
                    <a:pt x="491" y="366"/>
                  </a:lnTo>
                  <a:lnTo>
                    <a:pt x="497" y="364"/>
                  </a:lnTo>
                  <a:lnTo>
                    <a:pt x="502" y="365"/>
                  </a:lnTo>
                  <a:lnTo>
                    <a:pt x="507" y="365"/>
                  </a:lnTo>
                  <a:lnTo>
                    <a:pt x="512" y="358"/>
                  </a:lnTo>
                  <a:lnTo>
                    <a:pt x="517" y="356"/>
                  </a:lnTo>
                  <a:lnTo>
                    <a:pt x="523" y="356"/>
                  </a:lnTo>
                  <a:lnTo>
                    <a:pt x="528" y="350"/>
                  </a:lnTo>
                  <a:lnTo>
                    <a:pt x="533" y="344"/>
                  </a:lnTo>
                  <a:lnTo>
                    <a:pt x="538" y="346"/>
                  </a:lnTo>
                  <a:lnTo>
                    <a:pt x="544" y="344"/>
                  </a:lnTo>
                  <a:lnTo>
                    <a:pt x="549" y="343"/>
                  </a:lnTo>
                  <a:lnTo>
                    <a:pt x="554" y="347"/>
                  </a:lnTo>
                  <a:lnTo>
                    <a:pt x="559" y="342"/>
                  </a:lnTo>
                  <a:lnTo>
                    <a:pt x="565" y="341"/>
                  </a:lnTo>
                  <a:lnTo>
                    <a:pt x="570" y="340"/>
                  </a:lnTo>
                  <a:lnTo>
                    <a:pt x="575" y="339"/>
                  </a:lnTo>
                  <a:lnTo>
                    <a:pt x="580" y="338"/>
                  </a:lnTo>
                  <a:lnTo>
                    <a:pt x="586" y="335"/>
                  </a:lnTo>
                  <a:lnTo>
                    <a:pt x="591" y="327"/>
                  </a:lnTo>
                  <a:lnTo>
                    <a:pt x="596" y="319"/>
                  </a:lnTo>
                  <a:lnTo>
                    <a:pt x="602" y="306"/>
                  </a:lnTo>
                  <a:lnTo>
                    <a:pt x="607" y="313"/>
                  </a:lnTo>
                  <a:lnTo>
                    <a:pt x="612" y="297"/>
                  </a:lnTo>
                  <a:lnTo>
                    <a:pt x="617" y="299"/>
                  </a:lnTo>
                  <a:lnTo>
                    <a:pt x="623" y="298"/>
                  </a:lnTo>
                  <a:lnTo>
                    <a:pt x="628" y="291"/>
                  </a:lnTo>
                  <a:lnTo>
                    <a:pt x="633" y="286"/>
                  </a:lnTo>
                  <a:lnTo>
                    <a:pt x="639" y="258"/>
                  </a:lnTo>
                  <a:lnTo>
                    <a:pt x="644" y="257"/>
                  </a:lnTo>
                  <a:lnTo>
                    <a:pt x="649" y="249"/>
                  </a:lnTo>
                  <a:lnTo>
                    <a:pt x="654" y="246"/>
                  </a:lnTo>
                  <a:lnTo>
                    <a:pt x="660" y="245"/>
                  </a:lnTo>
                  <a:lnTo>
                    <a:pt x="665" y="239"/>
                  </a:lnTo>
                  <a:lnTo>
                    <a:pt x="670" y="219"/>
                  </a:lnTo>
                  <a:lnTo>
                    <a:pt x="676" y="215"/>
                  </a:lnTo>
                  <a:lnTo>
                    <a:pt x="681" y="204"/>
                  </a:lnTo>
                  <a:lnTo>
                    <a:pt x="686" y="175"/>
                  </a:lnTo>
                  <a:lnTo>
                    <a:pt x="691" y="165"/>
                  </a:lnTo>
                  <a:lnTo>
                    <a:pt x="697" y="116"/>
                  </a:lnTo>
                  <a:lnTo>
                    <a:pt x="702" y="103"/>
                  </a:lnTo>
                  <a:lnTo>
                    <a:pt x="707" y="107"/>
                  </a:lnTo>
                  <a:lnTo>
                    <a:pt x="713" y="86"/>
                  </a:lnTo>
                  <a:lnTo>
                    <a:pt x="718" y="104"/>
                  </a:lnTo>
                  <a:lnTo>
                    <a:pt x="723" y="143"/>
                  </a:lnTo>
                  <a:lnTo>
                    <a:pt x="729" y="172"/>
                  </a:lnTo>
                  <a:lnTo>
                    <a:pt x="734" y="218"/>
                  </a:lnTo>
                  <a:lnTo>
                    <a:pt x="739" y="249"/>
                  </a:lnTo>
                  <a:lnTo>
                    <a:pt x="745" y="269"/>
                  </a:lnTo>
                  <a:lnTo>
                    <a:pt x="750" y="291"/>
                  </a:lnTo>
                  <a:lnTo>
                    <a:pt x="755" y="295"/>
                  </a:lnTo>
                  <a:lnTo>
                    <a:pt x="761" y="305"/>
                  </a:lnTo>
                  <a:lnTo>
                    <a:pt x="766" y="320"/>
                  </a:lnTo>
                  <a:lnTo>
                    <a:pt x="771" y="322"/>
                  </a:lnTo>
                  <a:lnTo>
                    <a:pt x="777" y="321"/>
                  </a:lnTo>
                  <a:lnTo>
                    <a:pt x="782" y="327"/>
                  </a:lnTo>
                  <a:lnTo>
                    <a:pt x="787" y="325"/>
                  </a:lnTo>
                  <a:lnTo>
                    <a:pt x="793" y="317"/>
                  </a:lnTo>
                  <a:lnTo>
                    <a:pt x="798" y="315"/>
                  </a:lnTo>
                  <a:lnTo>
                    <a:pt x="803" y="300"/>
                  </a:lnTo>
                  <a:lnTo>
                    <a:pt x="809" y="283"/>
                  </a:lnTo>
                  <a:lnTo>
                    <a:pt x="814" y="267"/>
                  </a:lnTo>
                  <a:lnTo>
                    <a:pt x="820" y="227"/>
                  </a:lnTo>
                  <a:lnTo>
                    <a:pt x="825" y="216"/>
                  </a:lnTo>
                  <a:lnTo>
                    <a:pt x="830" y="218"/>
                  </a:lnTo>
                  <a:lnTo>
                    <a:pt x="836" y="221"/>
                  </a:lnTo>
                  <a:lnTo>
                    <a:pt x="841" y="218"/>
                  </a:lnTo>
                  <a:lnTo>
                    <a:pt x="846" y="229"/>
                  </a:lnTo>
                  <a:lnTo>
                    <a:pt x="852" y="242"/>
                  </a:lnTo>
                  <a:lnTo>
                    <a:pt x="857" y="252"/>
                  </a:lnTo>
                  <a:lnTo>
                    <a:pt x="863" y="271"/>
                  </a:lnTo>
                  <a:lnTo>
                    <a:pt x="868" y="284"/>
                  </a:lnTo>
                  <a:lnTo>
                    <a:pt x="873" y="311"/>
                  </a:lnTo>
                  <a:lnTo>
                    <a:pt x="879" y="323"/>
                  </a:lnTo>
                  <a:lnTo>
                    <a:pt x="884" y="327"/>
                  </a:lnTo>
                  <a:lnTo>
                    <a:pt x="889" y="338"/>
                  </a:lnTo>
                  <a:lnTo>
                    <a:pt x="895" y="347"/>
                  </a:lnTo>
                  <a:lnTo>
                    <a:pt x="900" y="353"/>
                  </a:lnTo>
                  <a:lnTo>
                    <a:pt x="906" y="361"/>
                  </a:lnTo>
                  <a:lnTo>
                    <a:pt x="911" y="366"/>
                  </a:lnTo>
                  <a:lnTo>
                    <a:pt x="916" y="369"/>
                  </a:lnTo>
                  <a:lnTo>
                    <a:pt x="922" y="373"/>
                  </a:lnTo>
                  <a:lnTo>
                    <a:pt x="927" y="372"/>
                  </a:lnTo>
                  <a:lnTo>
                    <a:pt x="933" y="374"/>
                  </a:lnTo>
                  <a:lnTo>
                    <a:pt x="938" y="376"/>
                  </a:lnTo>
                  <a:lnTo>
                    <a:pt x="943" y="376"/>
                  </a:lnTo>
                  <a:lnTo>
                    <a:pt x="949" y="378"/>
                  </a:lnTo>
                  <a:lnTo>
                    <a:pt x="954" y="378"/>
                  </a:lnTo>
                  <a:lnTo>
                    <a:pt x="960" y="378"/>
                  </a:lnTo>
                  <a:lnTo>
                    <a:pt x="965" y="378"/>
                  </a:lnTo>
                  <a:lnTo>
                    <a:pt x="971" y="379"/>
                  </a:lnTo>
                  <a:lnTo>
                    <a:pt x="976" y="378"/>
                  </a:lnTo>
                  <a:lnTo>
                    <a:pt x="981" y="377"/>
                  </a:lnTo>
                  <a:lnTo>
                    <a:pt x="987" y="377"/>
                  </a:lnTo>
                  <a:lnTo>
                    <a:pt x="992" y="378"/>
                  </a:lnTo>
                  <a:lnTo>
                    <a:pt x="998" y="377"/>
                  </a:lnTo>
                  <a:lnTo>
                    <a:pt x="1003" y="377"/>
                  </a:lnTo>
                  <a:lnTo>
                    <a:pt x="1009" y="378"/>
                  </a:lnTo>
                  <a:lnTo>
                    <a:pt x="1014" y="376"/>
                  </a:lnTo>
                  <a:lnTo>
                    <a:pt x="1020" y="376"/>
                  </a:lnTo>
                </a:path>
              </a:pathLst>
            </a:custGeom>
            <a:noFill/>
            <a:ln w="79375">
              <a:solidFill>
                <a:srgbClr val="FFAA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4623" y="1934"/>
              <a:ext cx="582" cy="23"/>
            </a:xfrm>
            <a:custGeom>
              <a:avLst/>
              <a:gdLst>
                <a:gd name="T0" fmla="*/ 0 w 290"/>
                <a:gd name="T1" fmla="*/ 309 h 12"/>
                <a:gd name="T2" fmla="*/ 323 w 290"/>
                <a:gd name="T3" fmla="*/ 337 h 12"/>
                <a:gd name="T4" fmla="*/ 648 w 290"/>
                <a:gd name="T5" fmla="*/ 337 h 12"/>
                <a:gd name="T6" fmla="*/ 1036 w 290"/>
                <a:gd name="T7" fmla="*/ 337 h 12"/>
                <a:gd name="T8" fmla="*/ 1365 w 290"/>
                <a:gd name="T9" fmla="*/ 393 h 12"/>
                <a:gd name="T10" fmla="*/ 1752 w 290"/>
                <a:gd name="T11" fmla="*/ 445 h 12"/>
                <a:gd name="T12" fmla="*/ 2079 w 290"/>
                <a:gd name="T13" fmla="*/ 445 h 12"/>
                <a:gd name="T14" fmla="*/ 2481 w 290"/>
                <a:gd name="T15" fmla="*/ 393 h 12"/>
                <a:gd name="T16" fmla="*/ 2804 w 290"/>
                <a:gd name="T17" fmla="*/ 393 h 12"/>
                <a:gd name="T18" fmla="*/ 3193 w 290"/>
                <a:gd name="T19" fmla="*/ 309 h 12"/>
                <a:gd name="T20" fmla="*/ 3516 w 290"/>
                <a:gd name="T21" fmla="*/ 337 h 12"/>
                <a:gd name="T22" fmla="*/ 3911 w 290"/>
                <a:gd name="T23" fmla="*/ 205 h 12"/>
                <a:gd name="T24" fmla="*/ 4237 w 290"/>
                <a:gd name="T25" fmla="*/ 253 h 12"/>
                <a:gd name="T26" fmla="*/ 4624 w 290"/>
                <a:gd name="T27" fmla="*/ 393 h 12"/>
                <a:gd name="T28" fmla="*/ 4979 w 290"/>
                <a:gd name="T29" fmla="*/ 337 h 12"/>
                <a:gd name="T30" fmla="*/ 5368 w 290"/>
                <a:gd name="T31" fmla="*/ 393 h 12"/>
                <a:gd name="T32" fmla="*/ 5692 w 290"/>
                <a:gd name="T33" fmla="*/ 485 h 12"/>
                <a:gd name="T34" fmla="*/ 6021 w 290"/>
                <a:gd name="T35" fmla="*/ 393 h 12"/>
                <a:gd name="T36" fmla="*/ 6408 w 290"/>
                <a:gd name="T37" fmla="*/ 393 h 12"/>
                <a:gd name="T38" fmla="*/ 6735 w 290"/>
                <a:gd name="T39" fmla="*/ 337 h 12"/>
                <a:gd name="T40" fmla="*/ 7137 w 290"/>
                <a:gd name="T41" fmla="*/ 393 h 12"/>
                <a:gd name="T42" fmla="*/ 7460 w 290"/>
                <a:gd name="T43" fmla="*/ 445 h 12"/>
                <a:gd name="T44" fmla="*/ 7849 w 290"/>
                <a:gd name="T45" fmla="*/ 445 h 12"/>
                <a:gd name="T46" fmla="*/ 8172 w 290"/>
                <a:gd name="T47" fmla="*/ 544 h 12"/>
                <a:gd name="T48" fmla="*/ 8567 w 290"/>
                <a:gd name="T49" fmla="*/ 445 h 12"/>
                <a:gd name="T50" fmla="*/ 8893 w 290"/>
                <a:gd name="T51" fmla="*/ 393 h 12"/>
                <a:gd name="T52" fmla="*/ 9280 w 290"/>
                <a:gd name="T53" fmla="*/ 393 h 12"/>
                <a:gd name="T54" fmla="*/ 9601 w 290"/>
                <a:gd name="T55" fmla="*/ 445 h 12"/>
                <a:gd name="T56" fmla="*/ 9992 w 290"/>
                <a:gd name="T57" fmla="*/ 393 h 12"/>
                <a:gd name="T58" fmla="*/ 10380 w 290"/>
                <a:gd name="T59" fmla="*/ 445 h 12"/>
                <a:gd name="T60" fmla="*/ 10709 w 290"/>
                <a:gd name="T61" fmla="*/ 337 h 12"/>
                <a:gd name="T62" fmla="*/ 11096 w 290"/>
                <a:gd name="T63" fmla="*/ 337 h 12"/>
                <a:gd name="T64" fmla="*/ 11423 w 290"/>
                <a:gd name="T65" fmla="*/ 445 h 12"/>
                <a:gd name="T66" fmla="*/ 11825 w 290"/>
                <a:gd name="T67" fmla="*/ 445 h 12"/>
                <a:gd name="T68" fmla="*/ 12148 w 290"/>
                <a:gd name="T69" fmla="*/ 445 h 12"/>
                <a:gd name="T70" fmla="*/ 12537 w 290"/>
                <a:gd name="T71" fmla="*/ 393 h 12"/>
                <a:gd name="T72" fmla="*/ 12860 w 290"/>
                <a:gd name="T73" fmla="*/ 393 h 12"/>
                <a:gd name="T74" fmla="*/ 13256 w 290"/>
                <a:gd name="T75" fmla="*/ 337 h 12"/>
                <a:gd name="T76" fmla="*/ 13581 w 290"/>
                <a:gd name="T77" fmla="*/ 309 h 12"/>
                <a:gd name="T78" fmla="*/ 13968 w 290"/>
                <a:gd name="T79" fmla="*/ 445 h 12"/>
                <a:gd name="T80" fmla="*/ 14323 w 290"/>
                <a:gd name="T81" fmla="*/ 592 h 12"/>
                <a:gd name="T82" fmla="*/ 14713 w 290"/>
                <a:gd name="T83" fmla="*/ 592 h 12"/>
                <a:gd name="T84" fmla="*/ 15036 w 290"/>
                <a:gd name="T85" fmla="*/ 544 h 12"/>
                <a:gd name="T86" fmla="*/ 15429 w 290"/>
                <a:gd name="T87" fmla="*/ 337 h 12"/>
                <a:gd name="T88" fmla="*/ 15816 w 290"/>
                <a:gd name="T89" fmla="*/ 393 h 12"/>
                <a:gd name="T90" fmla="*/ 16143 w 290"/>
                <a:gd name="T91" fmla="*/ 393 h 12"/>
                <a:gd name="T92" fmla="*/ 16545 w 290"/>
                <a:gd name="T93" fmla="*/ 337 h 12"/>
                <a:gd name="T94" fmla="*/ 16868 w 290"/>
                <a:gd name="T95" fmla="*/ 0 h 12"/>
                <a:gd name="T96" fmla="*/ 17259 w 290"/>
                <a:gd name="T97" fmla="*/ 205 h 12"/>
                <a:gd name="T98" fmla="*/ 17580 w 290"/>
                <a:gd name="T99" fmla="*/ 393 h 12"/>
                <a:gd name="T100" fmla="*/ 17976 w 290"/>
                <a:gd name="T101" fmla="*/ 592 h 12"/>
                <a:gd name="T102" fmla="*/ 18301 w 290"/>
                <a:gd name="T103" fmla="*/ 544 h 12"/>
                <a:gd name="T104" fmla="*/ 18688 w 290"/>
                <a:gd name="T105" fmla="*/ 544 h 12"/>
                <a:gd name="T106" fmla="*/ 18945 w 290"/>
                <a:gd name="T107" fmla="*/ 485 h 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0"/>
                <a:gd name="T163" fmla="*/ 0 h 12"/>
                <a:gd name="T164" fmla="*/ 290 w 290"/>
                <a:gd name="T165" fmla="*/ 12 h 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0" h="12">
                  <a:moveTo>
                    <a:pt x="0" y="6"/>
                  </a:moveTo>
                  <a:lnTo>
                    <a:pt x="5" y="7"/>
                  </a:lnTo>
                  <a:lnTo>
                    <a:pt x="10" y="7"/>
                  </a:lnTo>
                  <a:lnTo>
                    <a:pt x="16" y="7"/>
                  </a:lnTo>
                  <a:lnTo>
                    <a:pt x="21" y="8"/>
                  </a:lnTo>
                  <a:lnTo>
                    <a:pt x="27" y="9"/>
                  </a:lnTo>
                  <a:lnTo>
                    <a:pt x="32" y="9"/>
                  </a:lnTo>
                  <a:lnTo>
                    <a:pt x="38" y="8"/>
                  </a:lnTo>
                  <a:lnTo>
                    <a:pt x="43" y="8"/>
                  </a:lnTo>
                  <a:lnTo>
                    <a:pt x="49" y="6"/>
                  </a:lnTo>
                  <a:lnTo>
                    <a:pt x="54" y="7"/>
                  </a:lnTo>
                  <a:lnTo>
                    <a:pt x="60" y="4"/>
                  </a:lnTo>
                  <a:lnTo>
                    <a:pt x="65" y="5"/>
                  </a:lnTo>
                  <a:lnTo>
                    <a:pt x="71" y="8"/>
                  </a:lnTo>
                  <a:lnTo>
                    <a:pt x="76" y="7"/>
                  </a:lnTo>
                  <a:lnTo>
                    <a:pt x="82" y="8"/>
                  </a:lnTo>
                  <a:lnTo>
                    <a:pt x="87" y="10"/>
                  </a:lnTo>
                  <a:lnTo>
                    <a:pt x="92" y="8"/>
                  </a:lnTo>
                  <a:lnTo>
                    <a:pt x="98" y="8"/>
                  </a:lnTo>
                  <a:lnTo>
                    <a:pt x="103" y="7"/>
                  </a:lnTo>
                  <a:lnTo>
                    <a:pt x="109" y="8"/>
                  </a:lnTo>
                  <a:lnTo>
                    <a:pt x="114" y="9"/>
                  </a:lnTo>
                  <a:lnTo>
                    <a:pt x="120" y="9"/>
                  </a:lnTo>
                  <a:lnTo>
                    <a:pt x="125" y="11"/>
                  </a:lnTo>
                  <a:lnTo>
                    <a:pt x="131" y="9"/>
                  </a:lnTo>
                  <a:lnTo>
                    <a:pt x="136" y="8"/>
                  </a:lnTo>
                  <a:lnTo>
                    <a:pt x="142" y="8"/>
                  </a:lnTo>
                  <a:lnTo>
                    <a:pt x="147" y="9"/>
                  </a:lnTo>
                  <a:lnTo>
                    <a:pt x="153" y="8"/>
                  </a:lnTo>
                  <a:lnTo>
                    <a:pt x="159" y="9"/>
                  </a:lnTo>
                  <a:lnTo>
                    <a:pt x="164" y="7"/>
                  </a:lnTo>
                  <a:lnTo>
                    <a:pt x="170" y="7"/>
                  </a:lnTo>
                  <a:lnTo>
                    <a:pt x="175" y="9"/>
                  </a:lnTo>
                  <a:lnTo>
                    <a:pt x="181" y="9"/>
                  </a:lnTo>
                  <a:lnTo>
                    <a:pt x="186" y="9"/>
                  </a:lnTo>
                  <a:lnTo>
                    <a:pt x="192" y="8"/>
                  </a:lnTo>
                  <a:lnTo>
                    <a:pt x="197" y="8"/>
                  </a:lnTo>
                  <a:lnTo>
                    <a:pt x="203" y="7"/>
                  </a:lnTo>
                  <a:lnTo>
                    <a:pt x="208" y="6"/>
                  </a:lnTo>
                  <a:lnTo>
                    <a:pt x="214" y="9"/>
                  </a:lnTo>
                  <a:lnTo>
                    <a:pt x="219" y="12"/>
                  </a:lnTo>
                  <a:lnTo>
                    <a:pt x="225" y="12"/>
                  </a:lnTo>
                  <a:lnTo>
                    <a:pt x="230" y="11"/>
                  </a:lnTo>
                  <a:lnTo>
                    <a:pt x="236" y="7"/>
                  </a:lnTo>
                  <a:lnTo>
                    <a:pt x="242" y="8"/>
                  </a:lnTo>
                  <a:lnTo>
                    <a:pt x="247" y="8"/>
                  </a:lnTo>
                  <a:lnTo>
                    <a:pt x="253" y="7"/>
                  </a:lnTo>
                  <a:lnTo>
                    <a:pt x="258" y="0"/>
                  </a:lnTo>
                  <a:lnTo>
                    <a:pt x="264" y="4"/>
                  </a:lnTo>
                  <a:lnTo>
                    <a:pt x="269" y="8"/>
                  </a:lnTo>
                  <a:lnTo>
                    <a:pt x="275" y="12"/>
                  </a:lnTo>
                  <a:lnTo>
                    <a:pt x="280" y="11"/>
                  </a:lnTo>
                  <a:lnTo>
                    <a:pt x="286" y="11"/>
                  </a:lnTo>
                  <a:lnTo>
                    <a:pt x="290" y="10"/>
                  </a:lnTo>
                </a:path>
              </a:pathLst>
            </a:custGeom>
            <a:noFill/>
            <a:ln w="79375">
              <a:solidFill>
                <a:srgbClr val="FFAA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37"/>
          <p:cNvGrpSpPr>
            <a:grpSpLocks/>
          </p:cNvGrpSpPr>
          <p:nvPr/>
        </p:nvGrpSpPr>
        <p:grpSpPr bwMode="auto">
          <a:xfrm>
            <a:off x="1116013" y="1704975"/>
            <a:ext cx="7165975" cy="1493838"/>
            <a:chOff x="691" y="738"/>
            <a:chExt cx="4514" cy="1215"/>
          </a:xfrm>
        </p:grpSpPr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91" y="738"/>
              <a:ext cx="1884" cy="1081"/>
            </a:xfrm>
            <a:custGeom>
              <a:avLst/>
              <a:gdLst>
                <a:gd name="T0" fmla="*/ 649 w 938"/>
                <a:gd name="T1" fmla="*/ 31940 h 549"/>
                <a:gd name="T2" fmla="*/ 1888 w 938"/>
                <a:gd name="T3" fmla="*/ 31820 h 549"/>
                <a:gd name="T4" fmla="*/ 3079 w 938"/>
                <a:gd name="T5" fmla="*/ 31644 h 549"/>
                <a:gd name="T6" fmla="*/ 4344 w 938"/>
                <a:gd name="T7" fmla="*/ 31520 h 549"/>
                <a:gd name="T8" fmla="*/ 5584 w 938"/>
                <a:gd name="T9" fmla="*/ 31339 h 549"/>
                <a:gd name="T10" fmla="*/ 6773 w 938"/>
                <a:gd name="T11" fmla="*/ 31164 h 549"/>
                <a:gd name="T12" fmla="*/ 8004 w 938"/>
                <a:gd name="T13" fmla="*/ 31024 h 549"/>
                <a:gd name="T14" fmla="*/ 9247 w 938"/>
                <a:gd name="T15" fmla="*/ 30843 h 549"/>
                <a:gd name="T16" fmla="*/ 10501 w 938"/>
                <a:gd name="T17" fmla="*/ 30668 h 549"/>
                <a:gd name="T18" fmla="*/ 11764 w 938"/>
                <a:gd name="T19" fmla="*/ 30424 h 549"/>
                <a:gd name="T20" fmla="*/ 12941 w 938"/>
                <a:gd name="T21" fmla="*/ 30187 h 549"/>
                <a:gd name="T22" fmla="*/ 14188 w 938"/>
                <a:gd name="T23" fmla="*/ 29896 h 549"/>
                <a:gd name="T24" fmla="*/ 15428 w 938"/>
                <a:gd name="T25" fmla="*/ 29599 h 549"/>
                <a:gd name="T26" fmla="*/ 16669 w 938"/>
                <a:gd name="T27" fmla="*/ 29236 h 549"/>
                <a:gd name="T28" fmla="*/ 17916 w 938"/>
                <a:gd name="T29" fmla="*/ 28919 h 549"/>
                <a:gd name="T30" fmla="*/ 19153 w 938"/>
                <a:gd name="T31" fmla="*/ 28439 h 549"/>
                <a:gd name="T32" fmla="*/ 20429 w 938"/>
                <a:gd name="T33" fmla="*/ 27974 h 549"/>
                <a:gd name="T34" fmla="*/ 21676 w 938"/>
                <a:gd name="T35" fmla="*/ 27375 h 549"/>
                <a:gd name="T36" fmla="*/ 22980 w 938"/>
                <a:gd name="T37" fmla="*/ 26698 h 549"/>
                <a:gd name="T38" fmla="*/ 24217 w 938"/>
                <a:gd name="T39" fmla="*/ 25871 h 549"/>
                <a:gd name="T40" fmla="*/ 25468 w 938"/>
                <a:gd name="T41" fmla="*/ 24895 h 549"/>
                <a:gd name="T42" fmla="*/ 26705 w 938"/>
                <a:gd name="T43" fmla="*/ 23766 h 549"/>
                <a:gd name="T44" fmla="*/ 27977 w 938"/>
                <a:gd name="T45" fmla="*/ 22382 h 549"/>
                <a:gd name="T46" fmla="*/ 29292 w 938"/>
                <a:gd name="T47" fmla="*/ 20862 h 549"/>
                <a:gd name="T48" fmla="*/ 30532 w 938"/>
                <a:gd name="T49" fmla="*/ 19064 h 549"/>
                <a:gd name="T50" fmla="*/ 31769 w 938"/>
                <a:gd name="T51" fmla="*/ 17016 h 549"/>
                <a:gd name="T52" fmla="*/ 33084 w 938"/>
                <a:gd name="T53" fmla="*/ 14748 h 549"/>
                <a:gd name="T54" fmla="*/ 34324 w 938"/>
                <a:gd name="T55" fmla="*/ 12344 h 549"/>
                <a:gd name="T56" fmla="*/ 35593 w 938"/>
                <a:gd name="T57" fmla="*/ 9863 h 549"/>
                <a:gd name="T58" fmla="*/ 36909 w 938"/>
                <a:gd name="T59" fmla="*/ 7398 h 549"/>
                <a:gd name="T60" fmla="*/ 38148 w 938"/>
                <a:gd name="T61" fmla="*/ 5068 h 549"/>
                <a:gd name="T62" fmla="*/ 39454 w 938"/>
                <a:gd name="T63" fmla="*/ 3082 h 549"/>
                <a:gd name="T64" fmla="*/ 40701 w 938"/>
                <a:gd name="T65" fmla="*/ 1441 h 549"/>
                <a:gd name="T66" fmla="*/ 42004 w 938"/>
                <a:gd name="T67" fmla="*/ 419 h 549"/>
                <a:gd name="T68" fmla="*/ 43344 w 938"/>
                <a:gd name="T69" fmla="*/ 0 h 549"/>
                <a:gd name="T70" fmla="*/ 44589 w 938"/>
                <a:gd name="T71" fmla="*/ 183 h 549"/>
                <a:gd name="T72" fmla="*/ 45893 w 938"/>
                <a:gd name="T73" fmla="*/ 1040 h 549"/>
                <a:gd name="T74" fmla="*/ 47200 w 938"/>
                <a:gd name="T75" fmla="*/ 2388 h 549"/>
                <a:gd name="T76" fmla="*/ 48446 w 938"/>
                <a:gd name="T77" fmla="*/ 4206 h 549"/>
                <a:gd name="T78" fmla="*/ 49749 w 938"/>
                <a:gd name="T79" fmla="*/ 6193 h 549"/>
                <a:gd name="T80" fmla="*/ 51089 w 938"/>
                <a:gd name="T81" fmla="*/ 8223 h 549"/>
                <a:gd name="T82" fmla="*/ 52401 w 938"/>
                <a:gd name="T83" fmla="*/ 10146 h 549"/>
                <a:gd name="T84" fmla="*/ 53708 w 938"/>
                <a:gd name="T85" fmla="*/ 11848 h 549"/>
                <a:gd name="T86" fmla="*/ 55010 w 938"/>
                <a:gd name="T87" fmla="*/ 13228 h 549"/>
                <a:gd name="T88" fmla="*/ 56329 w 938"/>
                <a:gd name="T89" fmla="*/ 14268 h 549"/>
                <a:gd name="T90" fmla="*/ 57629 w 938"/>
                <a:gd name="T91" fmla="*/ 14911 h 549"/>
                <a:gd name="T92" fmla="*/ 58964 w 938"/>
                <a:gd name="T93" fmla="*/ 15392 h 549"/>
                <a:gd name="T94" fmla="*/ 60282 w 938"/>
                <a:gd name="T95" fmla="*/ 15636 h 549"/>
                <a:gd name="T96" fmla="*/ 61581 w 938"/>
                <a:gd name="T97" fmla="*/ 15796 h 5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38"/>
                <a:gd name="T148" fmla="*/ 0 h 549"/>
                <a:gd name="T149" fmla="*/ 938 w 938"/>
                <a:gd name="T150" fmla="*/ 549 h 5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38" h="549">
                  <a:moveTo>
                    <a:pt x="0" y="549"/>
                  </a:moveTo>
                  <a:lnTo>
                    <a:pt x="1" y="549"/>
                  </a:lnTo>
                  <a:lnTo>
                    <a:pt x="5" y="549"/>
                  </a:lnTo>
                  <a:lnTo>
                    <a:pt x="10" y="548"/>
                  </a:lnTo>
                  <a:lnTo>
                    <a:pt x="15" y="547"/>
                  </a:lnTo>
                  <a:lnTo>
                    <a:pt x="19" y="547"/>
                  </a:lnTo>
                  <a:lnTo>
                    <a:pt x="24" y="546"/>
                  </a:lnTo>
                  <a:lnTo>
                    <a:pt x="29" y="546"/>
                  </a:lnTo>
                  <a:lnTo>
                    <a:pt x="33" y="545"/>
                  </a:lnTo>
                  <a:lnTo>
                    <a:pt x="38" y="544"/>
                  </a:lnTo>
                  <a:lnTo>
                    <a:pt x="43" y="544"/>
                  </a:lnTo>
                  <a:lnTo>
                    <a:pt x="47" y="543"/>
                  </a:lnTo>
                  <a:lnTo>
                    <a:pt x="52" y="542"/>
                  </a:lnTo>
                  <a:lnTo>
                    <a:pt x="57" y="542"/>
                  </a:lnTo>
                  <a:lnTo>
                    <a:pt x="61" y="541"/>
                  </a:lnTo>
                  <a:lnTo>
                    <a:pt x="66" y="541"/>
                  </a:lnTo>
                  <a:lnTo>
                    <a:pt x="71" y="540"/>
                  </a:lnTo>
                  <a:lnTo>
                    <a:pt x="75" y="539"/>
                  </a:lnTo>
                  <a:lnTo>
                    <a:pt x="80" y="539"/>
                  </a:lnTo>
                  <a:lnTo>
                    <a:pt x="85" y="538"/>
                  </a:lnTo>
                  <a:lnTo>
                    <a:pt x="89" y="537"/>
                  </a:lnTo>
                  <a:lnTo>
                    <a:pt x="94" y="537"/>
                  </a:lnTo>
                  <a:lnTo>
                    <a:pt x="99" y="536"/>
                  </a:lnTo>
                  <a:lnTo>
                    <a:pt x="103" y="535"/>
                  </a:lnTo>
                  <a:lnTo>
                    <a:pt x="108" y="534"/>
                  </a:lnTo>
                  <a:lnTo>
                    <a:pt x="113" y="534"/>
                  </a:lnTo>
                  <a:lnTo>
                    <a:pt x="117" y="533"/>
                  </a:lnTo>
                  <a:lnTo>
                    <a:pt x="122" y="532"/>
                  </a:lnTo>
                  <a:lnTo>
                    <a:pt x="127" y="531"/>
                  </a:lnTo>
                  <a:lnTo>
                    <a:pt x="132" y="531"/>
                  </a:lnTo>
                  <a:lnTo>
                    <a:pt x="136" y="530"/>
                  </a:lnTo>
                  <a:lnTo>
                    <a:pt x="141" y="529"/>
                  </a:lnTo>
                  <a:lnTo>
                    <a:pt x="146" y="528"/>
                  </a:lnTo>
                  <a:lnTo>
                    <a:pt x="150" y="527"/>
                  </a:lnTo>
                  <a:lnTo>
                    <a:pt x="155" y="526"/>
                  </a:lnTo>
                  <a:lnTo>
                    <a:pt x="160" y="526"/>
                  </a:lnTo>
                  <a:lnTo>
                    <a:pt x="164" y="525"/>
                  </a:lnTo>
                  <a:lnTo>
                    <a:pt x="169" y="524"/>
                  </a:lnTo>
                  <a:lnTo>
                    <a:pt x="174" y="523"/>
                  </a:lnTo>
                  <a:lnTo>
                    <a:pt x="179" y="522"/>
                  </a:lnTo>
                  <a:lnTo>
                    <a:pt x="183" y="521"/>
                  </a:lnTo>
                  <a:lnTo>
                    <a:pt x="188" y="520"/>
                  </a:lnTo>
                  <a:lnTo>
                    <a:pt x="193" y="519"/>
                  </a:lnTo>
                  <a:lnTo>
                    <a:pt x="197" y="518"/>
                  </a:lnTo>
                  <a:lnTo>
                    <a:pt x="202" y="517"/>
                  </a:lnTo>
                  <a:lnTo>
                    <a:pt x="207" y="515"/>
                  </a:lnTo>
                  <a:lnTo>
                    <a:pt x="212" y="514"/>
                  </a:lnTo>
                  <a:lnTo>
                    <a:pt x="216" y="513"/>
                  </a:lnTo>
                  <a:lnTo>
                    <a:pt x="221" y="512"/>
                  </a:lnTo>
                  <a:lnTo>
                    <a:pt x="226" y="511"/>
                  </a:lnTo>
                  <a:lnTo>
                    <a:pt x="231" y="509"/>
                  </a:lnTo>
                  <a:lnTo>
                    <a:pt x="235" y="508"/>
                  </a:lnTo>
                  <a:lnTo>
                    <a:pt x="240" y="507"/>
                  </a:lnTo>
                  <a:lnTo>
                    <a:pt x="245" y="505"/>
                  </a:lnTo>
                  <a:lnTo>
                    <a:pt x="250" y="504"/>
                  </a:lnTo>
                  <a:lnTo>
                    <a:pt x="254" y="502"/>
                  </a:lnTo>
                  <a:lnTo>
                    <a:pt x="259" y="501"/>
                  </a:lnTo>
                  <a:lnTo>
                    <a:pt x="264" y="499"/>
                  </a:lnTo>
                  <a:lnTo>
                    <a:pt x="269" y="497"/>
                  </a:lnTo>
                  <a:lnTo>
                    <a:pt x="273" y="496"/>
                  </a:lnTo>
                  <a:lnTo>
                    <a:pt x="278" y="494"/>
                  </a:lnTo>
                  <a:lnTo>
                    <a:pt x="283" y="492"/>
                  </a:lnTo>
                  <a:lnTo>
                    <a:pt x="288" y="490"/>
                  </a:lnTo>
                  <a:lnTo>
                    <a:pt x="292" y="488"/>
                  </a:lnTo>
                  <a:lnTo>
                    <a:pt x="297" y="486"/>
                  </a:lnTo>
                  <a:lnTo>
                    <a:pt x="302" y="484"/>
                  </a:lnTo>
                  <a:lnTo>
                    <a:pt x="307" y="482"/>
                  </a:lnTo>
                  <a:lnTo>
                    <a:pt x="311" y="480"/>
                  </a:lnTo>
                  <a:lnTo>
                    <a:pt x="316" y="477"/>
                  </a:lnTo>
                  <a:lnTo>
                    <a:pt x="321" y="475"/>
                  </a:lnTo>
                  <a:lnTo>
                    <a:pt x="326" y="472"/>
                  </a:lnTo>
                  <a:lnTo>
                    <a:pt x="330" y="470"/>
                  </a:lnTo>
                  <a:lnTo>
                    <a:pt x="335" y="467"/>
                  </a:lnTo>
                  <a:lnTo>
                    <a:pt x="340" y="464"/>
                  </a:lnTo>
                  <a:lnTo>
                    <a:pt x="345" y="461"/>
                  </a:lnTo>
                  <a:lnTo>
                    <a:pt x="350" y="458"/>
                  </a:lnTo>
                  <a:lnTo>
                    <a:pt x="354" y="454"/>
                  </a:lnTo>
                  <a:lnTo>
                    <a:pt x="359" y="451"/>
                  </a:lnTo>
                  <a:lnTo>
                    <a:pt x="364" y="447"/>
                  </a:lnTo>
                  <a:lnTo>
                    <a:pt x="369" y="444"/>
                  </a:lnTo>
                  <a:lnTo>
                    <a:pt x="373" y="440"/>
                  </a:lnTo>
                  <a:lnTo>
                    <a:pt x="378" y="436"/>
                  </a:lnTo>
                  <a:lnTo>
                    <a:pt x="383" y="432"/>
                  </a:lnTo>
                  <a:lnTo>
                    <a:pt x="388" y="427"/>
                  </a:lnTo>
                  <a:lnTo>
                    <a:pt x="393" y="423"/>
                  </a:lnTo>
                  <a:lnTo>
                    <a:pt x="397" y="418"/>
                  </a:lnTo>
                  <a:lnTo>
                    <a:pt x="402" y="413"/>
                  </a:lnTo>
                  <a:lnTo>
                    <a:pt x="407" y="408"/>
                  </a:lnTo>
                  <a:lnTo>
                    <a:pt x="412" y="402"/>
                  </a:lnTo>
                  <a:lnTo>
                    <a:pt x="417" y="396"/>
                  </a:lnTo>
                  <a:lnTo>
                    <a:pt x="422" y="391"/>
                  </a:lnTo>
                  <a:lnTo>
                    <a:pt x="426" y="384"/>
                  </a:lnTo>
                  <a:lnTo>
                    <a:pt x="431" y="378"/>
                  </a:lnTo>
                  <a:lnTo>
                    <a:pt x="436" y="371"/>
                  </a:lnTo>
                  <a:lnTo>
                    <a:pt x="441" y="365"/>
                  </a:lnTo>
                  <a:lnTo>
                    <a:pt x="446" y="358"/>
                  </a:lnTo>
                  <a:lnTo>
                    <a:pt x="450" y="350"/>
                  </a:lnTo>
                  <a:lnTo>
                    <a:pt x="455" y="343"/>
                  </a:lnTo>
                  <a:lnTo>
                    <a:pt x="460" y="335"/>
                  </a:lnTo>
                  <a:lnTo>
                    <a:pt x="465" y="327"/>
                  </a:lnTo>
                  <a:lnTo>
                    <a:pt x="470" y="318"/>
                  </a:lnTo>
                  <a:lnTo>
                    <a:pt x="475" y="310"/>
                  </a:lnTo>
                  <a:lnTo>
                    <a:pt x="479" y="301"/>
                  </a:lnTo>
                  <a:lnTo>
                    <a:pt x="484" y="292"/>
                  </a:lnTo>
                  <a:lnTo>
                    <a:pt x="489" y="282"/>
                  </a:lnTo>
                  <a:lnTo>
                    <a:pt x="494" y="273"/>
                  </a:lnTo>
                  <a:lnTo>
                    <a:pt x="499" y="263"/>
                  </a:lnTo>
                  <a:lnTo>
                    <a:pt x="504" y="253"/>
                  </a:lnTo>
                  <a:lnTo>
                    <a:pt x="508" y="243"/>
                  </a:lnTo>
                  <a:lnTo>
                    <a:pt x="513" y="233"/>
                  </a:lnTo>
                  <a:lnTo>
                    <a:pt x="518" y="222"/>
                  </a:lnTo>
                  <a:lnTo>
                    <a:pt x="523" y="212"/>
                  </a:lnTo>
                  <a:lnTo>
                    <a:pt x="528" y="201"/>
                  </a:lnTo>
                  <a:lnTo>
                    <a:pt x="533" y="191"/>
                  </a:lnTo>
                  <a:lnTo>
                    <a:pt x="538" y="180"/>
                  </a:lnTo>
                  <a:lnTo>
                    <a:pt x="542" y="169"/>
                  </a:lnTo>
                  <a:lnTo>
                    <a:pt x="547" y="158"/>
                  </a:lnTo>
                  <a:lnTo>
                    <a:pt x="552" y="148"/>
                  </a:lnTo>
                  <a:lnTo>
                    <a:pt x="557" y="137"/>
                  </a:lnTo>
                  <a:lnTo>
                    <a:pt x="562" y="127"/>
                  </a:lnTo>
                  <a:lnTo>
                    <a:pt x="567" y="117"/>
                  </a:lnTo>
                  <a:lnTo>
                    <a:pt x="572" y="107"/>
                  </a:lnTo>
                  <a:lnTo>
                    <a:pt x="576" y="97"/>
                  </a:lnTo>
                  <a:lnTo>
                    <a:pt x="581" y="87"/>
                  </a:lnTo>
                  <a:lnTo>
                    <a:pt x="586" y="78"/>
                  </a:lnTo>
                  <a:lnTo>
                    <a:pt x="591" y="69"/>
                  </a:lnTo>
                  <a:lnTo>
                    <a:pt x="596" y="61"/>
                  </a:lnTo>
                  <a:lnTo>
                    <a:pt x="601" y="53"/>
                  </a:lnTo>
                  <a:lnTo>
                    <a:pt x="606" y="45"/>
                  </a:lnTo>
                  <a:lnTo>
                    <a:pt x="611" y="38"/>
                  </a:lnTo>
                  <a:lnTo>
                    <a:pt x="616" y="31"/>
                  </a:lnTo>
                  <a:lnTo>
                    <a:pt x="620" y="25"/>
                  </a:lnTo>
                  <a:lnTo>
                    <a:pt x="625" y="20"/>
                  </a:lnTo>
                  <a:lnTo>
                    <a:pt x="630" y="15"/>
                  </a:lnTo>
                  <a:lnTo>
                    <a:pt x="635" y="11"/>
                  </a:lnTo>
                  <a:lnTo>
                    <a:pt x="640" y="7"/>
                  </a:lnTo>
                  <a:lnTo>
                    <a:pt x="645" y="4"/>
                  </a:lnTo>
                  <a:lnTo>
                    <a:pt x="650" y="2"/>
                  </a:lnTo>
                  <a:lnTo>
                    <a:pt x="655" y="1"/>
                  </a:lnTo>
                  <a:lnTo>
                    <a:pt x="660" y="0"/>
                  </a:lnTo>
                  <a:lnTo>
                    <a:pt x="665" y="0"/>
                  </a:lnTo>
                  <a:lnTo>
                    <a:pt x="669" y="0"/>
                  </a:lnTo>
                  <a:lnTo>
                    <a:pt x="674" y="1"/>
                  </a:lnTo>
                  <a:lnTo>
                    <a:pt x="679" y="3"/>
                  </a:lnTo>
                  <a:lnTo>
                    <a:pt x="684" y="6"/>
                  </a:lnTo>
                  <a:lnTo>
                    <a:pt x="689" y="9"/>
                  </a:lnTo>
                  <a:lnTo>
                    <a:pt x="694" y="13"/>
                  </a:lnTo>
                  <a:lnTo>
                    <a:pt x="699" y="18"/>
                  </a:lnTo>
                  <a:lnTo>
                    <a:pt x="704" y="23"/>
                  </a:lnTo>
                  <a:lnTo>
                    <a:pt x="709" y="29"/>
                  </a:lnTo>
                  <a:lnTo>
                    <a:pt x="714" y="35"/>
                  </a:lnTo>
                  <a:lnTo>
                    <a:pt x="719" y="41"/>
                  </a:lnTo>
                  <a:lnTo>
                    <a:pt x="724" y="48"/>
                  </a:lnTo>
                  <a:lnTo>
                    <a:pt x="729" y="56"/>
                  </a:lnTo>
                  <a:lnTo>
                    <a:pt x="733" y="64"/>
                  </a:lnTo>
                  <a:lnTo>
                    <a:pt x="738" y="72"/>
                  </a:lnTo>
                  <a:lnTo>
                    <a:pt x="743" y="80"/>
                  </a:lnTo>
                  <a:lnTo>
                    <a:pt x="748" y="89"/>
                  </a:lnTo>
                  <a:lnTo>
                    <a:pt x="753" y="97"/>
                  </a:lnTo>
                  <a:lnTo>
                    <a:pt x="758" y="106"/>
                  </a:lnTo>
                  <a:lnTo>
                    <a:pt x="763" y="115"/>
                  </a:lnTo>
                  <a:lnTo>
                    <a:pt x="768" y="124"/>
                  </a:lnTo>
                  <a:lnTo>
                    <a:pt x="773" y="132"/>
                  </a:lnTo>
                  <a:lnTo>
                    <a:pt x="778" y="141"/>
                  </a:lnTo>
                  <a:lnTo>
                    <a:pt x="783" y="150"/>
                  </a:lnTo>
                  <a:lnTo>
                    <a:pt x="788" y="158"/>
                  </a:lnTo>
                  <a:lnTo>
                    <a:pt x="793" y="166"/>
                  </a:lnTo>
                  <a:lnTo>
                    <a:pt x="798" y="174"/>
                  </a:lnTo>
                  <a:lnTo>
                    <a:pt x="803" y="182"/>
                  </a:lnTo>
                  <a:lnTo>
                    <a:pt x="808" y="190"/>
                  </a:lnTo>
                  <a:lnTo>
                    <a:pt x="813" y="197"/>
                  </a:lnTo>
                  <a:lnTo>
                    <a:pt x="818" y="203"/>
                  </a:lnTo>
                  <a:lnTo>
                    <a:pt x="823" y="210"/>
                  </a:lnTo>
                  <a:lnTo>
                    <a:pt x="828" y="216"/>
                  </a:lnTo>
                  <a:lnTo>
                    <a:pt x="833" y="222"/>
                  </a:lnTo>
                  <a:lnTo>
                    <a:pt x="838" y="227"/>
                  </a:lnTo>
                  <a:lnTo>
                    <a:pt x="843" y="232"/>
                  </a:lnTo>
                  <a:lnTo>
                    <a:pt x="848" y="237"/>
                  </a:lnTo>
                  <a:lnTo>
                    <a:pt x="853" y="241"/>
                  </a:lnTo>
                  <a:lnTo>
                    <a:pt x="858" y="245"/>
                  </a:lnTo>
                  <a:lnTo>
                    <a:pt x="863" y="248"/>
                  </a:lnTo>
                  <a:lnTo>
                    <a:pt x="868" y="251"/>
                  </a:lnTo>
                  <a:lnTo>
                    <a:pt x="873" y="254"/>
                  </a:lnTo>
                  <a:lnTo>
                    <a:pt x="878" y="256"/>
                  </a:lnTo>
                  <a:lnTo>
                    <a:pt x="883" y="259"/>
                  </a:lnTo>
                  <a:lnTo>
                    <a:pt x="888" y="261"/>
                  </a:lnTo>
                  <a:lnTo>
                    <a:pt x="893" y="262"/>
                  </a:lnTo>
                  <a:lnTo>
                    <a:pt x="898" y="264"/>
                  </a:lnTo>
                  <a:lnTo>
                    <a:pt x="903" y="265"/>
                  </a:lnTo>
                  <a:lnTo>
                    <a:pt x="908" y="266"/>
                  </a:lnTo>
                  <a:lnTo>
                    <a:pt x="913" y="267"/>
                  </a:lnTo>
                  <a:lnTo>
                    <a:pt x="918" y="268"/>
                  </a:lnTo>
                  <a:lnTo>
                    <a:pt x="923" y="269"/>
                  </a:lnTo>
                  <a:lnTo>
                    <a:pt x="928" y="270"/>
                  </a:lnTo>
                  <a:lnTo>
                    <a:pt x="933" y="270"/>
                  </a:lnTo>
                  <a:lnTo>
                    <a:pt x="938" y="271"/>
                  </a:lnTo>
                </a:path>
              </a:pathLst>
            </a:custGeom>
            <a:noFill/>
            <a:ln w="4127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2575" y="1272"/>
              <a:ext cx="2048" cy="681"/>
            </a:xfrm>
            <a:custGeom>
              <a:avLst/>
              <a:gdLst>
                <a:gd name="T0" fmla="*/ 972 w 1020"/>
                <a:gd name="T1" fmla="*/ 183 h 346"/>
                <a:gd name="T2" fmla="*/ 2289 w 1020"/>
                <a:gd name="T3" fmla="*/ 464 h 346"/>
                <a:gd name="T4" fmla="*/ 3592 w 1020"/>
                <a:gd name="T5" fmla="*/ 884 h 346"/>
                <a:gd name="T6" fmla="*/ 4923 w 1020"/>
                <a:gd name="T7" fmla="*/ 1561 h 346"/>
                <a:gd name="T8" fmla="*/ 6224 w 1020"/>
                <a:gd name="T9" fmla="*/ 2448 h 346"/>
                <a:gd name="T10" fmla="*/ 7608 w 1020"/>
                <a:gd name="T11" fmla="*/ 3537 h 346"/>
                <a:gd name="T12" fmla="*/ 8905 w 1020"/>
                <a:gd name="T13" fmla="*/ 4818 h 346"/>
                <a:gd name="T14" fmla="*/ 10208 w 1020"/>
                <a:gd name="T15" fmla="*/ 6290 h 346"/>
                <a:gd name="T16" fmla="*/ 11591 w 1020"/>
                <a:gd name="T17" fmla="*/ 7747 h 346"/>
                <a:gd name="T18" fmla="*/ 12920 w 1020"/>
                <a:gd name="T19" fmla="*/ 9302 h 346"/>
                <a:gd name="T20" fmla="*/ 14224 w 1020"/>
                <a:gd name="T21" fmla="*/ 10803 h 346"/>
                <a:gd name="T22" fmla="*/ 15605 w 1020"/>
                <a:gd name="T23" fmla="*/ 12199 h 346"/>
                <a:gd name="T24" fmla="*/ 16900 w 1020"/>
                <a:gd name="T25" fmla="*/ 13551 h 346"/>
                <a:gd name="T26" fmla="*/ 18271 w 1020"/>
                <a:gd name="T27" fmla="*/ 14767 h 346"/>
                <a:gd name="T28" fmla="*/ 19645 w 1020"/>
                <a:gd name="T29" fmla="*/ 15805 h 346"/>
                <a:gd name="T30" fmla="*/ 20980 w 1020"/>
                <a:gd name="T31" fmla="*/ 16688 h 346"/>
                <a:gd name="T32" fmla="*/ 22349 w 1020"/>
                <a:gd name="T33" fmla="*/ 17484 h 346"/>
                <a:gd name="T34" fmla="*/ 23660 w 1020"/>
                <a:gd name="T35" fmla="*/ 18129 h 346"/>
                <a:gd name="T36" fmla="*/ 25028 w 1020"/>
                <a:gd name="T37" fmla="*/ 18609 h 346"/>
                <a:gd name="T38" fmla="*/ 26397 w 1020"/>
                <a:gd name="T39" fmla="*/ 19074 h 346"/>
                <a:gd name="T40" fmla="*/ 27772 w 1020"/>
                <a:gd name="T41" fmla="*/ 19342 h 346"/>
                <a:gd name="T42" fmla="*/ 29076 w 1020"/>
                <a:gd name="T43" fmla="*/ 19586 h 346"/>
                <a:gd name="T44" fmla="*/ 30477 w 1020"/>
                <a:gd name="T45" fmla="*/ 19765 h 346"/>
                <a:gd name="T46" fmla="*/ 31852 w 1020"/>
                <a:gd name="T47" fmla="*/ 19885 h 346"/>
                <a:gd name="T48" fmla="*/ 33220 w 1020"/>
                <a:gd name="T49" fmla="*/ 19946 h 346"/>
                <a:gd name="T50" fmla="*/ 34589 w 1020"/>
                <a:gd name="T51" fmla="*/ 19885 h 346"/>
                <a:gd name="T52" fmla="*/ 35964 w 1020"/>
                <a:gd name="T53" fmla="*/ 19641 h 346"/>
                <a:gd name="T54" fmla="*/ 37332 w 1020"/>
                <a:gd name="T55" fmla="*/ 19033 h 346"/>
                <a:gd name="T56" fmla="*/ 38733 w 1020"/>
                <a:gd name="T57" fmla="*/ 17665 h 346"/>
                <a:gd name="T58" fmla="*/ 40109 w 1020"/>
                <a:gd name="T59" fmla="*/ 15744 h 346"/>
                <a:gd name="T60" fmla="*/ 41476 w 1020"/>
                <a:gd name="T61" fmla="*/ 13939 h 346"/>
                <a:gd name="T62" fmla="*/ 42845 w 1020"/>
                <a:gd name="T63" fmla="*/ 12504 h 346"/>
                <a:gd name="T64" fmla="*/ 44285 w 1020"/>
                <a:gd name="T65" fmla="*/ 9003 h 346"/>
                <a:gd name="T66" fmla="*/ 45652 w 1020"/>
                <a:gd name="T67" fmla="*/ 4369 h 346"/>
                <a:gd name="T68" fmla="*/ 47056 w 1020"/>
                <a:gd name="T69" fmla="*/ 6914 h 346"/>
                <a:gd name="T70" fmla="*/ 48429 w 1020"/>
                <a:gd name="T71" fmla="*/ 12323 h 346"/>
                <a:gd name="T72" fmla="*/ 49861 w 1020"/>
                <a:gd name="T73" fmla="*/ 15468 h 346"/>
                <a:gd name="T74" fmla="*/ 51232 w 1020"/>
                <a:gd name="T75" fmla="*/ 16444 h 346"/>
                <a:gd name="T76" fmla="*/ 52605 w 1020"/>
                <a:gd name="T77" fmla="*/ 14059 h 346"/>
                <a:gd name="T78" fmla="*/ 54037 w 1020"/>
                <a:gd name="T79" fmla="*/ 11284 h 346"/>
                <a:gd name="T80" fmla="*/ 55441 w 1020"/>
                <a:gd name="T81" fmla="*/ 12199 h 346"/>
                <a:gd name="T82" fmla="*/ 56880 w 1020"/>
                <a:gd name="T83" fmla="*/ 14828 h 346"/>
                <a:gd name="T84" fmla="*/ 58246 w 1020"/>
                <a:gd name="T85" fmla="*/ 17216 h 346"/>
                <a:gd name="T86" fmla="*/ 59681 w 1020"/>
                <a:gd name="T87" fmla="*/ 18909 h 346"/>
                <a:gd name="T88" fmla="*/ 61121 w 1020"/>
                <a:gd name="T89" fmla="*/ 19765 h 346"/>
                <a:gd name="T90" fmla="*/ 62492 w 1020"/>
                <a:gd name="T91" fmla="*/ 20050 h 346"/>
                <a:gd name="T92" fmla="*/ 63954 w 1020"/>
                <a:gd name="T93" fmla="*/ 20105 h 346"/>
                <a:gd name="T94" fmla="*/ 65401 w 1020"/>
                <a:gd name="T95" fmla="*/ 20050 h 346"/>
                <a:gd name="T96" fmla="*/ 66829 w 1020"/>
                <a:gd name="T97" fmla="*/ 20050 h 3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20"/>
                <a:gd name="T148" fmla="*/ 0 h 346"/>
                <a:gd name="T149" fmla="*/ 1020 w 1020"/>
                <a:gd name="T150" fmla="*/ 346 h 3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20" h="346">
                  <a:moveTo>
                    <a:pt x="0" y="0"/>
                  </a:moveTo>
                  <a:lnTo>
                    <a:pt x="5" y="1"/>
                  </a:lnTo>
                  <a:lnTo>
                    <a:pt x="10" y="2"/>
                  </a:lnTo>
                  <a:lnTo>
                    <a:pt x="15" y="3"/>
                  </a:lnTo>
                  <a:lnTo>
                    <a:pt x="20" y="4"/>
                  </a:lnTo>
                  <a:lnTo>
                    <a:pt x="25" y="5"/>
                  </a:lnTo>
                  <a:lnTo>
                    <a:pt x="30" y="6"/>
                  </a:lnTo>
                  <a:lnTo>
                    <a:pt x="35" y="8"/>
                  </a:lnTo>
                  <a:lnTo>
                    <a:pt x="40" y="9"/>
                  </a:lnTo>
                  <a:lnTo>
                    <a:pt x="45" y="11"/>
                  </a:lnTo>
                  <a:lnTo>
                    <a:pt x="50" y="13"/>
                  </a:lnTo>
                  <a:lnTo>
                    <a:pt x="55" y="15"/>
                  </a:lnTo>
                  <a:lnTo>
                    <a:pt x="60" y="18"/>
                  </a:lnTo>
                  <a:lnTo>
                    <a:pt x="65" y="21"/>
                  </a:lnTo>
                  <a:lnTo>
                    <a:pt x="70" y="24"/>
                  </a:lnTo>
                  <a:lnTo>
                    <a:pt x="75" y="27"/>
                  </a:lnTo>
                  <a:lnTo>
                    <a:pt x="80" y="30"/>
                  </a:lnTo>
                  <a:lnTo>
                    <a:pt x="85" y="34"/>
                  </a:lnTo>
                  <a:lnTo>
                    <a:pt x="90" y="38"/>
                  </a:lnTo>
                  <a:lnTo>
                    <a:pt x="95" y="42"/>
                  </a:lnTo>
                  <a:lnTo>
                    <a:pt x="100" y="47"/>
                  </a:lnTo>
                  <a:lnTo>
                    <a:pt x="106" y="51"/>
                  </a:lnTo>
                  <a:lnTo>
                    <a:pt x="111" y="56"/>
                  </a:lnTo>
                  <a:lnTo>
                    <a:pt x="116" y="61"/>
                  </a:lnTo>
                  <a:lnTo>
                    <a:pt x="121" y="66"/>
                  </a:lnTo>
                  <a:lnTo>
                    <a:pt x="126" y="72"/>
                  </a:lnTo>
                  <a:lnTo>
                    <a:pt x="131" y="77"/>
                  </a:lnTo>
                  <a:lnTo>
                    <a:pt x="136" y="83"/>
                  </a:lnTo>
                  <a:lnTo>
                    <a:pt x="141" y="89"/>
                  </a:lnTo>
                  <a:lnTo>
                    <a:pt x="146" y="95"/>
                  </a:lnTo>
                  <a:lnTo>
                    <a:pt x="151" y="101"/>
                  </a:lnTo>
                  <a:lnTo>
                    <a:pt x="156" y="108"/>
                  </a:lnTo>
                  <a:lnTo>
                    <a:pt x="161" y="114"/>
                  </a:lnTo>
                  <a:lnTo>
                    <a:pt x="166" y="120"/>
                  </a:lnTo>
                  <a:lnTo>
                    <a:pt x="172" y="127"/>
                  </a:lnTo>
                  <a:lnTo>
                    <a:pt x="177" y="133"/>
                  </a:lnTo>
                  <a:lnTo>
                    <a:pt x="182" y="140"/>
                  </a:lnTo>
                  <a:lnTo>
                    <a:pt x="187" y="147"/>
                  </a:lnTo>
                  <a:lnTo>
                    <a:pt x="192" y="153"/>
                  </a:lnTo>
                  <a:lnTo>
                    <a:pt x="197" y="160"/>
                  </a:lnTo>
                  <a:lnTo>
                    <a:pt x="202" y="166"/>
                  </a:lnTo>
                  <a:lnTo>
                    <a:pt x="207" y="173"/>
                  </a:lnTo>
                  <a:lnTo>
                    <a:pt x="212" y="179"/>
                  </a:lnTo>
                  <a:lnTo>
                    <a:pt x="217" y="186"/>
                  </a:lnTo>
                  <a:lnTo>
                    <a:pt x="223" y="192"/>
                  </a:lnTo>
                  <a:lnTo>
                    <a:pt x="228" y="198"/>
                  </a:lnTo>
                  <a:lnTo>
                    <a:pt x="233" y="204"/>
                  </a:lnTo>
                  <a:lnTo>
                    <a:pt x="238" y="210"/>
                  </a:lnTo>
                  <a:lnTo>
                    <a:pt x="243" y="216"/>
                  </a:lnTo>
                  <a:lnTo>
                    <a:pt x="248" y="222"/>
                  </a:lnTo>
                  <a:lnTo>
                    <a:pt x="253" y="227"/>
                  </a:lnTo>
                  <a:lnTo>
                    <a:pt x="258" y="233"/>
                  </a:lnTo>
                  <a:lnTo>
                    <a:pt x="264" y="238"/>
                  </a:lnTo>
                  <a:lnTo>
                    <a:pt x="269" y="244"/>
                  </a:lnTo>
                  <a:lnTo>
                    <a:pt x="274" y="249"/>
                  </a:lnTo>
                  <a:lnTo>
                    <a:pt x="279" y="254"/>
                  </a:lnTo>
                  <a:lnTo>
                    <a:pt x="284" y="258"/>
                  </a:lnTo>
                  <a:lnTo>
                    <a:pt x="289" y="263"/>
                  </a:lnTo>
                  <a:lnTo>
                    <a:pt x="294" y="267"/>
                  </a:lnTo>
                  <a:lnTo>
                    <a:pt x="300" y="272"/>
                  </a:lnTo>
                  <a:lnTo>
                    <a:pt x="305" y="276"/>
                  </a:lnTo>
                  <a:lnTo>
                    <a:pt x="310" y="280"/>
                  </a:lnTo>
                  <a:lnTo>
                    <a:pt x="315" y="284"/>
                  </a:lnTo>
                  <a:lnTo>
                    <a:pt x="320" y="287"/>
                  </a:lnTo>
                  <a:lnTo>
                    <a:pt x="325" y="291"/>
                  </a:lnTo>
                  <a:lnTo>
                    <a:pt x="330" y="294"/>
                  </a:lnTo>
                  <a:lnTo>
                    <a:pt x="336" y="297"/>
                  </a:lnTo>
                  <a:lnTo>
                    <a:pt x="341" y="301"/>
                  </a:lnTo>
                  <a:lnTo>
                    <a:pt x="346" y="304"/>
                  </a:lnTo>
                  <a:lnTo>
                    <a:pt x="351" y="306"/>
                  </a:lnTo>
                  <a:lnTo>
                    <a:pt x="356" y="309"/>
                  </a:lnTo>
                  <a:lnTo>
                    <a:pt x="361" y="312"/>
                  </a:lnTo>
                  <a:lnTo>
                    <a:pt x="367" y="314"/>
                  </a:lnTo>
                  <a:lnTo>
                    <a:pt x="372" y="316"/>
                  </a:lnTo>
                  <a:lnTo>
                    <a:pt x="377" y="318"/>
                  </a:lnTo>
                  <a:lnTo>
                    <a:pt x="382" y="320"/>
                  </a:lnTo>
                  <a:lnTo>
                    <a:pt x="387" y="322"/>
                  </a:lnTo>
                  <a:lnTo>
                    <a:pt x="392" y="324"/>
                  </a:lnTo>
                  <a:lnTo>
                    <a:pt x="398" y="326"/>
                  </a:lnTo>
                  <a:lnTo>
                    <a:pt x="403" y="328"/>
                  </a:lnTo>
                  <a:lnTo>
                    <a:pt x="408" y="329"/>
                  </a:lnTo>
                  <a:lnTo>
                    <a:pt x="413" y="331"/>
                  </a:lnTo>
                  <a:lnTo>
                    <a:pt x="418" y="332"/>
                  </a:lnTo>
                  <a:lnTo>
                    <a:pt x="424" y="333"/>
                  </a:lnTo>
                  <a:lnTo>
                    <a:pt x="429" y="334"/>
                  </a:lnTo>
                  <a:lnTo>
                    <a:pt x="434" y="335"/>
                  </a:lnTo>
                  <a:lnTo>
                    <a:pt x="439" y="336"/>
                  </a:lnTo>
                  <a:lnTo>
                    <a:pt x="444" y="337"/>
                  </a:lnTo>
                  <a:lnTo>
                    <a:pt x="450" y="338"/>
                  </a:lnTo>
                  <a:lnTo>
                    <a:pt x="455" y="339"/>
                  </a:lnTo>
                  <a:lnTo>
                    <a:pt x="460" y="340"/>
                  </a:lnTo>
                  <a:lnTo>
                    <a:pt x="465" y="340"/>
                  </a:lnTo>
                  <a:lnTo>
                    <a:pt x="470" y="341"/>
                  </a:lnTo>
                  <a:lnTo>
                    <a:pt x="476" y="342"/>
                  </a:lnTo>
                  <a:lnTo>
                    <a:pt x="481" y="342"/>
                  </a:lnTo>
                  <a:lnTo>
                    <a:pt x="486" y="342"/>
                  </a:lnTo>
                  <a:lnTo>
                    <a:pt x="491" y="343"/>
                  </a:lnTo>
                  <a:lnTo>
                    <a:pt x="497" y="343"/>
                  </a:lnTo>
                  <a:lnTo>
                    <a:pt x="502" y="343"/>
                  </a:lnTo>
                  <a:lnTo>
                    <a:pt x="507" y="343"/>
                  </a:lnTo>
                  <a:lnTo>
                    <a:pt x="512" y="343"/>
                  </a:lnTo>
                  <a:lnTo>
                    <a:pt x="517" y="343"/>
                  </a:lnTo>
                  <a:lnTo>
                    <a:pt x="523" y="343"/>
                  </a:lnTo>
                  <a:lnTo>
                    <a:pt x="528" y="342"/>
                  </a:lnTo>
                  <a:lnTo>
                    <a:pt x="533" y="341"/>
                  </a:lnTo>
                  <a:lnTo>
                    <a:pt x="538" y="340"/>
                  </a:lnTo>
                  <a:lnTo>
                    <a:pt x="544" y="339"/>
                  </a:lnTo>
                  <a:lnTo>
                    <a:pt x="549" y="338"/>
                  </a:lnTo>
                  <a:lnTo>
                    <a:pt x="554" y="336"/>
                  </a:lnTo>
                  <a:lnTo>
                    <a:pt x="559" y="333"/>
                  </a:lnTo>
                  <a:lnTo>
                    <a:pt x="565" y="330"/>
                  </a:lnTo>
                  <a:lnTo>
                    <a:pt x="570" y="327"/>
                  </a:lnTo>
                  <a:lnTo>
                    <a:pt x="575" y="322"/>
                  </a:lnTo>
                  <a:lnTo>
                    <a:pt x="580" y="317"/>
                  </a:lnTo>
                  <a:lnTo>
                    <a:pt x="586" y="311"/>
                  </a:lnTo>
                  <a:lnTo>
                    <a:pt x="591" y="304"/>
                  </a:lnTo>
                  <a:lnTo>
                    <a:pt x="596" y="297"/>
                  </a:lnTo>
                  <a:lnTo>
                    <a:pt x="602" y="289"/>
                  </a:lnTo>
                  <a:lnTo>
                    <a:pt x="607" y="280"/>
                  </a:lnTo>
                  <a:lnTo>
                    <a:pt x="612" y="271"/>
                  </a:lnTo>
                  <a:lnTo>
                    <a:pt x="617" y="263"/>
                  </a:lnTo>
                  <a:lnTo>
                    <a:pt x="623" y="255"/>
                  </a:lnTo>
                  <a:lnTo>
                    <a:pt x="628" y="247"/>
                  </a:lnTo>
                  <a:lnTo>
                    <a:pt x="633" y="240"/>
                  </a:lnTo>
                  <a:lnTo>
                    <a:pt x="639" y="234"/>
                  </a:lnTo>
                  <a:lnTo>
                    <a:pt x="644" y="228"/>
                  </a:lnTo>
                  <a:lnTo>
                    <a:pt x="649" y="222"/>
                  </a:lnTo>
                  <a:lnTo>
                    <a:pt x="654" y="215"/>
                  </a:lnTo>
                  <a:lnTo>
                    <a:pt x="660" y="206"/>
                  </a:lnTo>
                  <a:lnTo>
                    <a:pt x="665" y="193"/>
                  </a:lnTo>
                  <a:lnTo>
                    <a:pt x="670" y="176"/>
                  </a:lnTo>
                  <a:lnTo>
                    <a:pt x="676" y="155"/>
                  </a:lnTo>
                  <a:lnTo>
                    <a:pt x="681" y="131"/>
                  </a:lnTo>
                  <a:lnTo>
                    <a:pt x="686" y="107"/>
                  </a:lnTo>
                  <a:lnTo>
                    <a:pt x="691" y="87"/>
                  </a:lnTo>
                  <a:lnTo>
                    <a:pt x="697" y="75"/>
                  </a:lnTo>
                  <a:lnTo>
                    <a:pt x="702" y="72"/>
                  </a:lnTo>
                  <a:lnTo>
                    <a:pt x="707" y="80"/>
                  </a:lnTo>
                  <a:lnTo>
                    <a:pt x="713" y="97"/>
                  </a:lnTo>
                  <a:lnTo>
                    <a:pt x="718" y="119"/>
                  </a:lnTo>
                  <a:lnTo>
                    <a:pt x="723" y="144"/>
                  </a:lnTo>
                  <a:lnTo>
                    <a:pt x="729" y="169"/>
                  </a:lnTo>
                  <a:lnTo>
                    <a:pt x="734" y="192"/>
                  </a:lnTo>
                  <a:lnTo>
                    <a:pt x="739" y="212"/>
                  </a:lnTo>
                  <a:lnTo>
                    <a:pt x="745" y="229"/>
                  </a:lnTo>
                  <a:lnTo>
                    <a:pt x="750" y="243"/>
                  </a:lnTo>
                  <a:lnTo>
                    <a:pt x="755" y="256"/>
                  </a:lnTo>
                  <a:lnTo>
                    <a:pt x="761" y="266"/>
                  </a:lnTo>
                  <a:lnTo>
                    <a:pt x="766" y="274"/>
                  </a:lnTo>
                  <a:lnTo>
                    <a:pt x="771" y="280"/>
                  </a:lnTo>
                  <a:lnTo>
                    <a:pt x="777" y="283"/>
                  </a:lnTo>
                  <a:lnTo>
                    <a:pt x="782" y="283"/>
                  </a:lnTo>
                  <a:lnTo>
                    <a:pt x="787" y="279"/>
                  </a:lnTo>
                  <a:lnTo>
                    <a:pt x="793" y="270"/>
                  </a:lnTo>
                  <a:lnTo>
                    <a:pt x="798" y="258"/>
                  </a:lnTo>
                  <a:lnTo>
                    <a:pt x="803" y="242"/>
                  </a:lnTo>
                  <a:lnTo>
                    <a:pt x="809" y="227"/>
                  </a:lnTo>
                  <a:lnTo>
                    <a:pt x="814" y="212"/>
                  </a:lnTo>
                  <a:lnTo>
                    <a:pt x="820" y="201"/>
                  </a:lnTo>
                  <a:lnTo>
                    <a:pt x="825" y="194"/>
                  </a:lnTo>
                  <a:lnTo>
                    <a:pt x="830" y="192"/>
                  </a:lnTo>
                  <a:lnTo>
                    <a:pt x="836" y="195"/>
                  </a:lnTo>
                  <a:lnTo>
                    <a:pt x="841" y="201"/>
                  </a:lnTo>
                  <a:lnTo>
                    <a:pt x="846" y="210"/>
                  </a:lnTo>
                  <a:lnTo>
                    <a:pt x="852" y="221"/>
                  </a:lnTo>
                  <a:lnTo>
                    <a:pt x="857" y="232"/>
                  </a:lnTo>
                  <a:lnTo>
                    <a:pt x="863" y="243"/>
                  </a:lnTo>
                  <a:lnTo>
                    <a:pt x="868" y="255"/>
                  </a:lnTo>
                  <a:lnTo>
                    <a:pt x="873" y="266"/>
                  </a:lnTo>
                  <a:lnTo>
                    <a:pt x="879" y="276"/>
                  </a:lnTo>
                  <a:lnTo>
                    <a:pt x="884" y="286"/>
                  </a:lnTo>
                  <a:lnTo>
                    <a:pt x="889" y="296"/>
                  </a:lnTo>
                  <a:lnTo>
                    <a:pt x="895" y="305"/>
                  </a:lnTo>
                  <a:lnTo>
                    <a:pt x="900" y="312"/>
                  </a:lnTo>
                  <a:lnTo>
                    <a:pt x="906" y="319"/>
                  </a:lnTo>
                  <a:lnTo>
                    <a:pt x="911" y="325"/>
                  </a:lnTo>
                  <a:lnTo>
                    <a:pt x="916" y="330"/>
                  </a:lnTo>
                  <a:lnTo>
                    <a:pt x="922" y="335"/>
                  </a:lnTo>
                  <a:lnTo>
                    <a:pt x="927" y="338"/>
                  </a:lnTo>
                  <a:lnTo>
                    <a:pt x="933" y="340"/>
                  </a:lnTo>
                  <a:lnTo>
                    <a:pt x="938" y="342"/>
                  </a:lnTo>
                  <a:lnTo>
                    <a:pt x="943" y="344"/>
                  </a:lnTo>
                  <a:lnTo>
                    <a:pt x="949" y="345"/>
                  </a:lnTo>
                  <a:lnTo>
                    <a:pt x="954" y="345"/>
                  </a:lnTo>
                  <a:lnTo>
                    <a:pt x="960" y="346"/>
                  </a:lnTo>
                  <a:lnTo>
                    <a:pt x="965" y="346"/>
                  </a:lnTo>
                  <a:lnTo>
                    <a:pt x="971" y="346"/>
                  </a:lnTo>
                  <a:lnTo>
                    <a:pt x="976" y="346"/>
                  </a:lnTo>
                  <a:lnTo>
                    <a:pt x="981" y="346"/>
                  </a:lnTo>
                  <a:lnTo>
                    <a:pt x="987" y="346"/>
                  </a:lnTo>
                  <a:lnTo>
                    <a:pt x="992" y="346"/>
                  </a:lnTo>
                  <a:lnTo>
                    <a:pt x="998" y="345"/>
                  </a:lnTo>
                  <a:lnTo>
                    <a:pt x="1003" y="345"/>
                  </a:lnTo>
                  <a:lnTo>
                    <a:pt x="1009" y="345"/>
                  </a:lnTo>
                  <a:lnTo>
                    <a:pt x="1014" y="345"/>
                  </a:lnTo>
                  <a:lnTo>
                    <a:pt x="1020" y="345"/>
                  </a:lnTo>
                </a:path>
              </a:pathLst>
            </a:custGeom>
            <a:noFill/>
            <a:ln w="4127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4623" y="1949"/>
              <a:ext cx="582" cy="2"/>
            </a:xfrm>
            <a:custGeom>
              <a:avLst/>
              <a:gdLst>
                <a:gd name="T0" fmla="*/ 0 w 290"/>
                <a:gd name="T1" fmla="*/ 64 h 1"/>
                <a:gd name="T2" fmla="*/ 323 w 290"/>
                <a:gd name="T3" fmla="*/ 64 h 1"/>
                <a:gd name="T4" fmla="*/ 648 w 290"/>
                <a:gd name="T5" fmla="*/ 64 h 1"/>
                <a:gd name="T6" fmla="*/ 1036 w 290"/>
                <a:gd name="T7" fmla="*/ 64 h 1"/>
                <a:gd name="T8" fmla="*/ 1365 w 290"/>
                <a:gd name="T9" fmla="*/ 64 h 1"/>
                <a:gd name="T10" fmla="*/ 1752 w 290"/>
                <a:gd name="T11" fmla="*/ 64 h 1"/>
                <a:gd name="T12" fmla="*/ 2079 w 290"/>
                <a:gd name="T13" fmla="*/ 64 h 1"/>
                <a:gd name="T14" fmla="*/ 2481 w 290"/>
                <a:gd name="T15" fmla="*/ 64 h 1"/>
                <a:gd name="T16" fmla="*/ 2804 w 290"/>
                <a:gd name="T17" fmla="*/ 64 h 1"/>
                <a:gd name="T18" fmla="*/ 3193 w 290"/>
                <a:gd name="T19" fmla="*/ 64 h 1"/>
                <a:gd name="T20" fmla="*/ 3516 w 290"/>
                <a:gd name="T21" fmla="*/ 64 h 1"/>
                <a:gd name="T22" fmla="*/ 3911 w 290"/>
                <a:gd name="T23" fmla="*/ 64 h 1"/>
                <a:gd name="T24" fmla="*/ 4237 w 290"/>
                <a:gd name="T25" fmla="*/ 64 h 1"/>
                <a:gd name="T26" fmla="*/ 4624 w 290"/>
                <a:gd name="T27" fmla="*/ 64 h 1"/>
                <a:gd name="T28" fmla="*/ 4979 w 290"/>
                <a:gd name="T29" fmla="*/ 64 h 1"/>
                <a:gd name="T30" fmla="*/ 5368 w 290"/>
                <a:gd name="T31" fmla="*/ 64 h 1"/>
                <a:gd name="T32" fmla="*/ 5692 w 290"/>
                <a:gd name="T33" fmla="*/ 64 h 1"/>
                <a:gd name="T34" fmla="*/ 6021 w 290"/>
                <a:gd name="T35" fmla="*/ 64 h 1"/>
                <a:gd name="T36" fmla="*/ 6408 w 290"/>
                <a:gd name="T37" fmla="*/ 64 h 1"/>
                <a:gd name="T38" fmla="*/ 6735 w 290"/>
                <a:gd name="T39" fmla="*/ 64 h 1"/>
                <a:gd name="T40" fmla="*/ 7137 w 290"/>
                <a:gd name="T41" fmla="*/ 64 h 1"/>
                <a:gd name="T42" fmla="*/ 7460 w 290"/>
                <a:gd name="T43" fmla="*/ 64 h 1"/>
                <a:gd name="T44" fmla="*/ 7849 w 290"/>
                <a:gd name="T45" fmla="*/ 64 h 1"/>
                <a:gd name="T46" fmla="*/ 8172 w 290"/>
                <a:gd name="T47" fmla="*/ 64 h 1"/>
                <a:gd name="T48" fmla="*/ 8567 w 290"/>
                <a:gd name="T49" fmla="*/ 64 h 1"/>
                <a:gd name="T50" fmla="*/ 8893 w 290"/>
                <a:gd name="T51" fmla="*/ 64 h 1"/>
                <a:gd name="T52" fmla="*/ 9280 w 290"/>
                <a:gd name="T53" fmla="*/ 64 h 1"/>
                <a:gd name="T54" fmla="*/ 9601 w 290"/>
                <a:gd name="T55" fmla="*/ 64 h 1"/>
                <a:gd name="T56" fmla="*/ 9992 w 290"/>
                <a:gd name="T57" fmla="*/ 64 h 1"/>
                <a:gd name="T58" fmla="*/ 10380 w 290"/>
                <a:gd name="T59" fmla="*/ 64 h 1"/>
                <a:gd name="T60" fmla="*/ 10709 w 290"/>
                <a:gd name="T61" fmla="*/ 64 h 1"/>
                <a:gd name="T62" fmla="*/ 11096 w 290"/>
                <a:gd name="T63" fmla="*/ 64 h 1"/>
                <a:gd name="T64" fmla="*/ 11423 w 290"/>
                <a:gd name="T65" fmla="*/ 64 h 1"/>
                <a:gd name="T66" fmla="*/ 11825 w 290"/>
                <a:gd name="T67" fmla="*/ 64 h 1"/>
                <a:gd name="T68" fmla="*/ 12148 w 290"/>
                <a:gd name="T69" fmla="*/ 64 h 1"/>
                <a:gd name="T70" fmla="*/ 12537 w 290"/>
                <a:gd name="T71" fmla="*/ 64 h 1"/>
                <a:gd name="T72" fmla="*/ 12860 w 290"/>
                <a:gd name="T73" fmla="*/ 64 h 1"/>
                <a:gd name="T74" fmla="*/ 13256 w 290"/>
                <a:gd name="T75" fmla="*/ 64 h 1"/>
                <a:gd name="T76" fmla="*/ 13581 w 290"/>
                <a:gd name="T77" fmla="*/ 64 h 1"/>
                <a:gd name="T78" fmla="*/ 13968 w 290"/>
                <a:gd name="T79" fmla="*/ 64 h 1"/>
                <a:gd name="T80" fmla="*/ 14323 w 290"/>
                <a:gd name="T81" fmla="*/ 64 h 1"/>
                <a:gd name="T82" fmla="*/ 14713 w 290"/>
                <a:gd name="T83" fmla="*/ 64 h 1"/>
                <a:gd name="T84" fmla="*/ 15036 w 290"/>
                <a:gd name="T85" fmla="*/ 64 h 1"/>
                <a:gd name="T86" fmla="*/ 15429 w 290"/>
                <a:gd name="T87" fmla="*/ 64 h 1"/>
                <a:gd name="T88" fmla="*/ 15816 w 290"/>
                <a:gd name="T89" fmla="*/ 0 h 1"/>
                <a:gd name="T90" fmla="*/ 16143 w 290"/>
                <a:gd name="T91" fmla="*/ 0 h 1"/>
                <a:gd name="T92" fmla="*/ 16545 w 290"/>
                <a:gd name="T93" fmla="*/ 0 h 1"/>
                <a:gd name="T94" fmla="*/ 16868 w 290"/>
                <a:gd name="T95" fmla="*/ 0 h 1"/>
                <a:gd name="T96" fmla="*/ 17259 w 290"/>
                <a:gd name="T97" fmla="*/ 0 h 1"/>
                <a:gd name="T98" fmla="*/ 17580 w 290"/>
                <a:gd name="T99" fmla="*/ 0 h 1"/>
                <a:gd name="T100" fmla="*/ 17976 w 290"/>
                <a:gd name="T101" fmla="*/ 0 h 1"/>
                <a:gd name="T102" fmla="*/ 18301 w 290"/>
                <a:gd name="T103" fmla="*/ 0 h 1"/>
                <a:gd name="T104" fmla="*/ 18688 w 290"/>
                <a:gd name="T105" fmla="*/ 0 h 1"/>
                <a:gd name="T106" fmla="*/ 18945 w 290"/>
                <a:gd name="T107" fmla="*/ 0 h 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0"/>
                <a:gd name="T163" fmla="*/ 0 h 1"/>
                <a:gd name="T164" fmla="*/ 290 w 290"/>
                <a:gd name="T165" fmla="*/ 1 h 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0" h="1">
                  <a:moveTo>
                    <a:pt x="0" y="1"/>
                  </a:moveTo>
                  <a:lnTo>
                    <a:pt x="5" y="1"/>
                  </a:lnTo>
                  <a:lnTo>
                    <a:pt x="10" y="1"/>
                  </a:lnTo>
                  <a:lnTo>
                    <a:pt x="16" y="1"/>
                  </a:lnTo>
                  <a:lnTo>
                    <a:pt x="21" y="1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43" y="1"/>
                  </a:lnTo>
                  <a:lnTo>
                    <a:pt x="49" y="1"/>
                  </a:lnTo>
                  <a:lnTo>
                    <a:pt x="54" y="1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71" y="1"/>
                  </a:lnTo>
                  <a:lnTo>
                    <a:pt x="76" y="1"/>
                  </a:lnTo>
                  <a:lnTo>
                    <a:pt x="82" y="1"/>
                  </a:lnTo>
                  <a:lnTo>
                    <a:pt x="87" y="1"/>
                  </a:lnTo>
                  <a:lnTo>
                    <a:pt x="92" y="1"/>
                  </a:lnTo>
                  <a:lnTo>
                    <a:pt x="98" y="1"/>
                  </a:lnTo>
                  <a:lnTo>
                    <a:pt x="103" y="1"/>
                  </a:lnTo>
                  <a:lnTo>
                    <a:pt x="109" y="1"/>
                  </a:lnTo>
                  <a:lnTo>
                    <a:pt x="114" y="1"/>
                  </a:lnTo>
                  <a:lnTo>
                    <a:pt x="120" y="1"/>
                  </a:lnTo>
                  <a:lnTo>
                    <a:pt x="125" y="1"/>
                  </a:lnTo>
                  <a:lnTo>
                    <a:pt x="131" y="1"/>
                  </a:lnTo>
                  <a:lnTo>
                    <a:pt x="136" y="1"/>
                  </a:lnTo>
                  <a:lnTo>
                    <a:pt x="142" y="1"/>
                  </a:lnTo>
                  <a:lnTo>
                    <a:pt x="147" y="1"/>
                  </a:lnTo>
                  <a:lnTo>
                    <a:pt x="153" y="1"/>
                  </a:lnTo>
                  <a:lnTo>
                    <a:pt x="159" y="1"/>
                  </a:lnTo>
                  <a:lnTo>
                    <a:pt x="164" y="1"/>
                  </a:lnTo>
                  <a:lnTo>
                    <a:pt x="170" y="1"/>
                  </a:lnTo>
                  <a:lnTo>
                    <a:pt x="175" y="1"/>
                  </a:lnTo>
                  <a:lnTo>
                    <a:pt x="181" y="1"/>
                  </a:lnTo>
                  <a:lnTo>
                    <a:pt x="186" y="1"/>
                  </a:lnTo>
                  <a:lnTo>
                    <a:pt x="192" y="1"/>
                  </a:lnTo>
                  <a:lnTo>
                    <a:pt x="197" y="1"/>
                  </a:lnTo>
                  <a:lnTo>
                    <a:pt x="203" y="1"/>
                  </a:lnTo>
                  <a:lnTo>
                    <a:pt x="208" y="1"/>
                  </a:lnTo>
                  <a:lnTo>
                    <a:pt x="214" y="1"/>
                  </a:lnTo>
                  <a:lnTo>
                    <a:pt x="219" y="1"/>
                  </a:lnTo>
                  <a:lnTo>
                    <a:pt x="225" y="1"/>
                  </a:lnTo>
                  <a:lnTo>
                    <a:pt x="230" y="1"/>
                  </a:lnTo>
                  <a:lnTo>
                    <a:pt x="236" y="1"/>
                  </a:lnTo>
                  <a:lnTo>
                    <a:pt x="242" y="0"/>
                  </a:lnTo>
                  <a:lnTo>
                    <a:pt x="247" y="0"/>
                  </a:lnTo>
                  <a:lnTo>
                    <a:pt x="253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5" y="0"/>
                  </a:lnTo>
                  <a:lnTo>
                    <a:pt x="280" y="0"/>
                  </a:lnTo>
                  <a:lnTo>
                    <a:pt x="286" y="0"/>
                  </a:lnTo>
                  <a:lnTo>
                    <a:pt x="290" y="0"/>
                  </a:lnTo>
                </a:path>
              </a:pathLst>
            </a:custGeom>
            <a:noFill/>
            <a:ln w="4127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" name="Group 41"/>
          <p:cNvGrpSpPr>
            <a:grpSpLocks/>
          </p:cNvGrpSpPr>
          <p:nvPr/>
        </p:nvGrpSpPr>
        <p:grpSpPr bwMode="auto">
          <a:xfrm>
            <a:off x="1116013" y="2868613"/>
            <a:ext cx="7165975" cy="1036637"/>
            <a:chOff x="691" y="1112"/>
            <a:chExt cx="4514" cy="843"/>
          </a:xfrm>
        </p:grpSpPr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691" y="1366"/>
              <a:ext cx="1884" cy="471"/>
            </a:xfrm>
            <a:custGeom>
              <a:avLst/>
              <a:gdLst>
                <a:gd name="T0" fmla="*/ 649 w 938"/>
                <a:gd name="T1" fmla="*/ 12668 h 239"/>
                <a:gd name="T2" fmla="*/ 1888 w 938"/>
                <a:gd name="T3" fmla="*/ 13876 h 239"/>
                <a:gd name="T4" fmla="*/ 3079 w 938"/>
                <a:gd name="T5" fmla="*/ 12955 h 239"/>
                <a:gd name="T6" fmla="*/ 4344 w 938"/>
                <a:gd name="T7" fmla="*/ 12008 h 239"/>
                <a:gd name="T8" fmla="*/ 5584 w 938"/>
                <a:gd name="T9" fmla="*/ 13592 h 239"/>
                <a:gd name="T10" fmla="*/ 6773 w 938"/>
                <a:gd name="T11" fmla="*/ 12774 h 239"/>
                <a:gd name="T12" fmla="*/ 8004 w 938"/>
                <a:gd name="T13" fmla="*/ 12370 h 239"/>
                <a:gd name="T14" fmla="*/ 9247 w 938"/>
                <a:gd name="T15" fmla="*/ 11598 h 239"/>
                <a:gd name="T16" fmla="*/ 10501 w 938"/>
                <a:gd name="T17" fmla="*/ 11702 h 239"/>
                <a:gd name="T18" fmla="*/ 11764 w 938"/>
                <a:gd name="T19" fmla="*/ 11298 h 239"/>
                <a:gd name="T20" fmla="*/ 12941 w 938"/>
                <a:gd name="T21" fmla="*/ 12307 h 239"/>
                <a:gd name="T22" fmla="*/ 14188 w 938"/>
                <a:gd name="T23" fmla="*/ 11298 h 239"/>
                <a:gd name="T24" fmla="*/ 15428 w 938"/>
                <a:gd name="T25" fmla="*/ 10999 h 239"/>
                <a:gd name="T26" fmla="*/ 16669 w 938"/>
                <a:gd name="T27" fmla="*/ 11542 h 239"/>
                <a:gd name="T28" fmla="*/ 17916 w 938"/>
                <a:gd name="T29" fmla="*/ 10439 h 239"/>
                <a:gd name="T30" fmla="*/ 19153 w 938"/>
                <a:gd name="T31" fmla="*/ 10555 h 239"/>
                <a:gd name="T32" fmla="*/ 20429 w 938"/>
                <a:gd name="T33" fmla="*/ 10019 h 239"/>
                <a:gd name="T34" fmla="*/ 21676 w 938"/>
                <a:gd name="T35" fmla="*/ 9247 h 239"/>
                <a:gd name="T36" fmla="*/ 22980 w 938"/>
                <a:gd name="T37" fmla="*/ 9895 h 239"/>
                <a:gd name="T38" fmla="*/ 24217 w 938"/>
                <a:gd name="T39" fmla="*/ 9605 h 239"/>
                <a:gd name="T40" fmla="*/ 25468 w 938"/>
                <a:gd name="T41" fmla="*/ 9651 h 239"/>
                <a:gd name="T42" fmla="*/ 26705 w 938"/>
                <a:gd name="T43" fmla="*/ 9247 h 239"/>
                <a:gd name="T44" fmla="*/ 27977 w 938"/>
                <a:gd name="T45" fmla="*/ 8854 h 239"/>
                <a:gd name="T46" fmla="*/ 29292 w 938"/>
                <a:gd name="T47" fmla="*/ 9185 h 239"/>
                <a:gd name="T48" fmla="*/ 30532 w 938"/>
                <a:gd name="T49" fmla="*/ 6513 h 239"/>
                <a:gd name="T50" fmla="*/ 31769 w 938"/>
                <a:gd name="T51" fmla="*/ 7782 h 239"/>
                <a:gd name="T52" fmla="*/ 33084 w 938"/>
                <a:gd name="T53" fmla="*/ 7010 h 239"/>
                <a:gd name="T54" fmla="*/ 34324 w 938"/>
                <a:gd name="T55" fmla="*/ 6153 h 239"/>
                <a:gd name="T56" fmla="*/ 35593 w 938"/>
                <a:gd name="T57" fmla="*/ 5670 h 239"/>
                <a:gd name="T58" fmla="*/ 36909 w 938"/>
                <a:gd name="T59" fmla="*/ 6681 h 239"/>
                <a:gd name="T60" fmla="*/ 38148 w 938"/>
                <a:gd name="T61" fmla="*/ 4874 h 239"/>
                <a:gd name="T62" fmla="*/ 39454 w 938"/>
                <a:gd name="T63" fmla="*/ 4101 h 239"/>
                <a:gd name="T64" fmla="*/ 40701 w 938"/>
                <a:gd name="T65" fmla="*/ 4572 h 239"/>
                <a:gd name="T66" fmla="*/ 42004 w 938"/>
                <a:gd name="T67" fmla="*/ 3514 h 239"/>
                <a:gd name="T68" fmla="*/ 43344 w 938"/>
                <a:gd name="T69" fmla="*/ 2349 h 239"/>
                <a:gd name="T70" fmla="*/ 44589 w 938"/>
                <a:gd name="T71" fmla="*/ 2704 h 239"/>
                <a:gd name="T72" fmla="*/ 45893 w 938"/>
                <a:gd name="T73" fmla="*/ 420 h 239"/>
                <a:gd name="T74" fmla="*/ 47200 w 938"/>
                <a:gd name="T75" fmla="*/ 0 h 239"/>
                <a:gd name="T76" fmla="*/ 48446 w 938"/>
                <a:gd name="T77" fmla="*/ 124 h 239"/>
                <a:gd name="T78" fmla="*/ 49749 w 938"/>
                <a:gd name="T79" fmla="*/ 1285 h 239"/>
                <a:gd name="T80" fmla="*/ 51089 w 938"/>
                <a:gd name="T81" fmla="*/ 1104 h 239"/>
                <a:gd name="T82" fmla="*/ 52401 w 938"/>
                <a:gd name="T83" fmla="*/ 2296 h 239"/>
                <a:gd name="T84" fmla="*/ 53708 w 938"/>
                <a:gd name="T85" fmla="*/ 2052 h 239"/>
                <a:gd name="T86" fmla="*/ 55010 w 938"/>
                <a:gd name="T87" fmla="*/ 4164 h 239"/>
                <a:gd name="T88" fmla="*/ 56329 w 938"/>
                <a:gd name="T89" fmla="*/ 3273 h 239"/>
                <a:gd name="T90" fmla="*/ 57629 w 938"/>
                <a:gd name="T91" fmla="*/ 4990 h 239"/>
                <a:gd name="T92" fmla="*/ 58964 w 938"/>
                <a:gd name="T93" fmla="*/ 5857 h 239"/>
                <a:gd name="T94" fmla="*/ 60282 w 938"/>
                <a:gd name="T95" fmla="*/ 6925 h 239"/>
                <a:gd name="T96" fmla="*/ 61581 w 938"/>
                <a:gd name="T97" fmla="*/ 9122 h 2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38"/>
                <a:gd name="T148" fmla="*/ 0 h 239"/>
                <a:gd name="T149" fmla="*/ 938 w 938"/>
                <a:gd name="T150" fmla="*/ 239 h 2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38" h="239">
                  <a:moveTo>
                    <a:pt x="0" y="220"/>
                  </a:moveTo>
                  <a:lnTo>
                    <a:pt x="1" y="217"/>
                  </a:lnTo>
                  <a:lnTo>
                    <a:pt x="5" y="211"/>
                  </a:lnTo>
                  <a:lnTo>
                    <a:pt x="10" y="216"/>
                  </a:lnTo>
                  <a:lnTo>
                    <a:pt x="15" y="209"/>
                  </a:lnTo>
                  <a:lnTo>
                    <a:pt x="19" y="236"/>
                  </a:lnTo>
                  <a:lnTo>
                    <a:pt x="24" y="233"/>
                  </a:lnTo>
                  <a:lnTo>
                    <a:pt x="29" y="237"/>
                  </a:lnTo>
                  <a:lnTo>
                    <a:pt x="33" y="221"/>
                  </a:lnTo>
                  <a:lnTo>
                    <a:pt x="38" y="210"/>
                  </a:lnTo>
                  <a:lnTo>
                    <a:pt x="43" y="215"/>
                  </a:lnTo>
                  <a:lnTo>
                    <a:pt x="47" y="221"/>
                  </a:lnTo>
                  <a:lnTo>
                    <a:pt x="52" y="225"/>
                  </a:lnTo>
                  <a:lnTo>
                    <a:pt x="57" y="207"/>
                  </a:lnTo>
                  <a:lnTo>
                    <a:pt x="61" y="204"/>
                  </a:lnTo>
                  <a:lnTo>
                    <a:pt x="66" y="205"/>
                  </a:lnTo>
                  <a:lnTo>
                    <a:pt x="71" y="211"/>
                  </a:lnTo>
                  <a:lnTo>
                    <a:pt x="75" y="214"/>
                  </a:lnTo>
                  <a:lnTo>
                    <a:pt x="80" y="239"/>
                  </a:lnTo>
                  <a:lnTo>
                    <a:pt x="85" y="232"/>
                  </a:lnTo>
                  <a:lnTo>
                    <a:pt x="89" y="211"/>
                  </a:lnTo>
                  <a:lnTo>
                    <a:pt x="94" y="230"/>
                  </a:lnTo>
                  <a:lnTo>
                    <a:pt x="99" y="215"/>
                  </a:lnTo>
                  <a:lnTo>
                    <a:pt x="103" y="218"/>
                  </a:lnTo>
                  <a:lnTo>
                    <a:pt x="108" y="224"/>
                  </a:lnTo>
                  <a:lnTo>
                    <a:pt x="113" y="211"/>
                  </a:lnTo>
                  <a:lnTo>
                    <a:pt x="117" y="229"/>
                  </a:lnTo>
                  <a:lnTo>
                    <a:pt x="122" y="211"/>
                  </a:lnTo>
                  <a:lnTo>
                    <a:pt x="127" y="209"/>
                  </a:lnTo>
                  <a:lnTo>
                    <a:pt x="132" y="221"/>
                  </a:lnTo>
                  <a:lnTo>
                    <a:pt x="136" y="215"/>
                  </a:lnTo>
                  <a:lnTo>
                    <a:pt x="141" y="198"/>
                  </a:lnTo>
                  <a:lnTo>
                    <a:pt x="146" y="191"/>
                  </a:lnTo>
                  <a:lnTo>
                    <a:pt x="150" y="207"/>
                  </a:lnTo>
                  <a:lnTo>
                    <a:pt x="155" y="197"/>
                  </a:lnTo>
                  <a:lnTo>
                    <a:pt x="160" y="200"/>
                  </a:lnTo>
                  <a:lnTo>
                    <a:pt x="164" y="204"/>
                  </a:lnTo>
                  <a:lnTo>
                    <a:pt x="169" y="209"/>
                  </a:lnTo>
                  <a:lnTo>
                    <a:pt x="174" y="208"/>
                  </a:lnTo>
                  <a:lnTo>
                    <a:pt x="179" y="193"/>
                  </a:lnTo>
                  <a:lnTo>
                    <a:pt x="183" y="200"/>
                  </a:lnTo>
                  <a:lnTo>
                    <a:pt x="188" y="194"/>
                  </a:lnTo>
                  <a:lnTo>
                    <a:pt x="193" y="194"/>
                  </a:lnTo>
                  <a:lnTo>
                    <a:pt x="197" y="210"/>
                  </a:lnTo>
                  <a:lnTo>
                    <a:pt x="202" y="184"/>
                  </a:lnTo>
                  <a:lnTo>
                    <a:pt x="207" y="194"/>
                  </a:lnTo>
                  <a:lnTo>
                    <a:pt x="212" y="196"/>
                  </a:lnTo>
                  <a:lnTo>
                    <a:pt x="216" y="193"/>
                  </a:lnTo>
                  <a:lnTo>
                    <a:pt x="221" y="185"/>
                  </a:lnTo>
                  <a:lnTo>
                    <a:pt x="226" y="181"/>
                  </a:lnTo>
                  <a:lnTo>
                    <a:pt x="231" y="186"/>
                  </a:lnTo>
                  <a:lnTo>
                    <a:pt x="235" y="188"/>
                  </a:lnTo>
                  <a:lnTo>
                    <a:pt x="240" y="190"/>
                  </a:lnTo>
                  <a:lnTo>
                    <a:pt x="245" y="172"/>
                  </a:lnTo>
                  <a:lnTo>
                    <a:pt x="250" y="190"/>
                  </a:lnTo>
                  <a:lnTo>
                    <a:pt x="254" y="197"/>
                  </a:lnTo>
                  <a:lnTo>
                    <a:pt x="259" y="201"/>
                  </a:lnTo>
                  <a:lnTo>
                    <a:pt x="264" y="183"/>
                  </a:lnTo>
                  <a:lnTo>
                    <a:pt x="269" y="184"/>
                  </a:lnTo>
                  <a:lnTo>
                    <a:pt x="273" y="178"/>
                  </a:lnTo>
                  <a:lnTo>
                    <a:pt x="278" y="176"/>
                  </a:lnTo>
                  <a:lnTo>
                    <a:pt x="283" y="168"/>
                  </a:lnTo>
                  <a:lnTo>
                    <a:pt x="288" y="168"/>
                  </a:lnTo>
                  <a:lnTo>
                    <a:pt x="292" y="180"/>
                  </a:lnTo>
                  <a:lnTo>
                    <a:pt x="297" y="173"/>
                  </a:lnTo>
                  <a:lnTo>
                    <a:pt x="302" y="156"/>
                  </a:lnTo>
                  <a:lnTo>
                    <a:pt x="307" y="164"/>
                  </a:lnTo>
                  <a:lnTo>
                    <a:pt x="311" y="171"/>
                  </a:lnTo>
                  <a:lnTo>
                    <a:pt x="316" y="178"/>
                  </a:lnTo>
                  <a:lnTo>
                    <a:pt x="321" y="173"/>
                  </a:lnTo>
                  <a:lnTo>
                    <a:pt x="326" y="173"/>
                  </a:lnTo>
                  <a:lnTo>
                    <a:pt x="330" y="158"/>
                  </a:lnTo>
                  <a:lnTo>
                    <a:pt x="335" y="158"/>
                  </a:lnTo>
                  <a:lnTo>
                    <a:pt x="340" y="170"/>
                  </a:lnTo>
                  <a:lnTo>
                    <a:pt x="345" y="174"/>
                  </a:lnTo>
                  <a:lnTo>
                    <a:pt x="350" y="169"/>
                  </a:lnTo>
                  <a:lnTo>
                    <a:pt x="354" y="159"/>
                  </a:lnTo>
                  <a:lnTo>
                    <a:pt x="359" y="166"/>
                  </a:lnTo>
                  <a:lnTo>
                    <a:pt x="364" y="173"/>
                  </a:lnTo>
                  <a:lnTo>
                    <a:pt x="369" y="164"/>
                  </a:lnTo>
                  <a:lnTo>
                    <a:pt x="373" y="157"/>
                  </a:lnTo>
                  <a:lnTo>
                    <a:pt x="378" y="171"/>
                  </a:lnTo>
                  <a:lnTo>
                    <a:pt x="383" y="157"/>
                  </a:lnTo>
                  <a:lnTo>
                    <a:pt x="388" y="165"/>
                  </a:lnTo>
                  <a:lnTo>
                    <a:pt x="393" y="165"/>
                  </a:lnTo>
                  <a:lnTo>
                    <a:pt x="397" y="168"/>
                  </a:lnTo>
                  <a:lnTo>
                    <a:pt x="402" y="157"/>
                  </a:lnTo>
                  <a:lnTo>
                    <a:pt x="407" y="158"/>
                  </a:lnTo>
                  <a:lnTo>
                    <a:pt x="412" y="154"/>
                  </a:lnTo>
                  <a:lnTo>
                    <a:pt x="417" y="130"/>
                  </a:lnTo>
                  <a:lnTo>
                    <a:pt x="422" y="144"/>
                  </a:lnTo>
                  <a:lnTo>
                    <a:pt x="426" y="151"/>
                  </a:lnTo>
                  <a:lnTo>
                    <a:pt x="431" y="149"/>
                  </a:lnTo>
                  <a:lnTo>
                    <a:pt x="436" y="138"/>
                  </a:lnTo>
                  <a:lnTo>
                    <a:pt x="441" y="142"/>
                  </a:lnTo>
                  <a:lnTo>
                    <a:pt x="446" y="157"/>
                  </a:lnTo>
                  <a:lnTo>
                    <a:pt x="450" y="145"/>
                  </a:lnTo>
                  <a:lnTo>
                    <a:pt x="455" y="147"/>
                  </a:lnTo>
                  <a:lnTo>
                    <a:pt x="460" y="132"/>
                  </a:lnTo>
                  <a:lnTo>
                    <a:pt x="465" y="111"/>
                  </a:lnTo>
                  <a:lnTo>
                    <a:pt x="470" y="119"/>
                  </a:lnTo>
                  <a:lnTo>
                    <a:pt x="475" y="106"/>
                  </a:lnTo>
                  <a:lnTo>
                    <a:pt x="479" y="129"/>
                  </a:lnTo>
                  <a:lnTo>
                    <a:pt x="484" y="133"/>
                  </a:lnTo>
                  <a:lnTo>
                    <a:pt x="489" y="113"/>
                  </a:lnTo>
                  <a:lnTo>
                    <a:pt x="494" y="113"/>
                  </a:lnTo>
                  <a:lnTo>
                    <a:pt x="499" y="133"/>
                  </a:lnTo>
                  <a:lnTo>
                    <a:pt x="504" y="120"/>
                  </a:lnTo>
                  <a:lnTo>
                    <a:pt x="508" y="119"/>
                  </a:lnTo>
                  <a:lnTo>
                    <a:pt x="513" y="111"/>
                  </a:lnTo>
                  <a:lnTo>
                    <a:pt x="518" y="93"/>
                  </a:lnTo>
                  <a:lnTo>
                    <a:pt x="523" y="105"/>
                  </a:lnTo>
                  <a:lnTo>
                    <a:pt x="528" y="105"/>
                  </a:lnTo>
                  <a:lnTo>
                    <a:pt x="533" y="126"/>
                  </a:lnTo>
                  <a:lnTo>
                    <a:pt x="538" y="107"/>
                  </a:lnTo>
                  <a:lnTo>
                    <a:pt x="542" y="97"/>
                  </a:lnTo>
                  <a:lnTo>
                    <a:pt x="547" y="111"/>
                  </a:lnTo>
                  <a:lnTo>
                    <a:pt x="552" y="86"/>
                  </a:lnTo>
                  <a:lnTo>
                    <a:pt x="557" y="86"/>
                  </a:lnTo>
                  <a:lnTo>
                    <a:pt x="562" y="114"/>
                  </a:lnTo>
                  <a:lnTo>
                    <a:pt x="567" y="88"/>
                  </a:lnTo>
                  <a:lnTo>
                    <a:pt x="572" y="117"/>
                  </a:lnTo>
                  <a:lnTo>
                    <a:pt x="576" y="113"/>
                  </a:lnTo>
                  <a:lnTo>
                    <a:pt x="581" y="83"/>
                  </a:lnTo>
                  <a:lnTo>
                    <a:pt x="586" y="76"/>
                  </a:lnTo>
                  <a:lnTo>
                    <a:pt x="591" y="61"/>
                  </a:lnTo>
                  <a:lnTo>
                    <a:pt x="596" y="37"/>
                  </a:lnTo>
                  <a:lnTo>
                    <a:pt x="601" y="70"/>
                  </a:lnTo>
                  <a:lnTo>
                    <a:pt x="606" y="80"/>
                  </a:lnTo>
                  <a:lnTo>
                    <a:pt x="611" y="62"/>
                  </a:lnTo>
                  <a:lnTo>
                    <a:pt x="616" y="60"/>
                  </a:lnTo>
                  <a:lnTo>
                    <a:pt x="620" y="78"/>
                  </a:lnTo>
                  <a:lnTo>
                    <a:pt x="625" y="75"/>
                  </a:lnTo>
                  <a:lnTo>
                    <a:pt x="630" y="53"/>
                  </a:lnTo>
                  <a:lnTo>
                    <a:pt x="635" y="49"/>
                  </a:lnTo>
                  <a:lnTo>
                    <a:pt x="640" y="60"/>
                  </a:lnTo>
                  <a:lnTo>
                    <a:pt x="645" y="34"/>
                  </a:lnTo>
                  <a:lnTo>
                    <a:pt x="650" y="18"/>
                  </a:lnTo>
                  <a:lnTo>
                    <a:pt x="655" y="21"/>
                  </a:lnTo>
                  <a:lnTo>
                    <a:pt x="660" y="40"/>
                  </a:lnTo>
                  <a:lnTo>
                    <a:pt x="665" y="27"/>
                  </a:lnTo>
                  <a:lnTo>
                    <a:pt x="669" y="43"/>
                  </a:lnTo>
                  <a:lnTo>
                    <a:pt x="674" y="30"/>
                  </a:lnTo>
                  <a:lnTo>
                    <a:pt x="679" y="46"/>
                  </a:lnTo>
                  <a:lnTo>
                    <a:pt x="684" y="40"/>
                  </a:lnTo>
                  <a:lnTo>
                    <a:pt x="689" y="24"/>
                  </a:lnTo>
                  <a:lnTo>
                    <a:pt x="694" y="14"/>
                  </a:lnTo>
                  <a:lnTo>
                    <a:pt x="699" y="7"/>
                  </a:lnTo>
                  <a:lnTo>
                    <a:pt x="704" y="19"/>
                  </a:lnTo>
                  <a:lnTo>
                    <a:pt x="709" y="32"/>
                  </a:lnTo>
                  <a:lnTo>
                    <a:pt x="714" y="34"/>
                  </a:lnTo>
                  <a:lnTo>
                    <a:pt x="719" y="0"/>
                  </a:lnTo>
                  <a:lnTo>
                    <a:pt x="724" y="17"/>
                  </a:lnTo>
                  <a:lnTo>
                    <a:pt x="729" y="29"/>
                  </a:lnTo>
                  <a:lnTo>
                    <a:pt x="733" y="35"/>
                  </a:lnTo>
                  <a:lnTo>
                    <a:pt x="738" y="2"/>
                  </a:lnTo>
                  <a:lnTo>
                    <a:pt x="743" y="28"/>
                  </a:lnTo>
                  <a:lnTo>
                    <a:pt x="748" y="57"/>
                  </a:lnTo>
                  <a:lnTo>
                    <a:pt x="753" y="52"/>
                  </a:lnTo>
                  <a:lnTo>
                    <a:pt x="758" y="22"/>
                  </a:lnTo>
                  <a:lnTo>
                    <a:pt x="763" y="27"/>
                  </a:lnTo>
                  <a:lnTo>
                    <a:pt x="768" y="40"/>
                  </a:lnTo>
                  <a:lnTo>
                    <a:pt x="773" y="31"/>
                  </a:lnTo>
                  <a:lnTo>
                    <a:pt x="778" y="19"/>
                  </a:lnTo>
                  <a:lnTo>
                    <a:pt x="783" y="64"/>
                  </a:lnTo>
                  <a:lnTo>
                    <a:pt x="788" y="44"/>
                  </a:lnTo>
                  <a:lnTo>
                    <a:pt x="793" y="42"/>
                  </a:lnTo>
                  <a:lnTo>
                    <a:pt x="798" y="39"/>
                  </a:lnTo>
                  <a:lnTo>
                    <a:pt x="803" y="31"/>
                  </a:lnTo>
                  <a:lnTo>
                    <a:pt x="808" y="30"/>
                  </a:lnTo>
                  <a:lnTo>
                    <a:pt x="813" y="41"/>
                  </a:lnTo>
                  <a:lnTo>
                    <a:pt x="818" y="35"/>
                  </a:lnTo>
                  <a:lnTo>
                    <a:pt x="823" y="42"/>
                  </a:lnTo>
                  <a:lnTo>
                    <a:pt x="828" y="43"/>
                  </a:lnTo>
                  <a:lnTo>
                    <a:pt x="833" y="67"/>
                  </a:lnTo>
                  <a:lnTo>
                    <a:pt x="838" y="71"/>
                  </a:lnTo>
                  <a:lnTo>
                    <a:pt x="843" y="72"/>
                  </a:lnTo>
                  <a:lnTo>
                    <a:pt x="848" y="95"/>
                  </a:lnTo>
                  <a:lnTo>
                    <a:pt x="853" y="77"/>
                  </a:lnTo>
                  <a:lnTo>
                    <a:pt x="858" y="56"/>
                  </a:lnTo>
                  <a:lnTo>
                    <a:pt x="863" y="69"/>
                  </a:lnTo>
                  <a:lnTo>
                    <a:pt x="868" y="85"/>
                  </a:lnTo>
                  <a:lnTo>
                    <a:pt x="873" y="94"/>
                  </a:lnTo>
                  <a:lnTo>
                    <a:pt x="878" y="85"/>
                  </a:lnTo>
                  <a:lnTo>
                    <a:pt x="883" y="113"/>
                  </a:lnTo>
                  <a:lnTo>
                    <a:pt x="888" y="77"/>
                  </a:lnTo>
                  <a:lnTo>
                    <a:pt x="893" y="89"/>
                  </a:lnTo>
                  <a:lnTo>
                    <a:pt x="898" y="100"/>
                  </a:lnTo>
                  <a:lnTo>
                    <a:pt x="903" y="126"/>
                  </a:lnTo>
                  <a:lnTo>
                    <a:pt x="908" y="137"/>
                  </a:lnTo>
                  <a:lnTo>
                    <a:pt x="913" y="133"/>
                  </a:lnTo>
                  <a:lnTo>
                    <a:pt x="918" y="118"/>
                  </a:lnTo>
                  <a:lnTo>
                    <a:pt x="923" y="119"/>
                  </a:lnTo>
                  <a:lnTo>
                    <a:pt x="928" y="120"/>
                  </a:lnTo>
                  <a:lnTo>
                    <a:pt x="933" y="154"/>
                  </a:lnTo>
                  <a:lnTo>
                    <a:pt x="938" y="156"/>
                  </a:lnTo>
                </a:path>
              </a:pathLst>
            </a:custGeom>
            <a:noFill/>
            <a:ln w="79375">
              <a:solidFill>
                <a:srgbClr val="809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2575" y="1112"/>
              <a:ext cx="2048" cy="843"/>
            </a:xfrm>
            <a:custGeom>
              <a:avLst/>
              <a:gdLst>
                <a:gd name="T0" fmla="*/ 972 w 1020"/>
                <a:gd name="T1" fmla="*/ 16511 h 428"/>
                <a:gd name="T2" fmla="*/ 2289 w 1020"/>
                <a:gd name="T3" fmla="*/ 18560 h 428"/>
                <a:gd name="T4" fmla="*/ 3592 w 1020"/>
                <a:gd name="T5" fmla="*/ 20149 h 428"/>
                <a:gd name="T6" fmla="*/ 4923 w 1020"/>
                <a:gd name="T7" fmla="*/ 20301 h 428"/>
                <a:gd name="T8" fmla="*/ 6224 w 1020"/>
                <a:gd name="T9" fmla="*/ 21670 h 428"/>
                <a:gd name="T10" fmla="*/ 7608 w 1020"/>
                <a:gd name="T11" fmla="*/ 22412 h 428"/>
                <a:gd name="T12" fmla="*/ 8905 w 1020"/>
                <a:gd name="T13" fmla="*/ 22893 h 428"/>
                <a:gd name="T14" fmla="*/ 10208 w 1020"/>
                <a:gd name="T15" fmla="*/ 23657 h 428"/>
                <a:gd name="T16" fmla="*/ 11591 w 1020"/>
                <a:gd name="T17" fmla="*/ 24522 h 428"/>
                <a:gd name="T18" fmla="*/ 12920 w 1020"/>
                <a:gd name="T19" fmla="*/ 24878 h 428"/>
                <a:gd name="T20" fmla="*/ 14224 w 1020"/>
                <a:gd name="T21" fmla="*/ 24878 h 428"/>
                <a:gd name="T22" fmla="*/ 15605 w 1020"/>
                <a:gd name="T23" fmla="*/ 24758 h 428"/>
                <a:gd name="T24" fmla="*/ 16900 w 1020"/>
                <a:gd name="T25" fmla="*/ 24573 h 428"/>
                <a:gd name="T26" fmla="*/ 18271 w 1020"/>
                <a:gd name="T27" fmla="*/ 24573 h 428"/>
                <a:gd name="T28" fmla="*/ 19645 w 1020"/>
                <a:gd name="T29" fmla="*/ 24090 h 428"/>
                <a:gd name="T30" fmla="*/ 20980 w 1020"/>
                <a:gd name="T31" fmla="*/ 23777 h 428"/>
                <a:gd name="T32" fmla="*/ 22349 w 1020"/>
                <a:gd name="T33" fmla="*/ 23657 h 428"/>
                <a:gd name="T34" fmla="*/ 23660 w 1020"/>
                <a:gd name="T35" fmla="*/ 23053 h 428"/>
                <a:gd name="T36" fmla="*/ 25028 w 1020"/>
                <a:gd name="T37" fmla="*/ 22938 h 428"/>
                <a:gd name="T38" fmla="*/ 26397 w 1020"/>
                <a:gd name="T39" fmla="*/ 22288 h 428"/>
                <a:gd name="T40" fmla="*/ 27772 w 1020"/>
                <a:gd name="T41" fmla="*/ 22074 h 428"/>
                <a:gd name="T42" fmla="*/ 29076 w 1020"/>
                <a:gd name="T43" fmla="*/ 20906 h 428"/>
                <a:gd name="T44" fmla="*/ 30477 w 1020"/>
                <a:gd name="T45" fmla="*/ 21790 h 428"/>
                <a:gd name="T46" fmla="*/ 31852 w 1020"/>
                <a:gd name="T47" fmla="*/ 21433 h 428"/>
                <a:gd name="T48" fmla="*/ 33220 w 1020"/>
                <a:gd name="T49" fmla="*/ 20244 h 428"/>
                <a:gd name="T50" fmla="*/ 34589 w 1020"/>
                <a:gd name="T51" fmla="*/ 19080 h 428"/>
                <a:gd name="T52" fmla="*/ 35964 w 1020"/>
                <a:gd name="T53" fmla="*/ 19040 h 428"/>
                <a:gd name="T54" fmla="*/ 37332 w 1020"/>
                <a:gd name="T55" fmla="*/ 17155 h 428"/>
                <a:gd name="T56" fmla="*/ 38733 w 1020"/>
                <a:gd name="T57" fmla="*/ 14587 h 428"/>
                <a:gd name="T58" fmla="*/ 40109 w 1020"/>
                <a:gd name="T59" fmla="*/ 13484 h 428"/>
                <a:gd name="T60" fmla="*/ 41476 w 1020"/>
                <a:gd name="T61" fmla="*/ 10278 h 428"/>
                <a:gd name="T62" fmla="*/ 42845 w 1020"/>
                <a:gd name="T63" fmla="*/ 6817 h 428"/>
                <a:gd name="T64" fmla="*/ 44285 w 1020"/>
                <a:gd name="T65" fmla="*/ 3790 h 428"/>
                <a:gd name="T66" fmla="*/ 45652 w 1020"/>
                <a:gd name="T67" fmla="*/ 124 h 428"/>
                <a:gd name="T68" fmla="*/ 47056 w 1020"/>
                <a:gd name="T69" fmla="*/ 5714 h 428"/>
                <a:gd name="T70" fmla="*/ 48429 w 1020"/>
                <a:gd name="T71" fmla="*/ 15123 h 428"/>
                <a:gd name="T72" fmla="*/ 49861 w 1020"/>
                <a:gd name="T73" fmla="*/ 17400 h 428"/>
                <a:gd name="T74" fmla="*/ 51232 w 1020"/>
                <a:gd name="T75" fmla="*/ 14884 h 428"/>
                <a:gd name="T76" fmla="*/ 52605 w 1020"/>
                <a:gd name="T77" fmla="*/ 13967 h 428"/>
                <a:gd name="T78" fmla="*/ 54037 w 1020"/>
                <a:gd name="T79" fmla="*/ 14587 h 428"/>
                <a:gd name="T80" fmla="*/ 55441 w 1020"/>
                <a:gd name="T81" fmla="*/ 20033 h 428"/>
                <a:gd name="T82" fmla="*/ 56880 w 1020"/>
                <a:gd name="T83" fmla="*/ 22105 h 428"/>
                <a:gd name="T84" fmla="*/ 58246 w 1020"/>
                <a:gd name="T85" fmla="*/ 21252 h 428"/>
                <a:gd name="T86" fmla="*/ 59681 w 1020"/>
                <a:gd name="T87" fmla="*/ 21189 h 428"/>
                <a:gd name="T88" fmla="*/ 61121 w 1020"/>
                <a:gd name="T89" fmla="*/ 20600 h 428"/>
                <a:gd name="T90" fmla="*/ 62492 w 1020"/>
                <a:gd name="T91" fmla="*/ 20181 h 428"/>
                <a:gd name="T92" fmla="*/ 63954 w 1020"/>
                <a:gd name="T93" fmla="*/ 20244 h 428"/>
                <a:gd name="T94" fmla="*/ 65401 w 1020"/>
                <a:gd name="T95" fmla="*/ 20488 h 428"/>
                <a:gd name="T96" fmla="*/ 66829 w 1020"/>
                <a:gd name="T97" fmla="*/ 18857 h 4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20"/>
                <a:gd name="T148" fmla="*/ 0 h 428"/>
                <a:gd name="T149" fmla="*/ 1020 w 1020"/>
                <a:gd name="T150" fmla="*/ 428 h 4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20" h="428">
                  <a:moveTo>
                    <a:pt x="0" y="285"/>
                  </a:moveTo>
                  <a:lnTo>
                    <a:pt x="5" y="285"/>
                  </a:lnTo>
                  <a:lnTo>
                    <a:pt x="10" y="288"/>
                  </a:lnTo>
                  <a:lnTo>
                    <a:pt x="15" y="283"/>
                  </a:lnTo>
                  <a:lnTo>
                    <a:pt x="20" y="294"/>
                  </a:lnTo>
                  <a:lnTo>
                    <a:pt x="25" y="304"/>
                  </a:lnTo>
                  <a:lnTo>
                    <a:pt x="30" y="316"/>
                  </a:lnTo>
                  <a:lnTo>
                    <a:pt x="35" y="318"/>
                  </a:lnTo>
                  <a:lnTo>
                    <a:pt x="40" y="315"/>
                  </a:lnTo>
                  <a:lnTo>
                    <a:pt x="45" y="323"/>
                  </a:lnTo>
                  <a:lnTo>
                    <a:pt x="50" y="316"/>
                  </a:lnTo>
                  <a:lnTo>
                    <a:pt x="55" y="345"/>
                  </a:lnTo>
                  <a:lnTo>
                    <a:pt x="60" y="339"/>
                  </a:lnTo>
                  <a:lnTo>
                    <a:pt x="65" y="349"/>
                  </a:lnTo>
                  <a:lnTo>
                    <a:pt x="70" y="354"/>
                  </a:lnTo>
                  <a:lnTo>
                    <a:pt x="75" y="348"/>
                  </a:lnTo>
                  <a:lnTo>
                    <a:pt x="80" y="355"/>
                  </a:lnTo>
                  <a:lnTo>
                    <a:pt x="85" y="364"/>
                  </a:lnTo>
                  <a:lnTo>
                    <a:pt x="90" y="369"/>
                  </a:lnTo>
                  <a:lnTo>
                    <a:pt x="95" y="371"/>
                  </a:lnTo>
                  <a:lnTo>
                    <a:pt x="100" y="373"/>
                  </a:lnTo>
                  <a:lnTo>
                    <a:pt x="106" y="376"/>
                  </a:lnTo>
                  <a:lnTo>
                    <a:pt x="111" y="379"/>
                  </a:lnTo>
                  <a:lnTo>
                    <a:pt x="116" y="384"/>
                  </a:lnTo>
                  <a:lnTo>
                    <a:pt x="121" y="379"/>
                  </a:lnTo>
                  <a:lnTo>
                    <a:pt x="126" y="370"/>
                  </a:lnTo>
                  <a:lnTo>
                    <a:pt x="131" y="385"/>
                  </a:lnTo>
                  <a:lnTo>
                    <a:pt x="136" y="392"/>
                  </a:lnTo>
                  <a:lnTo>
                    <a:pt x="141" y="394"/>
                  </a:lnTo>
                  <a:lnTo>
                    <a:pt x="146" y="396"/>
                  </a:lnTo>
                  <a:lnTo>
                    <a:pt x="151" y="401"/>
                  </a:lnTo>
                  <a:lnTo>
                    <a:pt x="156" y="405"/>
                  </a:lnTo>
                  <a:lnTo>
                    <a:pt x="161" y="409"/>
                  </a:lnTo>
                  <a:lnTo>
                    <a:pt x="166" y="415"/>
                  </a:lnTo>
                  <a:lnTo>
                    <a:pt x="172" y="418"/>
                  </a:lnTo>
                  <a:lnTo>
                    <a:pt x="177" y="420"/>
                  </a:lnTo>
                  <a:lnTo>
                    <a:pt x="182" y="420"/>
                  </a:lnTo>
                  <a:lnTo>
                    <a:pt x="187" y="422"/>
                  </a:lnTo>
                  <a:lnTo>
                    <a:pt x="192" y="421"/>
                  </a:lnTo>
                  <a:lnTo>
                    <a:pt x="197" y="426"/>
                  </a:lnTo>
                  <a:lnTo>
                    <a:pt x="202" y="428"/>
                  </a:lnTo>
                  <a:lnTo>
                    <a:pt x="207" y="422"/>
                  </a:lnTo>
                  <a:lnTo>
                    <a:pt x="212" y="422"/>
                  </a:lnTo>
                  <a:lnTo>
                    <a:pt x="217" y="426"/>
                  </a:lnTo>
                  <a:lnTo>
                    <a:pt x="223" y="427"/>
                  </a:lnTo>
                  <a:lnTo>
                    <a:pt x="228" y="428"/>
                  </a:lnTo>
                  <a:lnTo>
                    <a:pt x="233" y="426"/>
                  </a:lnTo>
                  <a:lnTo>
                    <a:pt x="238" y="424"/>
                  </a:lnTo>
                  <a:lnTo>
                    <a:pt x="243" y="425"/>
                  </a:lnTo>
                  <a:lnTo>
                    <a:pt x="248" y="427"/>
                  </a:lnTo>
                  <a:lnTo>
                    <a:pt x="253" y="422"/>
                  </a:lnTo>
                  <a:lnTo>
                    <a:pt x="258" y="421"/>
                  </a:lnTo>
                  <a:lnTo>
                    <a:pt x="264" y="420"/>
                  </a:lnTo>
                  <a:lnTo>
                    <a:pt x="269" y="419"/>
                  </a:lnTo>
                  <a:lnTo>
                    <a:pt x="274" y="416"/>
                  </a:lnTo>
                  <a:lnTo>
                    <a:pt x="279" y="421"/>
                  </a:lnTo>
                  <a:lnTo>
                    <a:pt x="284" y="415"/>
                  </a:lnTo>
                  <a:lnTo>
                    <a:pt x="289" y="420"/>
                  </a:lnTo>
                  <a:lnTo>
                    <a:pt x="294" y="418"/>
                  </a:lnTo>
                  <a:lnTo>
                    <a:pt x="300" y="413"/>
                  </a:lnTo>
                  <a:lnTo>
                    <a:pt x="305" y="412"/>
                  </a:lnTo>
                  <a:lnTo>
                    <a:pt x="310" y="408"/>
                  </a:lnTo>
                  <a:lnTo>
                    <a:pt x="315" y="409"/>
                  </a:lnTo>
                  <a:lnTo>
                    <a:pt x="320" y="407"/>
                  </a:lnTo>
                  <a:lnTo>
                    <a:pt x="325" y="405"/>
                  </a:lnTo>
                  <a:lnTo>
                    <a:pt x="330" y="407"/>
                  </a:lnTo>
                  <a:lnTo>
                    <a:pt x="336" y="409"/>
                  </a:lnTo>
                  <a:lnTo>
                    <a:pt x="341" y="405"/>
                  </a:lnTo>
                  <a:lnTo>
                    <a:pt x="346" y="400"/>
                  </a:lnTo>
                  <a:lnTo>
                    <a:pt x="351" y="396"/>
                  </a:lnTo>
                  <a:lnTo>
                    <a:pt x="356" y="397"/>
                  </a:lnTo>
                  <a:lnTo>
                    <a:pt x="361" y="395"/>
                  </a:lnTo>
                  <a:lnTo>
                    <a:pt x="367" y="391"/>
                  </a:lnTo>
                  <a:lnTo>
                    <a:pt x="372" y="382"/>
                  </a:lnTo>
                  <a:lnTo>
                    <a:pt x="377" y="392"/>
                  </a:lnTo>
                  <a:lnTo>
                    <a:pt x="382" y="393"/>
                  </a:lnTo>
                  <a:lnTo>
                    <a:pt x="387" y="393"/>
                  </a:lnTo>
                  <a:lnTo>
                    <a:pt x="392" y="384"/>
                  </a:lnTo>
                  <a:lnTo>
                    <a:pt x="398" y="379"/>
                  </a:lnTo>
                  <a:lnTo>
                    <a:pt x="403" y="382"/>
                  </a:lnTo>
                  <a:lnTo>
                    <a:pt x="408" y="376"/>
                  </a:lnTo>
                  <a:lnTo>
                    <a:pt x="413" y="370"/>
                  </a:lnTo>
                  <a:lnTo>
                    <a:pt x="418" y="379"/>
                  </a:lnTo>
                  <a:lnTo>
                    <a:pt x="424" y="378"/>
                  </a:lnTo>
                  <a:lnTo>
                    <a:pt x="429" y="376"/>
                  </a:lnTo>
                  <a:lnTo>
                    <a:pt x="434" y="377"/>
                  </a:lnTo>
                  <a:lnTo>
                    <a:pt x="439" y="372"/>
                  </a:lnTo>
                  <a:lnTo>
                    <a:pt x="444" y="358"/>
                  </a:lnTo>
                  <a:lnTo>
                    <a:pt x="450" y="360"/>
                  </a:lnTo>
                  <a:lnTo>
                    <a:pt x="455" y="367"/>
                  </a:lnTo>
                  <a:lnTo>
                    <a:pt x="460" y="368"/>
                  </a:lnTo>
                  <a:lnTo>
                    <a:pt x="465" y="373"/>
                  </a:lnTo>
                  <a:lnTo>
                    <a:pt x="470" y="375"/>
                  </a:lnTo>
                  <a:lnTo>
                    <a:pt x="476" y="378"/>
                  </a:lnTo>
                  <a:lnTo>
                    <a:pt x="481" y="373"/>
                  </a:lnTo>
                  <a:lnTo>
                    <a:pt x="486" y="367"/>
                  </a:lnTo>
                  <a:lnTo>
                    <a:pt x="491" y="366"/>
                  </a:lnTo>
                  <a:lnTo>
                    <a:pt x="497" y="362"/>
                  </a:lnTo>
                  <a:lnTo>
                    <a:pt x="502" y="355"/>
                  </a:lnTo>
                  <a:lnTo>
                    <a:pt x="507" y="347"/>
                  </a:lnTo>
                  <a:lnTo>
                    <a:pt x="512" y="346"/>
                  </a:lnTo>
                  <a:lnTo>
                    <a:pt x="517" y="342"/>
                  </a:lnTo>
                  <a:lnTo>
                    <a:pt x="523" y="340"/>
                  </a:lnTo>
                  <a:lnTo>
                    <a:pt x="528" y="327"/>
                  </a:lnTo>
                  <a:lnTo>
                    <a:pt x="533" y="325"/>
                  </a:lnTo>
                  <a:lnTo>
                    <a:pt x="538" y="322"/>
                  </a:lnTo>
                  <a:lnTo>
                    <a:pt x="544" y="315"/>
                  </a:lnTo>
                  <a:lnTo>
                    <a:pt x="549" y="326"/>
                  </a:lnTo>
                  <a:lnTo>
                    <a:pt x="554" y="305"/>
                  </a:lnTo>
                  <a:lnTo>
                    <a:pt x="559" y="281"/>
                  </a:lnTo>
                  <a:lnTo>
                    <a:pt x="565" y="298"/>
                  </a:lnTo>
                  <a:lnTo>
                    <a:pt x="570" y="294"/>
                  </a:lnTo>
                  <a:lnTo>
                    <a:pt x="575" y="304"/>
                  </a:lnTo>
                  <a:lnTo>
                    <a:pt x="580" y="281"/>
                  </a:lnTo>
                  <a:lnTo>
                    <a:pt x="586" y="255"/>
                  </a:lnTo>
                  <a:lnTo>
                    <a:pt x="591" y="250"/>
                  </a:lnTo>
                  <a:lnTo>
                    <a:pt x="596" y="267"/>
                  </a:lnTo>
                  <a:lnTo>
                    <a:pt x="602" y="250"/>
                  </a:lnTo>
                  <a:lnTo>
                    <a:pt x="607" y="242"/>
                  </a:lnTo>
                  <a:lnTo>
                    <a:pt x="612" y="231"/>
                  </a:lnTo>
                  <a:lnTo>
                    <a:pt x="617" y="218"/>
                  </a:lnTo>
                  <a:lnTo>
                    <a:pt x="623" y="181"/>
                  </a:lnTo>
                  <a:lnTo>
                    <a:pt x="628" y="167"/>
                  </a:lnTo>
                  <a:lnTo>
                    <a:pt x="633" y="176"/>
                  </a:lnTo>
                  <a:lnTo>
                    <a:pt x="639" y="139"/>
                  </a:lnTo>
                  <a:lnTo>
                    <a:pt x="644" y="142"/>
                  </a:lnTo>
                  <a:lnTo>
                    <a:pt x="649" y="138"/>
                  </a:lnTo>
                  <a:lnTo>
                    <a:pt x="654" y="117"/>
                  </a:lnTo>
                  <a:lnTo>
                    <a:pt x="660" y="113"/>
                  </a:lnTo>
                  <a:lnTo>
                    <a:pt x="665" y="104"/>
                  </a:lnTo>
                  <a:lnTo>
                    <a:pt x="670" y="75"/>
                  </a:lnTo>
                  <a:lnTo>
                    <a:pt x="676" y="65"/>
                  </a:lnTo>
                  <a:lnTo>
                    <a:pt x="681" y="62"/>
                  </a:lnTo>
                  <a:lnTo>
                    <a:pt x="686" y="35"/>
                  </a:lnTo>
                  <a:lnTo>
                    <a:pt x="691" y="0"/>
                  </a:lnTo>
                  <a:lnTo>
                    <a:pt x="697" y="2"/>
                  </a:lnTo>
                  <a:lnTo>
                    <a:pt x="702" y="5"/>
                  </a:lnTo>
                  <a:lnTo>
                    <a:pt x="707" y="16"/>
                  </a:lnTo>
                  <a:lnTo>
                    <a:pt x="713" y="48"/>
                  </a:lnTo>
                  <a:lnTo>
                    <a:pt x="718" y="98"/>
                  </a:lnTo>
                  <a:lnTo>
                    <a:pt x="723" y="145"/>
                  </a:lnTo>
                  <a:lnTo>
                    <a:pt x="729" y="199"/>
                  </a:lnTo>
                  <a:lnTo>
                    <a:pt x="734" y="237"/>
                  </a:lnTo>
                  <a:lnTo>
                    <a:pt x="739" y="259"/>
                  </a:lnTo>
                  <a:lnTo>
                    <a:pt x="745" y="273"/>
                  </a:lnTo>
                  <a:lnTo>
                    <a:pt x="750" y="272"/>
                  </a:lnTo>
                  <a:lnTo>
                    <a:pt x="755" y="288"/>
                  </a:lnTo>
                  <a:lnTo>
                    <a:pt x="761" y="298"/>
                  </a:lnTo>
                  <a:lnTo>
                    <a:pt x="766" y="294"/>
                  </a:lnTo>
                  <a:lnTo>
                    <a:pt x="771" y="280"/>
                  </a:lnTo>
                  <a:lnTo>
                    <a:pt x="777" y="279"/>
                  </a:lnTo>
                  <a:lnTo>
                    <a:pt x="782" y="255"/>
                  </a:lnTo>
                  <a:lnTo>
                    <a:pt x="787" y="243"/>
                  </a:lnTo>
                  <a:lnTo>
                    <a:pt x="793" y="251"/>
                  </a:lnTo>
                  <a:lnTo>
                    <a:pt x="798" y="259"/>
                  </a:lnTo>
                  <a:lnTo>
                    <a:pt x="803" y="239"/>
                  </a:lnTo>
                  <a:lnTo>
                    <a:pt x="809" y="222"/>
                  </a:lnTo>
                  <a:lnTo>
                    <a:pt x="814" y="242"/>
                  </a:lnTo>
                  <a:lnTo>
                    <a:pt x="820" y="237"/>
                  </a:lnTo>
                  <a:lnTo>
                    <a:pt x="825" y="250"/>
                  </a:lnTo>
                  <a:lnTo>
                    <a:pt x="830" y="282"/>
                  </a:lnTo>
                  <a:lnTo>
                    <a:pt x="836" y="306"/>
                  </a:lnTo>
                  <a:lnTo>
                    <a:pt x="841" y="317"/>
                  </a:lnTo>
                  <a:lnTo>
                    <a:pt x="846" y="343"/>
                  </a:lnTo>
                  <a:lnTo>
                    <a:pt x="852" y="361"/>
                  </a:lnTo>
                  <a:lnTo>
                    <a:pt x="857" y="374"/>
                  </a:lnTo>
                  <a:lnTo>
                    <a:pt x="863" y="378"/>
                  </a:lnTo>
                  <a:lnTo>
                    <a:pt x="868" y="379"/>
                  </a:lnTo>
                  <a:lnTo>
                    <a:pt x="873" y="377"/>
                  </a:lnTo>
                  <a:lnTo>
                    <a:pt x="879" y="366"/>
                  </a:lnTo>
                  <a:lnTo>
                    <a:pt x="884" y="367"/>
                  </a:lnTo>
                  <a:lnTo>
                    <a:pt x="889" y="364"/>
                  </a:lnTo>
                  <a:lnTo>
                    <a:pt x="895" y="356"/>
                  </a:lnTo>
                  <a:lnTo>
                    <a:pt x="900" y="345"/>
                  </a:lnTo>
                  <a:lnTo>
                    <a:pt x="906" y="352"/>
                  </a:lnTo>
                  <a:lnTo>
                    <a:pt x="911" y="363"/>
                  </a:lnTo>
                  <a:lnTo>
                    <a:pt x="916" y="361"/>
                  </a:lnTo>
                  <a:lnTo>
                    <a:pt x="922" y="348"/>
                  </a:lnTo>
                  <a:lnTo>
                    <a:pt x="927" y="343"/>
                  </a:lnTo>
                  <a:lnTo>
                    <a:pt x="933" y="353"/>
                  </a:lnTo>
                  <a:lnTo>
                    <a:pt x="938" y="361"/>
                  </a:lnTo>
                  <a:lnTo>
                    <a:pt x="943" y="353"/>
                  </a:lnTo>
                  <a:lnTo>
                    <a:pt x="949" y="346"/>
                  </a:lnTo>
                  <a:lnTo>
                    <a:pt x="954" y="346"/>
                  </a:lnTo>
                  <a:lnTo>
                    <a:pt x="960" y="339"/>
                  </a:lnTo>
                  <a:lnTo>
                    <a:pt x="965" y="340"/>
                  </a:lnTo>
                  <a:lnTo>
                    <a:pt x="971" y="347"/>
                  </a:lnTo>
                  <a:lnTo>
                    <a:pt x="976" y="347"/>
                  </a:lnTo>
                  <a:lnTo>
                    <a:pt x="981" y="347"/>
                  </a:lnTo>
                  <a:lnTo>
                    <a:pt x="987" y="341"/>
                  </a:lnTo>
                  <a:lnTo>
                    <a:pt x="992" y="343"/>
                  </a:lnTo>
                  <a:lnTo>
                    <a:pt x="998" y="351"/>
                  </a:lnTo>
                  <a:lnTo>
                    <a:pt x="1003" y="339"/>
                  </a:lnTo>
                  <a:lnTo>
                    <a:pt x="1009" y="329"/>
                  </a:lnTo>
                  <a:lnTo>
                    <a:pt x="1014" y="329"/>
                  </a:lnTo>
                  <a:lnTo>
                    <a:pt x="1020" y="323"/>
                  </a:lnTo>
                </a:path>
              </a:pathLst>
            </a:custGeom>
            <a:noFill/>
            <a:ln w="79375">
              <a:solidFill>
                <a:srgbClr val="809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4623" y="1543"/>
              <a:ext cx="582" cy="205"/>
            </a:xfrm>
            <a:custGeom>
              <a:avLst/>
              <a:gdLst>
                <a:gd name="T0" fmla="*/ 0 w 290"/>
                <a:gd name="T1" fmla="*/ 6097 h 104"/>
                <a:gd name="T2" fmla="*/ 323 w 290"/>
                <a:gd name="T3" fmla="*/ 5677 h 104"/>
                <a:gd name="T4" fmla="*/ 648 w 290"/>
                <a:gd name="T5" fmla="*/ 5677 h 104"/>
                <a:gd name="T6" fmla="*/ 1036 w 290"/>
                <a:gd name="T7" fmla="*/ 5452 h 104"/>
                <a:gd name="T8" fmla="*/ 1365 w 290"/>
                <a:gd name="T9" fmla="*/ 5149 h 104"/>
                <a:gd name="T10" fmla="*/ 1752 w 290"/>
                <a:gd name="T11" fmla="*/ 4881 h 104"/>
                <a:gd name="T12" fmla="*/ 2079 w 290"/>
                <a:gd name="T13" fmla="*/ 4993 h 104"/>
                <a:gd name="T14" fmla="*/ 2481 w 290"/>
                <a:gd name="T15" fmla="*/ 5054 h 104"/>
                <a:gd name="T16" fmla="*/ 2804 w 290"/>
                <a:gd name="T17" fmla="*/ 4352 h 104"/>
                <a:gd name="T18" fmla="*/ 3193 w 290"/>
                <a:gd name="T19" fmla="*/ 4526 h 104"/>
                <a:gd name="T20" fmla="*/ 3516 w 290"/>
                <a:gd name="T21" fmla="*/ 4165 h 104"/>
                <a:gd name="T22" fmla="*/ 3911 w 290"/>
                <a:gd name="T23" fmla="*/ 3865 h 104"/>
                <a:gd name="T24" fmla="*/ 4237 w 290"/>
                <a:gd name="T25" fmla="*/ 4289 h 104"/>
                <a:gd name="T26" fmla="*/ 4624 w 290"/>
                <a:gd name="T27" fmla="*/ 4228 h 104"/>
                <a:gd name="T28" fmla="*/ 4979 w 290"/>
                <a:gd name="T29" fmla="*/ 4648 h 104"/>
                <a:gd name="T30" fmla="*/ 5368 w 290"/>
                <a:gd name="T31" fmla="*/ 4165 h 104"/>
                <a:gd name="T32" fmla="*/ 5692 w 290"/>
                <a:gd name="T33" fmla="*/ 3217 h 104"/>
                <a:gd name="T34" fmla="*/ 6021 w 290"/>
                <a:gd name="T35" fmla="*/ 2880 h 104"/>
                <a:gd name="T36" fmla="*/ 6408 w 290"/>
                <a:gd name="T37" fmla="*/ 3280 h 104"/>
                <a:gd name="T38" fmla="*/ 6735 w 290"/>
                <a:gd name="T39" fmla="*/ 3093 h 104"/>
                <a:gd name="T40" fmla="*/ 7137 w 290"/>
                <a:gd name="T41" fmla="*/ 3400 h 104"/>
                <a:gd name="T42" fmla="*/ 7460 w 290"/>
                <a:gd name="T43" fmla="*/ 3156 h 104"/>
                <a:gd name="T44" fmla="*/ 7849 w 290"/>
                <a:gd name="T45" fmla="*/ 2476 h 104"/>
                <a:gd name="T46" fmla="*/ 8172 w 290"/>
                <a:gd name="T47" fmla="*/ 2358 h 104"/>
                <a:gd name="T48" fmla="*/ 8567 w 290"/>
                <a:gd name="T49" fmla="*/ 2296 h 104"/>
                <a:gd name="T50" fmla="*/ 8893 w 290"/>
                <a:gd name="T51" fmla="*/ 2296 h 104"/>
                <a:gd name="T52" fmla="*/ 9280 w 290"/>
                <a:gd name="T53" fmla="*/ 2296 h 104"/>
                <a:gd name="T54" fmla="*/ 9601 w 290"/>
                <a:gd name="T55" fmla="*/ 2476 h 104"/>
                <a:gd name="T56" fmla="*/ 9992 w 290"/>
                <a:gd name="T57" fmla="*/ 2476 h 104"/>
                <a:gd name="T58" fmla="*/ 10380 w 290"/>
                <a:gd name="T59" fmla="*/ 2533 h 104"/>
                <a:gd name="T60" fmla="*/ 10709 w 290"/>
                <a:gd name="T61" fmla="*/ 2358 h 104"/>
                <a:gd name="T62" fmla="*/ 11096 w 290"/>
                <a:gd name="T63" fmla="*/ 1869 h 104"/>
                <a:gd name="T64" fmla="*/ 11423 w 290"/>
                <a:gd name="T65" fmla="*/ 1524 h 104"/>
                <a:gd name="T66" fmla="*/ 11825 w 290"/>
                <a:gd name="T67" fmla="*/ 828 h 104"/>
                <a:gd name="T68" fmla="*/ 12148 w 290"/>
                <a:gd name="T69" fmla="*/ 420 h 104"/>
                <a:gd name="T70" fmla="*/ 12537 w 290"/>
                <a:gd name="T71" fmla="*/ 1632 h 104"/>
                <a:gd name="T72" fmla="*/ 12860 w 290"/>
                <a:gd name="T73" fmla="*/ 1569 h 104"/>
                <a:gd name="T74" fmla="*/ 13256 w 290"/>
                <a:gd name="T75" fmla="*/ 1569 h 104"/>
                <a:gd name="T76" fmla="*/ 13581 w 290"/>
                <a:gd name="T77" fmla="*/ 1693 h 104"/>
                <a:gd name="T78" fmla="*/ 13968 w 290"/>
                <a:gd name="T79" fmla="*/ 652 h 104"/>
                <a:gd name="T80" fmla="*/ 14323 w 290"/>
                <a:gd name="T81" fmla="*/ 948 h 104"/>
                <a:gd name="T82" fmla="*/ 14713 w 290"/>
                <a:gd name="T83" fmla="*/ 773 h 104"/>
                <a:gd name="T84" fmla="*/ 15036 w 290"/>
                <a:gd name="T85" fmla="*/ 63 h 104"/>
                <a:gd name="T86" fmla="*/ 15429 w 290"/>
                <a:gd name="T87" fmla="*/ 1165 h 104"/>
                <a:gd name="T88" fmla="*/ 15816 w 290"/>
                <a:gd name="T89" fmla="*/ 1041 h 104"/>
                <a:gd name="T90" fmla="*/ 16143 w 290"/>
                <a:gd name="T91" fmla="*/ 1165 h 104"/>
                <a:gd name="T92" fmla="*/ 16545 w 290"/>
                <a:gd name="T93" fmla="*/ 652 h 104"/>
                <a:gd name="T94" fmla="*/ 16868 w 290"/>
                <a:gd name="T95" fmla="*/ 0 h 104"/>
                <a:gd name="T96" fmla="*/ 17259 w 290"/>
                <a:gd name="T97" fmla="*/ 300 h 104"/>
                <a:gd name="T98" fmla="*/ 17580 w 290"/>
                <a:gd name="T99" fmla="*/ 1224 h 104"/>
                <a:gd name="T100" fmla="*/ 17976 w 290"/>
                <a:gd name="T101" fmla="*/ 2296 h 104"/>
                <a:gd name="T102" fmla="*/ 18301 w 290"/>
                <a:gd name="T103" fmla="*/ 1165 h 104"/>
                <a:gd name="T104" fmla="*/ 18688 w 290"/>
                <a:gd name="T105" fmla="*/ 0 h 104"/>
                <a:gd name="T106" fmla="*/ 18945 w 290"/>
                <a:gd name="T107" fmla="*/ 889 h 1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0"/>
                <a:gd name="T163" fmla="*/ 0 h 104"/>
                <a:gd name="T164" fmla="*/ 290 w 290"/>
                <a:gd name="T165" fmla="*/ 104 h 1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0" h="104">
                  <a:moveTo>
                    <a:pt x="0" y="104"/>
                  </a:moveTo>
                  <a:lnTo>
                    <a:pt x="5" y="97"/>
                  </a:lnTo>
                  <a:lnTo>
                    <a:pt x="10" y="97"/>
                  </a:lnTo>
                  <a:lnTo>
                    <a:pt x="16" y="93"/>
                  </a:lnTo>
                  <a:lnTo>
                    <a:pt x="21" y="88"/>
                  </a:lnTo>
                  <a:lnTo>
                    <a:pt x="27" y="83"/>
                  </a:lnTo>
                  <a:lnTo>
                    <a:pt x="32" y="85"/>
                  </a:lnTo>
                  <a:lnTo>
                    <a:pt x="38" y="86"/>
                  </a:lnTo>
                  <a:lnTo>
                    <a:pt x="43" y="74"/>
                  </a:lnTo>
                  <a:lnTo>
                    <a:pt x="49" y="77"/>
                  </a:lnTo>
                  <a:lnTo>
                    <a:pt x="54" y="71"/>
                  </a:lnTo>
                  <a:lnTo>
                    <a:pt x="60" y="66"/>
                  </a:lnTo>
                  <a:lnTo>
                    <a:pt x="65" y="73"/>
                  </a:lnTo>
                  <a:lnTo>
                    <a:pt x="71" y="72"/>
                  </a:lnTo>
                  <a:lnTo>
                    <a:pt x="76" y="79"/>
                  </a:lnTo>
                  <a:lnTo>
                    <a:pt x="82" y="71"/>
                  </a:lnTo>
                  <a:lnTo>
                    <a:pt x="87" y="55"/>
                  </a:lnTo>
                  <a:lnTo>
                    <a:pt x="92" y="49"/>
                  </a:lnTo>
                  <a:lnTo>
                    <a:pt x="98" y="56"/>
                  </a:lnTo>
                  <a:lnTo>
                    <a:pt x="103" y="53"/>
                  </a:lnTo>
                  <a:lnTo>
                    <a:pt x="109" y="58"/>
                  </a:lnTo>
                  <a:lnTo>
                    <a:pt x="114" y="54"/>
                  </a:lnTo>
                  <a:lnTo>
                    <a:pt x="120" y="42"/>
                  </a:lnTo>
                  <a:lnTo>
                    <a:pt x="125" y="40"/>
                  </a:lnTo>
                  <a:lnTo>
                    <a:pt x="131" y="39"/>
                  </a:lnTo>
                  <a:lnTo>
                    <a:pt x="136" y="39"/>
                  </a:lnTo>
                  <a:lnTo>
                    <a:pt x="142" y="39"/>
                  </a:lnTo>
                  <a:lnTo>
                    <a:pt x="147" y="42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4" y="40"/>
                  </a:lnTo>
                  <a:lnTo>
                    <a:pt x="170" y="32"/>
                  </a:lnTo>
                  <a:lnTo>
                    <a:pt x="175" y="26"/>
                  </a:lnTo>
                  <a:lnTo>
                    <a:pt x="181" y="14"/>
                  </a:lnTo>
                  <a:lnTo>
                    <a:pt x="186" y="7"/>
                  </a:lnTo>
                  <a:lnTo>
                    <a:pt x="192" y="28"/>
                  </a:lnTo>
                  <a:lnTo>
                    <a:pt x="197" y="27"/>
                  </a:lnTo>
                  <a:lnTo>
                    <a:pt x="203" y="27"/>
                  </a:lnTo>
                  <a:lnTo>
                    <a:pt x="208" y="29"/>
                  </a:lnTo>
                  <a:lnTo>
                    <a:pt x="214" y="11"/>
                  </a:lnTo>
                  <a:lnTo>
                    <a:pt x="219" y="16"/>
                  </a:lnTo>
                  <a:lnTo>
                    <a:pt x="225" y="13"/>
                  </a:lnTo>
                  <a:lnTo>
                    <a:pt x="230" y="1"/>
                  </a:lnTo>
                  <a:lnTo>
                    <a:pt x="236" y="20"/>
                  </a:lnTo>
                  <a:lnTo>
                    <a:pt x="242" y="18"/>
                  </a:lnTo>
                  <a:lnTo>
                    <a:pt x="247" y="20"/>
                  </a:lnTo>
                  <a:lnTo>
                    <a:pt x="253" y="11"/>
                  </a:lnTo>
                  <a:lnTo>
                    <a:pt x="258" y="0"/>
                  </a:lnTo>
                  <a:lnTo>
                    <a:pt x="264" y="5"/>
                  </a:lnTo>
                  <a:lnTo>
                    <a:pt x="269" y="21"/>
                  </a:lnTo>
                  <a:lnTo>
                    <a:pt x="275" y="39"/>
                  </a:lnTo>
                  <a:lnTo>
                    <a:pt x="280" y="20"/>
                  </a:lnTo>
                  <a:lnTo>
                    <a:pt x="286" y="0"/>
                  </a:lnTo>
                  <a:lnTo>
                    <a:pt x="290" y="15"/>
                  </a:lnTo>
                </a:path>
              </a:pathLst>
            </a:custGeom>
            <a:noFill/>
            <a:ln w="79375">
              <a:solidFill>
                <a:srgbClr val="809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45"/>
          <p:cNvGrpSpPr>
            <a:grpSpLocks/>
          </p:cNvGrpSpPr>
          <p:nvPr/>
        </p:nvGrpSpPr>
        <p:grpSpPr bwMode="auto">
          <a:xfrm>
            <a:off x="1116013" y="2865438"/>
            <a:ext cx="7165975" cy="995362"/>
            <a:chOff x="691" y="1118"/>
            <a:chExt cx="4514" cy="810"/>
          </a:xfrm>
        </p:grpSpPr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691" y="1413"/>
              <a:ext cx="1884" cy="428"/>
            </a:xfrm>
            <a:custGeom>
              <a:avLst/>
              <a:gdLst>
                <a:gd name="T0" fmla="*/ 649 w 938"/>
                <a:gd name="T1" fmla="*/ 12714 h 217"/>
                <a:gd name="T2" fmla="*/ 1888 w 938"/>
                <a:gd name="T3" fmla="*/ 12591 h 217"/>
                <a:gd name="T4" fmla="*/ 3079 w 938"/>
                <a:gd name="T5" fmla="*/ 12467 h 217"/>
                <a:gd name="T6" fmla="*/ 4344 w 938"/>
                <a:gd name="T7" fmla="*/ 12359 h 217"/>
                <a:gd name="T8" fmla="*/ 5584 w 938"/>
                <a:gd name="T9" fmla="*/ 12183 h 217"/>
                <a:gd name="T10" fmla="*/ 6773 w 938"/>
                <a:gd name="T11" fmla="*/ 12063 h 217"/>
                <a:gd name="T12" fmla="*/ 8004 w 938"/>
                <a:gd name="T13" fmla="*/ 11939 h 217"/>
                <a:gd name="T14" fmla="*/ 9247 w 938"/>
                <a:gd name="T15" fmla="*/ 11763 h 217"/>
                <a:gd name="T16" fmla="*/ 10501 w 938"/>
                <a:gd name="T17" fmla="*/ 11670 h 217"/>
                <a:gd name="T18" fmla="*/ 11764 w 938"/>
                <a:gd name="T19" fmla="*/ 11487 h 217"/>
                <a:gd name="T20" fmla="*/ 12941 w 938"/>
                <a:gd name="T21" fmla="*/ 11317 h 217"/>
                <a:gd name="T22" fmla="*/ 14188 w 938"/>
                <a:gd name="T23" fmla="*/ 11142 h 217"/>
                <a:gd name="T24" fmla="*/ 15428 w 938"/>
                <a:gd name="T25" fmla="*/ 10897 h 217"/>
                <a:gd name="T26" fmla="*/ 16669 w 938"/>
                <a:gd name="T27" fmla="*/ 10659 h 217"/>
                <a:gd name="T28" fmla="*/ 17916 w 938"/>
                <a:gd name="T29" fmla="*/ 10410 h 217"/>
                <a:gd name="T30" fmla="*/ 19153 w 938"/>
                <a:gd name="T31" fmla="*/ 10130 h 217"/>
                <a:gd name="T32" fmla="*/ 20429 w 938"/>
                <a:gd name="T33" fmla="*/ 9822 h 217"/>
                <a:gd name="T34" fmla="*/ 21676 w 938"/>
                <a:gd name="T35" fmla="*/ 9493 h 217"/>
                <a:gd name="T36" fmla="*/ 22980 w 938"/>
                <a:gd name="T37" fmla="*/ 9138 h 217"/>
                <a:gd name="T38" fmla="*/ 24217 w 938"/>
                <a:gd name="T39" fmla="*/ 8718 h 217"/>
                <a:gd name="T40" fmla="*/ 25468 w 938"/>
                <a:gd name="T41" fmla="*/ 8294 h 217"/>
                <a:gd name="T42" fmla="*/ 26705 w 938"/>
                <a:gd name="T43" fmla="*/ 7826 h 217"/>
                <a:gd name="T44" fmla="*/ 27977 w 938"/>
                <a:gd name="T45" fmla="*/ 7313 h 217"/>
                <a:gd name="T46" fmla="*/ 29292 w 938"/>
                <a:gd name="T47" fmla="*/ 6722 h 217"/>
                <a:gd name="T48" fmla="*/ 30532 w 938"/>
                <a:gd name="T49" fmla="*/ 6116 h 217"/>
                <a:gd name="T50" fmla="*/ 31769 w 938"/>
                <a:gd name="T51" fmla="*/ 5525 h 217"/>
                <a:gd name="T52" fmla="*/ 33084 w 938"/>
                <a:gd name="T53" fmla="*/ 4886 h 217"/>
                <a:gd name="T54" fmla="*/ 34324 w 938"/>
                <a:gd name="T55" fmla="*/ 4237 h 217"/>
                <a:gd name="T56" fmla="*/ 35593 w 938"/>
                <a:gd name="T57" fmla="*/ 3584 h 217"/>
                <a:gd name="T58" fmla="*/ 36909 w 938"/>
                <a:gd name="T59" fmla="*/ 2953 h 217"/>
                <a:gd name="T60" fmla="*/ 38148 w 938"/>
                <a:gd name="T61" fmla="*/ 2361 h 217"/>
                <a:gd name="T62" fmla="*/ 39454 w 938"/>
                <a:gd name="T63" fmla="*/ 1759 h 217"/>
                <a:gd name="T64" fmla="*/ 40701 w 938"/>
                <a:gd name="T65" fmla="*/ 1229 h 217"/>
                <a:gd name="T66" fmla="*/ 42004 w 938"/>
                <a:gd name="T67" fmla="*/ 773 h 217"/>
                <a:gd name="T68" fmla="*/ 43344 w 938"/>
                <a:gd name="T69" fmla="*/ 420 h 217"/>
                <a:gd name="T70" fmla="*/ 44589 w 938"/>
                <a:gd name="T71" fmla="*/ 183 h 217"/>
                <a:gd name="T72" fmla="*/ 45893 w 938"/>
                <a:gd name="T73" fmla="*/ 63 h 217"/>
                <a:gd name="T74" fmla="*/ 47200 w 938"/>
                <a:gd name="T75" fmla="*/ 0 h 217"/>
                <a:gd name="T76" fmla="*/ 48446 w 938"/>
                <a:gd name="T77" fmla="*/ 124 h 217"/>
                <a:gd name="T78" fmla="*/ 49749 w 938"/>
                <a:gd name="T79" fmla="*/ 420 h 217"/>
                <a:gd name="T80" fmla="*/ 51089 w 938"/>
                <a:gd name="T81" fmla="*/ 828 h 217"/>
                <a:gd name="T82" fmla="*/ 52401 w 938"/>
                <a:gd name="T83" fmla="*/ 1349 h 217"/>
                <a:gd name="T84" fmla="*/ 53708 w 938"/>
                <a:gd name="T85" fmla="*/ 1996 h 217"/>
                <a:gd name="T86" fmla="*/ 55010 w 938"/>
                <a:gd name="T87" fmla="*/ 2769 h 217"/>
                <a:gd name="T88" fmla="*/ 56329 w 938"/>
                <a:gd name="T89" fmla="*/ 3645 h 217"/>
                <a:gd name="T90" fmla="*/ 57629 w 938"/>
                <a:gd name="T91" fmla="*/ 4601 h 217"/>
                <a:gd name="T92" fmla="*/ 58964 w 938"/>
                <a:gd name="T93" fmla="*/ 5586 h 217"/>
                <a:gd name="T94" fmla="*/ 60282 w 938"/>
                <a:gd name="T95" fmla="*/ 6598 h 217"/>
                <a:gd name="T96" fmla="*/ 61581 w 938"/>
                <a:gd name="T97" fmla="*/ 7641 h 2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38"/>
                <a:gd name="T148" fmla="*/ 0 h 217"/>
                <a:gd name="T149" fmla="*/ 938 w 938"/>
                <a:gd name="T150" fmla="*/ 217 h 2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38" h="217">
                  <a:moveTo>
                    <a:pt x="0" y="217"/>
                  </a:moveTo>
                  <a:lnTo>
                    <a:pt x="1" y="217"/>
                  </a:lnTo>
                  <a:lnTo>
                    <a:pt x="5" y="216"/>
                  </a:lnTo>
                  <a:lnTo>
                    <a:pt x="10" y="216"/>
                  </a:lnTo>
                  <a:lnTo>
                    <a:pt x="15" y="215"/>
                  </a:lnTo>
                  <a:lnTo>
                    <a:pt x="19" y="215"/>
                  </a:lnTo>
                  <a:lnTo>
                    <a:pt x="24" y="214"/>
                  </a:lnTo>
                  <a:lnTo>
                    <a:pt x="29" y="214"/>
                  </a:lnTo>
                  <a:lnTo>
                    <a:pt x="33" y="213"/>
                  </a:lnTo>
                  <a:lnTo>
                    <a:pt x="38" y="213"/>
                  </a:lnTo>
                  <a:lnTo>
                    <a:pt x="43" y="212"/>
                  </a:lnTo>
                  <a:lnTo>
                    <a:pt x="47" y="212"/>
                  </a:lnTo>
                  <a:lnTo>
                    <a:pt x="52" y="211"/>
                  </a:lnTo>
                  <a:lnTo>
                    <a:pt x="57" y="211"/>
                  </a:lnTo>
                  <a:lnTo>
                    <a:pt x="61" y="210"/>
                  </a:lnTo>
                  <a:lnTo>
                    <a:pt x="66" y="210"/>
                  </a:lnTo>
                  <a:lnTo>
                    <a:pt x="71" y="209"/>
                  </a:lnTo>
                  <a:lnTo>
                    <a:pt x="75" y="209"/>
                  </a:lnTo>
                  <a:lnTo>
                    <a:pt x="80" y="208"/>
                  </a:lnTo>
                  <a:lnTo>
                    <a:pt x="85" y="207"/>
                  </a:lnTo>
                  <a:lnTo>
                    <a:pt x="89" y="207"/>
                  </a:lnTo>
                  <a:lnTo>
                    <a:pt x="94" y="206"/>
                  </a:lnTo>
                  <a:lnTo>
                    <a:pt x="99" y="206"/>
                  </a:lnTo>
                  <a:lnTo>
                    <a:pt x="103" y="205"/>
                  </a:lnTo>
                  <a:lnTo>
                    <a:pt x="108" y="205"/>
                  </a:lnTo>
                  <a:lnTo>
                    <a:pt x="113" y="204"/>
                  </a:lnTo>
                  <a:lnTo>
                    <a:pt x="117" y="203"/>
                  </a:lnTo>
                  <a:lnTo>
                    <a:pt x="122" y="203"/>
                  </a:lnTo>
                  <a:lnTo>
                    <a:pt x="127" y="202"/>
                  </a:lnTo>
                  <a:lnTo>
                    <a:pt x="132" y="202"/>
                  </a:lnTo>
                  <a:lnTo>
                    <a:pt x="136" y="201"/>
                  </a:lnTo>
                  <a:lnTo>
                    <a:pt x="141" y="200"/>
                  </a:lnTo>
                  <a:lnTo>
                    <a:pt x="146" y="200"/>
                  </a:lnTo>
                  <a:lnTo>
                    <a:pt x="150" y="199"/>
                  </a:lnTo>
                  <a:lnTo>
                    <a:pt x="155" y="198"/>
                  </a:lnTo>
                  <a:lnTo>
                    <a:pt x="160" y="198"/>
                  </a:lnTo>
                  <a:lnTo>
                    <a:pt x="164" y="197"/>
                  </a:lnTo>
                  <a:lnTo>
                    <a:pt x="169" y="196"/>
                  </a:lnTo>
                  <a:lnTo>
                    <a:pt x="174" y="196"/>
                  </a:lnTo>
                  <a:lnTo>
                    <a:pt x="179" y="195"/>
                  </a:lnTo>
                  <a:lnTo>
                    <a:pt x="183" y="194"/>
                  </a:lnTo>
                  <a:lnTo>
                    <a:pt x="188" y="194"/>
                  </a:lnTo>
                  <a:lnTo>
                    <a:pt x="193" y="193"/>
                  </a:lnTo>
                  <a:lnTo>
                    <a:pt x="197" y="192"/>
                  </a:lnTo>
                  <a:lnTo>
                    <a:pt x="202" y="191"/>
                  </a:lnTo>
                  <a:lnTo>
                    <a:pt x="207" y="190"/>
                  </a:lnTo>
                  <a:lnTo>
                    <a:pt x="212" y="190"/>
                  </a:lnTo>
                  <a:lnTo>
                    <a:pt x="216" y="189"/>
                  </a:lnTo>
                  <a:lnTo>
                    <a:pt x="221" y="188"/>
                  </a:lnTo>
                  <a:lnTo>
                    <a:pt x="226" y="187"/>
                  </a:lnTo>
                  <a:lnTo>
                    <a:pt x="231" y="186"/>
                  </a:lnTo>
                  <a:lnTo>
                    <a:pt x="235" y="185"/>
                  </a:lnTo>
                  <a:lnTo>
                    <a:pt x="240" y="184"/>
                  </a:lnTo>
                  <a:lnTo>
                    <a:pt x="245" y="183"/>
                  </a:lnTo>
                  <a:lnTo>
                    <a:pt x="250" y="182"/>
                  </a:lnTo>
                  <a:lnTo>
                    <a:pt x="254" y="181"/>
                  </a:lnTo>
                  <a:lnTo>
                    <a:pt x="259" y="180"/>
                  </a:lnTo>
                  <a:lnTo>
                    <a:pt x="264" y="179"/>
                  </a:lnTo>
                  <a:lnTo>
                    <a:pt x="269" y="178"/>
                  </a:lnTo>
                  <a:lnTo>
                    <a:pt x="273" y="177"/>
                  </a:lnTo>
                  <a:lnTo>
                    <a:pt x="278" y="176"/>
                  </a:lnTo>
                  <a:lnTo>
                    <a:pt x="283" y="175"/>
                  </a:lnTo>
                  <a:lnTo>
                    <a:pt x="288" y="174"/>
                  </a:lnTo>
                  <a:lnTo>
                    <a:pt x="292" y="172"/>
                  </a:lnTo>
                  <a:lnTo>
                    <a:pt x="297" y="171"/>
                  </a:lnTo>
                  <a:lnTo>
                    <a:pt x="302" y="170"/>
                  </a:lnTo>
                  <a:lnTo>
                    <a:pt x="307" y="169"/>
                  </a:lnTo>
                  <a:lnTo>
                    <a:pt x="311" y="167"/>
                  </a:lnTo>
                  <a:lnTo>
                    <a:pt x="316" y="166"/>
                  </a:lnTo>
                  <a:lnTo>
                    <a:pt x="321" y="164"/>
                  </a:lnTo>
                  <a:lnTo>
                    <a:pt x="326" y="163"/>
                  </a:lnTo>
                  <a:lnTo>
                    <a:pt x="330" y="161"/>
                  </a:lnTo>
                  <a:lnTo>
                    <a:pt x="335" y="160"/>
                  </a:lnTo>
                  <a:lnTo>
                    <a:pt x="340" y="158"/>
                  </a:lnTo>
                  <a:lnTo>
                    <a:pt x="345" y="157"/>
                  </a:lnTo>
                  <a:lnTo>
                    <a:pt x="350" y="155"/>
                  </a:lnTo>
                  <a:lnTo>
                    <a:pt x="354" y="154"/>
                  </a:lnTo>
                  <a:lnTo>
                    <a:pt x="359" y="152"/>
                  </a:lnTo>
                  <a:lnTo>
                    <a:pt x="364" y="150"/>
                  </a:lnTo>
                  <a:lnTo>
                    <a:pt x="369" y="148"/>
                  </a:lnTo>
                  <a:lnTo>
                    <a:pt x="373" y="147"/>
                  </a:lnTo>
                  <a:lnTo>
                    <a:pt x="378" y="145"/>
                  </a:lnTo>
                  <a:lnTo>
                    <a:pt x="383" y="143"/>
                  </a:lnTo>
                  <a:lnTo>
                    <a:pt x="388" y="141"/>
                  </a:lnTo>
                  <a:lnTo>
                    <a:pt x="393" y="139"/>
                  </a:lnTo>
                  <a:lnTo>
                    <a:pt x="397" y="137"/>
                  </a:lnTo>
                  <a:lnTo>
                    <a:pt x="402" y="135"/>
                  </a:lnTo>
                  <a:lnTo>
                    <a:pt x="407" y="133"/>
                  </a:lnTo>
                  <a:lnTo>
                    <a:pt x="412" y="131"/>
                  </a:lnTo>
                  <a:lnTo>
                    <a:pt x="417" y="128"/>
                  </a:lnTo>
                  <a:lnTo>
                    <a:pt x="422" y="126"/>
                  </a:lnTo>
                  <a:lnTo>
                    <a:pt x="426" y="124"/>
                  </a:lnTo>
                  <a:lnTo>
                    <a:pt x="431" y="122"/>
                  </a:lnTo>
                  <a:lnTo>
                    <a:pt x="436" y="119"/>
                  </a:lnTo>
                  <a:lnTo>
                    <a:pt x="441" y="117"/>
                  </a:lnTo>
                  <a:lnTo>
                    <a:pt x="446" y="114"/>
                  </a:lnTo>
                  <a:lnTo>
                    <a:pt x="450" y="112"/>
                  </a:lnTo>
                  <a:lnTo>
                    <a:pt x="455" y="110"/>
                  </a:lnTo>
                  <a:lnTo>
                    <a:pt x="460" y="107"/>
                  </a:lnTo>
                  <a:lnTo>
                    <a:pt x="465" y="104"/>
                  </a:lnTo>
                  <a:lnTo>
                    <a:pt x="470" y="102"/>
                  </a:lnTo>
                  <a:lnTo>
                    <a:pt x="475" y="99"/>
                  </a:lnTo>
                  <a:lnTo>
                    <a:pt x="479" y="97"/>
                  </a:lnTo>
                  <a:lnTo>
                    <a:pt x="484" y="94"/>
                  </a:lnTo>
                  <a:lnTo>
                    <a:pt x="489" y="91"/>
                  </a:lnTo>
                  <a:lnTo>
                    <a:pt x="494" y="89"/>
                  </a:lnTo>
                  <a:lnTo>
                    <a:pt x="499" y="86"/>
                  </a:lnTo>
                  <a:lnTo>
                    <a:pt x="504" y="83"/>
                  </a:lnTo>
                  <a:lnTo>
                    <a:pt x="508" y="80"/>
                  </a:lnTo>
                  <a:lnTo>
                    <a:pt x="513" y="78"/>
                  </a:lnTo>
                  <a:lnTo>
                    <a:pt x="518" y="75"/>
                  </a:lnTo>
                  <a:lnTo>
                    <a:pt x="523" y="72"/>
                  </a:lnTo>
                  <a:lnTo>
                    <a:pt x="528" y="69"/>
                  </a:lnTo>
                  <a:lnTo>
                    <a:pt x="533" y="67"/>
                  </a:lnTo>
                  <a:lnTo>
                    <a:pt x="538" y="64"/>
                  </a:lnTo>
                  <a:lnTo>
                    <a:pt x="542" y="61"/>
                  </a:lnTo>
                  <a:lnTo>
                    <a:pt x="547" y="58"/>
                  </a:lnTo>
                  <a:lnTo>
                    <a:pt x="552" y="56"/>
                  </a:lnTo>
                  <a:lnTo>
                    <a:pt x="557" y="53"/>
                  </a:lnTo>
                  <a:lnTo>
                    <a:pt x="562" y="50"/>
                  </a:lnTo>
                  <a:lnTo>
                    <a:pt x="567" y="48"/>
                  </a:lnTo>
                  <a:lnTo>
                    <a:pt x="572" y="45"/>
                  </a:lnTo>
                  <a:lnTo>
                    <a:pt x="576" y="42"/>
                  </a:lnTo>
                  <a:lnTo>
                    <a:pt x="581" y="40"/>
                  </a:lnTo>
                  <a:lnTo>
                    <a:pt x="586" y="37"/>
                  </a:lnTo>
                  <a:lnTo>
                    <a:pt x="591" y="35"/>
                  </a:lnTo>
                  <a:lnTo>
                    <a:pt x="596" y="32"/>
                  </a:lnTo>
                  <a:lnTo>
                    <a:pt x="601" y="30"/>
                  </a:lnTo>
                  <a:lnTo>
                    <a:pt x="606" y="28"/>
                  </a:lnTo>
                  <a:lnTo>
                    <a:pt x="611" y="25"/>
                  </a:lnTo>
                  <a:lnTo>
                    <a:pt x="616" y="23"/>
                  </a:lnTo>
                  <a:lnTo>
                    <a:pt x="620" y="21"/>
                  </a:lnTo>
                  <a:lnTo>
                    <a:pt x="625" y="19"/>
                  </a:lnTo>
                  <a:lnTo>
                    <a:pt x="630" y="17"/>
                  </a:lnTo>
                  <a:lnTo>
                    <a:pt x="635" y="15"/>
                  </a:lnTo>
                  <a:lnTo>
                    <a:pt x="640" y="13"/>
                  </a:lnTo>
                  <a:lnTo>
                    <a:pt x="645" y="12"/>
                  </a:lnTo>
                  <a:lnTo>
                    <a:pt x="650" y="10"/>
                  </a:lnTo>
                  <a:lnTo>
                    <a:pt x="655" y="9"/>
                  </a:lnTo>
                  <a:lnTo>
                    <a:pt x="660" y="7"/>
                  </a:lnTo>
                  <a:lnTo>
                    <a:pt x="665" y="6"/>
                  </a:lnTo>
                  <a:lnTo>
                    <a:pt x="669" y="5"/>
                  </a:lnTo>
                  <a:lnTo>
                    <a:pt x="674" y="4"/>
                  </a:lnTo>
                  <a:lnTo>
                    <a:pt x="679" y="3"/>
                  </a:lnTo>
                  <a:lnTo>
                    <a:pt x="684" y="2"/>
                  </a:lnTo>
                  <a:lnTo>
                    <a:pt x="689" y="1"/>
                  </a:lnTo>
                  <a:lnTo>
                    <a:pt x="694" y="1"/>
                  </a:lnTo>
                  <a:lnTo>
                    <a:pt x="699" y="1"/>
                  </a:lnTo>
                  <a:lnTo>
                    <a:pt x="704" y="0"/>
                  </a:lnTo>
                  <a:lnTo>
                    <a:pt x="709" y="0"/>
                  </a:lnTo>
                  <a:lnTo>
                    <a:pt x="714" y="0"/>
                  </a:lnTo>
                  <a:lnTo>
                    <a:pt x="719" y="0"/>
                  </a:lnTo>
                  <a:lnTo>
                    <a:pt x="724" y="1"/>
                  </a:lnTo>
                  <a:lnTo>
                    <a:pt x="729" y="1"/>
                  </a:lnTo>
                  <a:lnTo>
                    <a:pt x="733" y="2"/>
                  </a:lnTo>
                  <a:lnTo>
                    <a:pt x="738" y="2"/>
                  </a:lnTo>
                  <a:lnTo>
                    <a:pt x="743" y="3"/>
                  </a:lnTo>
                  <a:lnTo>
                    <a:pt x="748" y="4"/>
                  </a:lnTo>
                  <a:lnTo>
                    <a:pt x="753" y="6"/>
                  </a:lnTo>
                  <a:lnTo>
                    <a:pt x="758" y="7"/>
                  </a:lnTo>
                  <a:lnTo>
                    <a:pt x="763" y="8"/>
                  </a:lnTo>
                  <a:lnTo>
                    <a:pt x="768" y="10"/>
                  </a:lnTo>
                  <a:lnTo>
                    <a:pt x="773" y="12"/>
                  </a:lnTo>
                  <a:lnTo>
                    <a:pt x="778" y="14"/>
                  </a:lnTo>
                  <a:lnTo>
                    <a:pt x="783" y="16"/>
                  </a:lnTo>
                  <a:lnTo>
                    <a:pt x="788" y="18"/>
                  </a:lnTo>
                  <a:lnTo>
                    <a:pt x="793" y="20"/>
                  </a:lnTo>
                  <a:lnTo>
                    <a:pt x="798" y="23"/>
                  </a:lnTo>
                  <a:lnTo>
                    <a:pt x="803" y="26"/>
                  </a:lnTo>
                  <a:lnTo>
                    <a:pt x="808" y="28"/>
                  </a:lnTo>
                  <a:lnTo>
                    <a:pt x="813" y="31"/>
                  </a:lnTo>
                  <a:lnTo>
                    <a:pt x="818" y="34"/>
                  </a:lnTo>
                  <a:lnTo>
                    <a:pt x="823" y="37"/>
                  </a:lnTo>
                  <a:lnTo>
                    <a:pt x="828" y="40"/>
                  </a:lnTo>
                  <a:lnTo>
                    <a:pt x="833" y="44"/>
                  </a:lnTo>
                  <a:lnTo>
                    <a:pt x="838" y="47"/>
                  </a:lnTo>
                  <a:lnTo>
                    <a:pt x="843" y="51"/>
                  </a:lnTo>
                  <a:lnTo>
                    <a:pt x="848" y="54"/>
                  </a:lnTo>
                  <a:lnTo>
                    <a:pt x="853" y="58"/>
                  </a:lnTo>
                  <a:lnTo>
                    <a:pt x="858" y="62"/>
                  </a:lnTo>
                  <a:lnTo>
                    <a:pt x="863" y="66"/>
                  </a:lnTo>
                  <a:lnTo>
                    <a:pt x="868" y="70"/>
                  </a:lnTo>
                  <a:lnTo>
                    <a:pt x="873" y="74"/>
                  </a:lnTo>
                  <a:lnTo>
                    <a:pt x="878" y="78"/>
                  </a:lnTo>
                  <a:lnTo>
                    <a:pt x="883" y="82"/>
                  </a:lnTo>
                  <a:lnTo>
                    <a:pt x="888" y="86"/>
                  </a:lnTo>
                  <a:lnTo>
                    <a:pt x="893" y="91"/>
                  </a:lnTo>
                  <a:lnTo>
                    <a:pt x="898" y="95"/>
                  </a:lnTo>
                  <a:lnTo>
                    <a:pt x="903" y="99"/>
                  </a:lnTo>
                  <a:lnTo>
                    <a:pt x="908" y="104"/>
                  </a:lnTo>
                  <a:lnTo>
                    <a:pt x="913" y="108"/>
                  </a:lnTo>
                  <a:lnTo>
                    <a:pt x="918" y="112"/>
                  </a:lnTo>
                  <a:lnTo>
                    <a:pt x="923" y="117"/>
                  </a:lnTo>
                  <a:lnTo>
                    <a:pt x="928" y="121"/>
                  </a:lnTo>
                  <a:lnTo>
                    <a:pt x="933" y="126"/>
                  </a:lnTo>
                  <a:lnTo>
                    <a:pt x="938" y="130"/>
                  </a:lnTo>
                </a:path>
              </a:pathLst>
            </a:custGeom>
            <a:noFill/>
            <a:ln w="41275">
              <a:solidFill>
                <a:srgbClr val="00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2575" y="1118"/>
              <a:ext cx="2048" cy="810"/>
            </a:xfrm>
            <a:custGeom>
              <a:avLst/>
              <a:gdLst>
                <a:gd name="T0" fmla="*/ 972 w 1020"/>
                <a:gd name="T1" fmla="*/ 17156 h 411"/>
                <a:gd name="T2" fmla="*/ 2289 w 1020"/>
                <a:gd name="T3" fmla="*/ 18165 h 411"/>
                <a:gd name="T4" fmla="*/ 3592 w 1020"/>
                <a:gd name="T5" fmla="*/ 19083 h 411"/>
                <a:gd name="T6" fmla="*/ 4923 w 1020"/>
                <a:gd name="T7" fmla="*/ 19972 h 411"/>
                <a:gd name="T8" fmla="*/ 6224 w 1020"/>
                <a:gd name="T9" fmla="*/ 20822 h 411"/>
                <a:gd name="T10" fmla="*/ 7608 w 1020"/>
                <a:gd name="T11" fmla="*/ 21494 h 411"/>
                <a:gd name="T12" fmla="*/ 8905 w 1020"/>
                <a:gd name="T13" fmla="*/ 22148 h 411"/>
                <a:gd name="T14" fmla="*/ 10208 w 1020"/>
                <a:gd name="T15" fmla="*/ 22686 h 411"/>
                <a:gd name="T16" fmla="*/ 11591 w 1020"/>
                <a:gd name="T17" fmla="*/ 23125 h 411"/>
                <a:gd name="T18" fmla="*/ 12920 w 1020"/>
                <a:gd name="T19" fmla="*/ 23490 h 411"/>
                <a:gd name="T20" fmla="*/ 14224 w 1020"/>
                <a:gd name="T21" fmla="*/ 23728 h 411"/>
                <a:gd name="T22" fmla="*/ 15605 w 1020"/>
                <a:gd name="T23" fmla="*/ 23914 h 411"/>
                <a:gd name="T24" fmla="*/ 16900 w 1020"/>
                <a:gd name="T25" fmla="*/ 24018 h 411"/>
                <a:gd name="T26" fmla="*/ 18271 w 1020"/>
                <a:gd name="T27" fmla="*/ 24073 h 411"/>
                <a:gd name="T28" fmla="*/ 19645 w 1020"/>
                <a:gd name="T29" fmla="*/ 24073 h 411"/>
                <a:gd name="T30" fmla="*/ 20980 w 1020"/>
                <a:gd name="T31" fmla="*/ 24018 h 411"/>
                <a:gd name="T32" fmla="*/ 22349 w 1020"/>
                <a:gd name="T33" fmla="*/ 23914 h 411"/>
                <a:gd name="T34" fmla="*/ 23660 w 1020"/>
                <a:gd name="T35" fmla="*/ 23728 h 411"/>
                <a:gd name="T36" fmla="*/ 25028 w 1020"/>
                <a:gd name="T37" fmla="*/ 23490 h 411"/>
                <a:gd name="T38" fmla="*/ 26397 w 1020"/>
                <a:gd name="T39" fmla="*/ 23246 h 411"/>
                <a:gd name="T40" fmla="*/ 27772 w 1020"/>
                <a:gd name="T41" fmla="*/ 22978 h 411"/>
                <a:gd name="T42" fmla="*/ 29076 w 1020"/>
                <a:gd name="T43" fmla="*/ 22566 h 411"/>
                <a:gd name="T44" fmla="*/ 30477 w 1020"/>
                <a:gd name="T45" fmla="*/ 22148 h 411"/>
                <a:gd name="T46" fmla="*/ 31852 w 1020"/>
                <a:gd name="T47" fmla="*/ 21618 h 411"/>
                <a:gd name="T48" fmla="*/ 33220 w 1020"/>
                <a:gd name="T49" fmla="*/ 20981 h 411"/>
                <a:gd name="T50" fmla="*/ 34589 w 1020"/>
                <a:gd name="T51" fmla="*/ 20033 h 411"/>
                <a:gd name="T52" fmla="*/ 35964 w 1020"/>
                <a:gd name="T53" fmla="*/ 18829 h 411"/>
                <a:gd name="T54" fmla="*/ 37332 w 1020"/>
                <a:gd name="T55" fmla="*/ 16939 h 411"/>
                <a:gd name="T56" fmla="*/ 38733 w 1020"/>
                <a:gd name="T57" fmla="*/ 14483 h 411"/>
                <a:gd name="T58" fmla="*/ 40109 w 1020"/>
                <a:gd name="T59" fmla="*/ 11890 h 411"/>
                <a:gd name="T60" fmla="*/ 41476 w 1020"/>
                <a:gd name="T61" fmla="*/ 9897 h 411"/>
                <a:gd name="T62" fmla="*/ 42845 w 1020"/>
                <a:gd name="T63" fmla="*/ 7493 h 411"/>
                <a:gd name="T64" fmla="*/ 44285 w 1020"/>
                <a:gd name="T65" fmla="*/ 2473 h 411"/>
                <a:gd name="T66" fmla="*/ 45652 w 1020"/>
                <a:gd name="T67" fmla="*/ 361 h 411"/>
                <a:gd name="T68" fmla="*/ 47056 w 1020"/>
                <a:gd name="T69" fmla="*/ 6622 h 411"/>
                <a:gd name="T70" fmla="*/ 48429 w 1020"/>
                <a:gd name="T71" fmla="*/ 13175 h 411"/>
                <a:gd name="T72" fmla="*/ 49861 w 1020"/>
                <a:gd name="T73" fmla="*/ 17276 h 411"/>
                <a:gd name="T74" fmla="*/ 51232 w 1020"/>
                <a:gd name="T75" fmla="*/ 16655 h 411"/>
                <a:gd name="T76" fmla="*/ 52605 w 1020"/>
                <a:gd name="T77" fmla="*/ 12727 h 411"/>
                <a:gd name="T78" fmla="*/ 54037 w 1020"/>
                <a:gd name="T79" fmla="*/ 15100 h 411"/>
                <a:gd name="T80" fmla="*/ 55441 w 1020"/>
                <a:gd name="T81" fmla="*/ 20033 h 411"/>
                <a:gd name="T82" fmla="*/ 56880 w 1020"/>
                <a:gd name="T83" fmla="*/ 21133 h 411"/>
                <a:gd name="T84" fmla="*/ 58246 w 1020"/>
                <a:gd name="T85" fmla="*/ 20928 h 411"/>
                <a:gd name="T86" fmla="*/ 59681 w 1020"/>
                <a:gd name="T87" fmla="*/ 21076 h 411"/>
                <a:gd name="T88" fmla="*/ 61121 w 1020"/>
                <a:gd name="T89" fmla="*/ 21377 h 411"/>
                <a:gd name="T90" fmla="*/ 62492 w 1020"/>
                <a:gd name="T91" fmla="*/ 21320 h 411"/>
                <a:gd name="T92" fmla="*/ 63954 w 1020"/>
                <a:gd name="T93" fmla="*/ 20881 h 411"/>
                <a:gd name="T94" fmla="*/ 65401 w 1020"/>
                <a:gd name="T95" fmla="*/ 20153 h 411"/>
                <a:gd name="T96" fmla="*/ 66829 w 1020"/>
                <a:gd name="T97" fmla="*/ 19381 h 4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20"/>
                <a:gd name="T148" fmla="*/ 0 h 411"/>
                <a:gd name="T149" fmla="*/ 1020 w 1020"/>
                <a:gd name="T150" fmla="*/ 411 h 41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20" h="411">
                  <a:moveTo>
                    <a:pt x="0" y="280"/>
                  </a:moveTo>
                  <a:lnTo>
                    <a:pt x="5" y="284"/>
                  </a:lnTo>
                  <a:lnTo>
                    <a:pt x="10" y="289"/>
                  </a:lnTo>
                  <a:lnTo>
                    <a:pt x="15" y="293"/>
                  </a:lnTo>
                  <a:lnTo>
                    <a:pt x="20" y="297"/>
                  </a:lnTo>
                  <a:lnTo>
                    <a:pt x="25" y="302"/>
                  </a:lnTo>
                  <a:lnTo>
                    <a:pt x="30" y="306"/>
                  </a:lnTo>
                  <a:lnTo>
                    <a:pt x="35" y="310"/>
                  </a:lnTo>
                  <a:lnTo>
                    <a:pt x="40" y="314"/>
                  </a:lnTo>
                  <a:lnTo>
                    <a:pt x="45" y="318"/>
                  </a:lnTo>
                  <a:lnTo>
                    <a:pt x="50" y="322"/>
                  </a:lnTo>
                  <a:lnTo>
                    <a:pt x="55" y="326"/>
                  </a:lnTo>
                  <a:lnTo>
                    <a:pt x="60" y="330"/>
                  </a:lnTo>
                  <a:lnTo>
                    <a:pt x="65" y="334"/>
                  </a:lnTo>
                  <a:lnTo>
                    <a:pt x="70" y="338"/>
                  </a:lnTo>
                  <a:lnTo>
                    <a:pt x="75" y="341"/>
                  </a:lnTo>
                  <a:lnTo>
                    <a:pt x="80" y="345"/>
                  </a:lnTo>
                  <a:lnTo>
                    <a:pt x="85" y="348"/>
                  </a:lnTo>
                  <a:lnTo>
                    <a:pt x="90" y="352"/>
                  </a:lnTo>
                  <a:lnTo>
                    <a:pt x="95" y="355"/>
                  </a:lnTo>
                  <a:lnTo>
                    <a:pt x="100" y="358"/>
                  </a:lnTo>
                  <a:lnTo>
                    <a:pt x="106" y="361"/>
                  </a:lnTo>
                  <a:lnTo>
                    <a:pt x="111" y="364"/>
                  </a:lnTo>
                  <a:lnTo>
                    <a:pt x="116" y="367"/>
                  </a:lnTo>
                  <a:lnTo>
                    <a:pt x="121" y="370"/>
                  </a:lnTo>
                  <a:lnTo>
                    <a:pt x="126" y="373"/>
                  </a:lnTo>
                  <a:lnTo>
                    <a:pt x="131" y="375"/>
                  </a:lnTo>
                  <a:lnTo>
                    <a:pt x="136" y="378"/>
                  </a:lnTo>
                  <a:lnTo>
                    <a:pt x="141" y="380"/>
                  </a:lnTo>
                  <a:lnTo>
                    <a:pt x="146" y="383"/>
                  </a:lnTo>
                  <a:lnTo>
                    <a:pt x="151" y="385"/>
                  </a:lnTo>
                  <a:lnTo>
                    <a:pt x="156" y="387"/>
                  </a:lnTo>
                  <a:lnTo>
                    <a:pt x="161" y="389"/>
                  </a:lnTo>
                  <a:lnTo>
                    <a:pt x="166" y="391"/>
                  </a:lnTo>
                  <a:lnTo>
                    <a:pt x="172" y="393"/>
                  </a:lnTo>
                  <a:lnTo>
                    <a:pt x="177" y="395"/>
                  </a:lnTo>
                  <a:lnTo>
                    <a:pt x="182" y="396"/>
                  </a:lnTo>
                  <a:lnTo>
                    <a:pt x="187" y="398"/>
                  </a:lnTo>
                  <a:lnTo>
                    <a:pt x="192" y="399"/>
                  </a:lnTo>
                  <a:lnTo>
                    <a:pt x="197" y="401"/>
                  </a:lnTo>
                  <a:lnTo>
                    <a:pt x="202" y="402"/>
                  </a:lnTo>
                  <a:lnTo>
                    <a:pt x="207" y="403"/>
                  </a:lnTo>
                  <a:lnTo>
                    <a:pt x="212" y="404"/>
                  </a:lnTo>
                  <a:lnTo>
                    <a:pt x="217" y="405"/>
                  </a:lnTo>
                  <a:lnTo>
                    <a:pt x="223" y="406"/>
                  </a:lnTo>
                  <a:lnTo>
                    <a:pt x="228" y="407"/>
                  </a:lnTo>
                  <a:lnTo>
                    <a:pt x="233" y="408"/>
                  </a:lnTo>
                  <a:lnTo>
                    <a:pt x="238" y="408"/>
                  </a:lnTo>
                  <a:lnTo>
                    <a:pt x="243" y="409"/>
                  </a:lnTo>
                  <a:lnTo>
                    <a:pt x="248" y="410"/>
                  </a:lnTo>
                  <a:lnTo>
                    <a:pt x="253" y="410"/>
                  </a:lnTo>
                  <a:lnTo>
                    <a:pt x="258" y="410"/>
                  </a:lnTo>
                  <a:lnTo>
                    <a:pt x="264" y="411"/>
                  </a:lnTo>
                  <a:lnTo>
                    <a:pt x="269" y="411"/>
                  </a:lnTo>
                  <a:lnTo>
                    <a:pt x="274" y="411"/>
                  </a:lnTo>
                  <a:lnTo>
                    <a:pt x="279" y="411"/>
                  </a:lnTo>
                  <a:lnTo>
                    <a:pt x="284" y="411"/>
                  </a:lnTo>
                  <a:lnTo>
                    <a:pt x="289" y="411"/>
                  </a:lnTo>
                  <a:lnTo>
                    <a:pt x="294" y="411"/>
                  </a:lnTo>
                  <a:lnTo>
                    <a:pt x="300" y="411"/>
                  </a:lnTo>
                  <a:lnTo>
                    <a:pt x="305" y="411"/>
                  </a:lnTo>
                  <a:lnTo>
                    <a:pt x="310" y="410"/>
                  </a:lnTo>
                  <a:lnTo>
                    <a:pt x="315" y="410"/>
                  </a:lnTo>
                  <a:lnTo>
                    <a:pt x="320" y="410"/>
                  </a:lnTo>
                  <a:lnTo>
                    <a:pt x="325" y="409"/>
                  </a:lnTo>
                  <a:lnTo>
                    <a:pt x="330" y="409"/>
                  </a:lnTo>
                  <a:lnTo>
                    <a:pt x="336" y="408"/>
                  </a:lnTo>
                  <a:lnTo>
                    <a:pt x="341" y="408"/>
                  </a:lnTo>
                  <a:lnTo>
                    <a:pt x="346" y="407"/>
                  </a:lnTo>
                  <a:lnTo>
                    <a:pt x="351" y="406"/>
                  </a:lnTo>
                  <a:lnTo>
                    <a:pt x="356" y="406"/>
                  </a:lnTo>
                  <a:lnTo>
                    <a:pt x="361" y="405"/>
                  </a:lnTo>
                  <a:lnTo>
                    <a:pt x="367" y="404"/>
                  </a:lnTo>
                  <a:lnTo>
                    <a:pt x="372" y="403"/>
                  </a:lnTo>
                  <a:lnTo>
                    <a:pt x="377" y="402"/>
                  </a:lnTo>
                  <a:lnTo>
                    <a:pt x="382" y="401"/>
                  </a:lnTo>
                  <a:lnTo>
                    <a:pt x="387" y="400"/>
                  </a:lnTo>
                  <a:lnTo>
                    <a:pt x="392" y="399"/>
                  </a:lnTo>
                  <a:lnTo>
                    <a:pt x="398" y="398"/>
                  </a:lnTo>
                  <a:lnTo>
                    <a:pt x="403" y="397"/>
                  </a:lnTo>
                  <a:lnTo>
                    <a:pt x="408" y="396"/>
                  </a:lnTo>
                  <a:lnTo>
                    <a:pt x="413" y="394"/>
                  </a:lnTo>
                  <a:lnTo>
                    <a:pt x="418" y="393"/>
                  </a:lnTo>
                  <a:lnTo>
                    <a:pt x="424" y="392"/>
                  </a:lnTo>
                  <a:lnTo>
                    <a:pt x="429" y="390"/>
                  </a:lnTo>
                  <a:lnTo>
                    <a:pt x="434" y="389"/>
                  </a:lnTo>
                  <a:lnTo>
                    <a:pt x="439" y="387"/>
                  </a:lnTo>
                  <a:lnTo>
                    <a:pt x="444" y="385"/>
                  </a:lnTo>
                  <a:lnTo>
                    <a:pt x="450" y="384"/>
                  </a:lnTo>
                  <a:lnTo>
                    <a:pt x="455" y="382"/>
                  </a:lnTo>
                  <a:lnTo>
                    <a:pt x="460" y="380"/>
                  </a:lnTo>
                  <a:lnTo>
                    <a:pt x="465" y="378"/>
                  </a:lnTo>
                  <a:lnTo>
                    <a:pt x="470" y="376"/>
                  </a:lnTo>
                  <a:lnTo>
                    <a:pt x="476" y="374"/>
                  </a:lnTo>
                  <a:lnTo>
                    <a:pt x="481" y="371"/>
                  </a:lnTo>
                  <a:lnTo>
                    <a:pt x="486" y="369"/>
                  </a:lnTo>
                  <a:lnTo>
                    <a:pt x="491" y="366"/>
                  </a:lnTo>
                  <a:lnTo>
                    <a:pt x="497" y="364"/>
                  </a:lnTo>
                  <a:lnTo>
                    <a:pt x="502" y="361"/>
                  </a:lnTo>
                  <a:lnTo>
                    <a:pt x="507" y="358"/>
                  </a:lnTo>
                  <a:lnTo>
                    <a:pt x="512" y="354"/>
                  </a:lnTo>
                  <a:lnTo>
                    <a:pt x="517" y="351"/>
                  </a:lnTo>
                  <a:lnTo>
                    <a:pt x="523" y="347"/>
                  </a:lnTo>
                  <a:lnTo>
                    <a:pt x="528" y="342"/>
                  </a:lnTo>
                  <a:lnTo>
                    <a:pt x="533" y="338"/>
                  </a:lnTo>
                  <a:lnTo>
                    <a:pt x="538" y="333"/>
                  </a:lnTo>
                  <a:lnTo>
                    <a:pt x="544" y="327"/>
                  </a:lnTo>
                  <a:lnTo>
                    <a:pt x="549" y="321"/>
                  </a:lnTo>
                  <a:lnTo>
                    <a:pt x="554" y="314"/>
                  </a:lnTo>
                  <a:lnTo>
                    <a:pt x="559" y="306"/>
                  </a:lnTo>
                  <a:lnTo>
                    <a:pt x="565" y="298"/>
                  </a:lnTo>
                  <a:lnTo>
                    <a:pt x="570" y="289"/>
                  </a:lnTo>
                  <a:lnTo>
                    <a:pt x="575" y="280"/>
                  </a:lnTo>
                  <a:lnTo>
                    <a:pt x="580" y="269"/>
                  </a:lnTo>
                  <a:lnTo>
                    <a:pt x="586" y="258"/>
                  </a:lnTo>
                  <a:lnTo>
                    <a:pt x="591" y="247"/>
                  </a:lnTo>
                  <a:lnTo>
                    <a:pt x="596" y="236"/>
                  </a:lnTo>
                  <a:lnTo>
                    <a:pt x="602" y="224"/>
                  </a:lnTo>
                  <a:lnTo>
                    <a:pt x="607" y="214"/>
                  </a:lnTo>
                  <a:lnTo>
                    <a:pt x="612" y="203"/>
                  </a:lnTo>
                  <a:lnTo>
                    <a:pt x="617" y="193"/>
                  </a:lnTo>
                  <a:lnTo>
                    <a:pt x="623" y="185"/>
                  </a:lnTo>
                  <a:lnTo>
                    <a:pt x="628" y="177"/>
                  </a:lnTo>
                  <a:lnTo>
                    <a:pt x="633" y="169"/>
                  </a:lnTo>
                  <a:lnTo>
                    <a:pt x="639" y="161"/>
                  </a:lnTo>
                  <a:lnTo>
                    <a:pt x="644" y="152"/>
                  </a:lnTo>
                  <a:lnTo>
                    <a:pt x="649" y="142"/>
                  </a:lnTo>
                  <a:lnTo>
                    <a:pt x="654" y="128"/>
                  </a:lnTo>
                  <a:lnTo>
                    <a:pt x="660" y="111"/>
                  </a:lnTo>
                  <a:lnTo>
                    <a:pt x="665" y="90"/>
                  </a:lnTo>
                  <a:lnTo>
                    <a:pt x="670" y="66"/>
                  </a:lnTo>
                  <a:lnTo>
                    <a:pt x="676" y="42"/>
                  </a:lnTo>
                  <a:lnTo>
                    <a:pt x="681" y="21"/>
                  </a:lnTo>
                  <a:lnTo>
                    <a:pt x="686" y="6"/>
                  </a:lnTo>
                  <a:lnTo>
                    <a:pt x="691" y="0"/>
                  </a:lnTo>
                  <a:lnTo>
                    <a:pt x="697" y="6"/>
                  </a:lnTo>
                  <a:lnTo>
                    <a:pt x="702" y="24"/>
                  </a:lnTo>
                  <a:lnTo>
                    <a:pt x="707" y="49"/>
                  </a:lnTo>
                  <a:lnTo>
                    <a:pt x="713" y="80"/>
                  </a:lnTo>
                  <a:lnTo>
                    <a:pt x="718" y="113"/>
                  </a:lnTo>
                  <a:lnTo>
                    <a:pt x="723" y="145"/>
                  </a:lnTo>
                  <a:lnTo>
                    <a:pt x="729" y="174"/>
                  </a:lnTo>
                  <a:lnTo>
                    <a:pt x="734" y="201"/>
                  </a:lnTo>
                  <a:lnTo>
                    <a:pt x="739" y="225"/>
                  </a:lnTo>
                  <a:lnTo>
                    <a:pt x="745" y="247"/>
                  </a:lnTo>
                  <a:lnTo>
                    <a:pt x="750" y="267"/>
                  </a:lnTo>
                  <a:lnTo>
                    <a:pt x="755" y="283"/>
                  </a:lnTo>
                  <a:lnTo>
                    <a:pt x="761" y="295"/>
                  </a:lnTo>
                  <a:lnTo>
                    <a:pt x="766" y="302"/>
                  </a:lnTo>
                  <a:lnTo>
                    <a:pt x="771" y="302"/>
                  </a:lnTo>
                  <a:lnTo>
                    <a:pt x="777" y="296"/>
                  </a:lnTo>
                  <a:lnTo>
                    <a:pt x="782" y="284"/>
                  </a:lnTo>
                  <a:lnTo>
                    <a:pt x="787" y="266"/>
                  </a:lnTo>
                  <a:lnTo>
                    <a:pt x="793" y="247"/>
                  </a:lnTo>
                  <a:lnTo>
                    <a:pt x="798" y="230"/>
                  </a:lnTo>
                  <a:lnTo>
                    <a:pt x="803" y="217"/>
                  </a:lnTo>
                  <a:lnTo>
                    <a:pt x="809" y="214"/>
                  </a:lnTo>
                  <a:lnTo>
                    <a:pt x="814" y="220"/>
                  </a:lnTo>
                  <a:lnTo>
                    <a:pt x="820" y="236"/>
                  </a:lnTo>
                  <a:lnTo>
                    <a:pt x="825" y="258"/>
                  </a:lnTo>
                  <a:lnTo>
                    <a:pt x="830" y="282"/>
                  </a:lnTo>
                  <a:lnTo>
                    <a:pt x="836" y="306"/>
                  </a:lnTo>
                  <a:lnTo>
                    <a:pt x="841" y="327"/>
                  </a:lnTo>
                  <a:lnTo>
                    <a:pt x="846" y="342"/>
                  </a:lnTo>
                  <a:lnTo>
                    <a:pt x="852" y="352"/>
                  </a:lnTo>
                  <a:lnTo>
                    <a:pt x="857" y="358"/>
                  </a:lnTo>
                  <a:lnTo>
                    <a:pt x="863" y="360"/>
                  </a:lnTo>
                  <a:lnTo>
                    <a:pt x="868" y="361"/>
                  </a:lnTo>
                  <a:lnTo>
                    <a:pt x="873" y="360"/>
                  </a:lnTo>
                  <a:lnTo>
                    <a:pt x="879" y="359"/>
                  </a:lnTo>
                  <a:lnTo>
                    <a:pt x="884" y="358"/>
                  </a:lnTo>
                  <a:lnTo>
                    <a:pt x="889" y="357"/>
                  </a:lnTo>
                  <a:lnTo>
                    <a:pt x="895" y="357"/>
                  </a:lnTo>
                  <a:lnTo>
                    <a:pt x="900" y="357"/>
                  </a:lnTo>
                  <a:lnTo>
                    <a:pt x="906" y="358"/>
                  </a:lnTo>
                  <a:lnTo>
                    <a:pt x="911" y="360"/>
                  </a:lnTo>
                  <a:lnTo>
                    <a:pt x="916" y="361"/>
                  </a:lnTo>
                  <a:lnTo>
                    <a:pt x="922" y="363"/>
                  </a:lnTo>
                  <a:lnTo>
                    <a:pt x="927" y="364"/>
                  </a:lnTo>
                  <a:lnTo>
                    <a:pt x="933" y="365"/>
                  </a:lnTo>
                  <a:lnTo>
                    <a:pt x="938" y="366"/>
                  </a:lnTo>
                  <a:lnTo>
                    <a:pt x="943" y="366"/>
                  </a:lnTo>
                  <a:lnTo>
                    <a:pt x="949" y="365"/>
                  </a:lnTo>
                  <a:lnTo>
                    <a:pt x="954" y="364"/>
                  </a:lnTo>
                  <a:lnTo>
                    <a:pt x="960" y="363"/>
                  </a:lnTo>
                  <a:lnTo>
                    <a:pt x="965" y="361"/>
                  </a:lnTo>
                  <a:lnTo>
                    <a:pt x="971" y="359"/>
                  </a:lnTo>
                  <a:lnTo>
                    <a:pt x="976" y="356"/>
                  </a:lnTo>
                  <a:lnTo>
                    <a:pt x="981" y="353"/>
                  </a:lnTo>
                  <a:lnTo>
                    <a:pt x="987" y="350"/>
                  </a:lnTo>
                  <a:lnTo>
                    <a:pt x="992" y="347"/>
                  </a:lnTo>
                  <a:lnTo>
                    <a:pt x="998" y="344"/>
                  </a:lnTo>
                  <a:lnTo>
                    <a:pt x="1003" y="341"/>
                  </a:lnTo>
                  <a:lnTo>
                    <a:pt x="1009" y="337"/>
                  </a:lnTo>
                  <a:lnTo>
                    <a:pt x="1014" y="334"/>
                  </a:lnTo>
                  <a:lnTo>
                    <a:pt x="1020" y="331"/>
                  </a:lnTo>
                </a:path>
              </a:pathLst>
            </a:custGeom>
            <a:noFill/>
            <a:ln w="41275">
              <a:solidFill>
                <a:srgbClr val="00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4623" y="1571"/>
              <a:ext cx="582" cy="199"/>
            </a:xfrm>
            <a:custGeom>
              <a:avLst/>
              <a:gdLst>
                <a:gd name="T0" fmla="*/ 0 w 290"/>
                <a:gd name="T1" fmla="*/ 5905 h 101"/>
                <a:gd name="T2" fmla="*/ 323 w 290"/>
                <a:gd name="T3" fmla="*/ 5669 h 101"/>
                <a:gd name="T4" fmla="*/ 648 w 290"/>
                <a:gd name="T5" fmla="*/ 5501 h 101"/>
                <a:gd name="T6" fmla="*/ 1036 w 290"/>
                <a:gd name="T7" fmla="*/ 5265 h 101"/>
                <a:gd name="T8" fmla="*/ 1365 w 290"/>
                <a:gd name="T9" fmla="*/ 5077 h 101"/>
                <a:gd name="T10" fmla="*/ 1752 w 290"/>
                <a:gd name="T11" fmla="*/ 4926 h 101"/>
                <a:gd name="T12" fmla="*/ 2079 w 290"/>
                <a:gd name="T13" fmla="*/ 4689 h 101"/>
                <a:gd name="T14" fmla="*/ 2481 w 290"/>
                <a:gd name="T15" fmla="*/ 4508 h 101"/>
                <a:gd name="T16" fmla="*/ 2804 w 290"/>
                <a:gd name="T17" fmla="*/ 4281 h 101"/>
                <a:gd name="T18" fmla="*/ 3193 w 290"/>
                <a:gd name="T19" fmla="*/ 4100 h 101"/>
                <a:gd name="T20" fmla="*/ 3516 w 290"/>
                <a:gd name="T21" fmla="*/ 3917 h 101"/>
                <a:gd name="T22" fmla="*/ 3911 w 290"/>
                <a:gd name="T23" fmla="*/ 3738 h 101"/>
                <a:gd name="T24" fmla="*/ 4237 w 290"/>
                <a:gd name="T25" fmla="*/ 3556 h 101"/>
                <a:gd name="T26" fmla="*/ 4624 w 290"/>
                <a:gd name="T27" fmla="*/ 3328 h 101"/>
                <a:gd name="T28" fmla="*/ 4979 w 290"/>
                <a:gd name="T29" fmla="*/ 3152 h 101"/>
                <a:gd name="T30" fmla="*/ 5368 w 290"/>
                <a:gd name="T31" fmla="*/ 2965 h 101"/>
                <a:gd name="T32" fmla="*/ 5692 w 290"/>
                <a:gd name="T33" fmla="*/ 2814 h 101"/>
                <a:gd name="T34" fmla="*/ 6021 w 290"/>
                <a:gd name="T35" fmla="*/ 2640 h 101"/>
                <a:gd name="T36" fmla="*/ 6408 w 290"/>
                <a:gd name="T37" fmla="*/ 2469 h 101"/>
                <a:gd name="T38" fmla="*/ 6735 w 290"/>
                <a:gd name="T39" fmla="*/ 2349 h 101"/>
                <a:gd name="T40" fmla="*/ 7137 w 290"/>
                <a:gd name="T41" fmla="*/ 2173 h 101"/>
                <a:gd name="T42" fmla="*/ 7460 w 290"/>
                <a:gd name="T43" fmla="*/ 1988 h 101"/>
                <a:gd name="T44" fmla="*/ 7849 w 290"/>
                <a:gd name="T45" fmla="*/ 1868 h 101"/>
                <a:gd name="T46" fmla="*/ 8172 w 290"/>
                <a:gd name="T47" fmla="*/ 1689 h 101"/>
                <a:gd name="T48" fmla="*/ 8567 w 290"/>
                <a:gd name="T49" fmla="*/ 1568 h 101"/>
                <a:gd name="T50" fmla="*/ 8893 w 290"/>
                <a:gd name="T51" fmla="*/ 1401 h 101"/>
                <a:gd name="T52" fmla="*/ 9280 w 290"/>
                <a:gd name="T53" fmla="*/ 1277 h 101"/>
                <a:gd name="T54" fmla="*/ 9601 w 290"/>
                <a:gd name="T55" fmla="*/ 1161 h 101"/>
                <a:gd name="T56" fmla="*/ 9992 w 290"/>
                <a:gd name="T57" fmla="*/ 1040 h 101"/>
                <a:gd name="T58" fmla="*/ 10380 w 290"/>
                <a:gd name="T59" fmla="*/ 948 h 101"/>
                <a:gd name="T60" fmla="*/ 10709 w 290"/>
                <a:gd name="T61" fmla="*/ 828 h 101"/>
                <a:gd name="T62" fmla="*/ 11096 w 290"/>
                <a:gd name="T63" fmla="*/ 711 h 101"/>
                <a:gd name="T64" fmla="*/ 11423 w 290"/>
                <a:gd name="T65" fmla="*/ 589 h 101"/>
                <a:gd name="T66" fmla="*/ 11825 w 290"/>
                <a:gd name="T67" fmla="*/ 528 h 101"/>
                <a:gd name="T68" fmla="*/ 12148 w 290"/>
                <a:gd name="T69" fmla="*/ 420 h 101"/>
                <a:gd name="T70" fmla="*/ 12537 w 290"/>
                <a:gd name="T71" fmla="*/ 361 h 101"/>
                <a:gd name="T72" fmla="*/ 12860 w 290"/>
                <a:gd name="T73" fmla="*/ 299 h 101"/>
                <a:gd name="T74" fmla="*/ 13256 w 290"/>
                <a:gd name="T75" fmla="*/ 244 h 101"/>
                <a:gd name="T76" fmla="*/ 13581 w 290"/>
                <a:gd name="T77" fmla="*/ 183 h 101"/>
                <a:gd name="T78" fmla="*/ 13968 w 290"/>
                <a:gd name="T79" fmla="*/ 124 h 101"/>
                <a:gd name="T80" fmla="*/ 14323 w 290"/>
                <a:gd name="T81" fmla="*/ 63 h 101"/>
                <a:gd name="T82" fmla="*/ 14713 w 290"/>
                <a:gd name="T83" fmla="*/ 0 h 101"/>
                <a:gd name="T84" fmla="*/ 15036 w 290"/>
                <a:gd name="T85" fmla="*/ 0 h 101"/>
                <a:gd name="T86" fmla="*/ 15429 w 290"/>
                <a:gd name="T87" fmla="*/ 0 h 101"/>
                <a:gd name="T88" fmla="*/ 15816 w 290"/>
                <a:gd name="T89" fmla="*/ 0 h 101"/>
                <a:gd name="T90" fmla="*/ 16143 w 290"/>
                <a:gd name="T91" fmla="*/ 0 h 101"/>
                <a:gd name="T92" fmla="*/ 16545 w 290"/>
                <a:gd name="T93" fmla="*/ 0 h 101"/>
                <a:gd name="T94" fmla="*/ 16868 w 290"/>
                <a:gd name="T95" fmla="*/ 0 h 101"/>
                <a:gd name="T96" fmla="*/ 17259 w 290"/>
                <a:gd name="T97" fmla="*/ 0 h 101"/>
                <a:gd name="T98" fmla="*/ 17580 w 290"/>
                <a:gd name="T99" fmla="*/ 63 h 101"/>
                <a:gd name="T100" fmla="*/ 17976 w 290"/>
                <a:gd name="T101" fmla="*/ 124 h 101"/>
                <a:gd name="T102" fmla="*/ 18301 w 290"/>
                <a:gd name="T103" fmla="*/ 124 h 101"/>
                <a:gd name="T104" fmla="*/ 18688 w 290"/>
                <a:gd name="T105" fmla="*/ 183 h 101"/>
                <a:gd name="T106" fmla="*/ 18945 w 290"/>
                <a:gd name="T107" fmla="*/ 244 h 1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0"/>
                <a:gd name="T163" fmla="*/ 0 h 101"/>
                <a:gd name="T164" fmla="*/ 290 w 290"/>
                <a:gd name="T165" fmla="*/ 101 h 10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0" h="101">
                  <a:moveTo>
                    <a:pt x="0" y="101"/>
                  </a:moveTo>
                  <a:lnTo>
                    <a:pt x="5" y="97"/>
                  </a:lnTo>
                  <a:lnTo>
                    <a:pt x="10" y="94"/>
                  </a:lnTo>
                  <a:lnTo>
                    <a:pt x="16" y="90"/>
                  </a:lnTo>
                  <a:lnTo>
                    <a:pt x="21" y="87"/>
                  </a:lnTo>
                  <a:lnTo>
                    <a:pt x="27" y="84"/>
                  </a:lnTo>
                  <a:lnTo>
                    <a:pt x="32" y="80"/>
                  </a:lnTo>
                  <a:lnTo>
                    <a:pt x="38" y="77"/>
                  </a:lnTo>
                  <a:lnTo>
                    <a:pt x="43" y="73"/>
                  </a:lnTo>
                  <a:lnTo>
                    <a:pt x="49" y="70"/>
                  </a:lnTo>
                  <a:lnTo>
                    <a:pt x="54" y="67"/>
                  </a:lnTo>
                  <a:lnTo>
                    <a:pt x="60" y="64"/>
                  </a:lnTo>
                  <a:lnTo>
                    <a:pt x="65" y="61"/>
                  </a:lnTo>
                  <a:lnTo>
                    <a:pt x="71" y="57"/>
                  </a:lnTo>
                  <a:lnTo>
                    <a:pt x="76" y="54"/>
                  </a:lnTo>
                  <a:lnTo>
                    <a:pt x="82" y="51"/>
                  </a:lnTo>
                  <a:lnTo>
                    <a:pt x="87" y="48"/>
                  </a:lnTo>
                  <a:lnTo>
                    <a:pt x="92" y="45"/>
                  </a:lnTo>
                  <a:lnTo>
                    <a:pt x="98" y="42"/>
                  </a:lnTo>
                  <a:lnTo>
                    <a:pt x="103" y="40"/>
                  </a:lnTo>
                  <a:lnTo>
                    <a:pt x="109" y="37"/>
                  </a:lnTo>
                  <a:lnTo>
                    <a:pt x="114" y="34"/>
                  </a:lnTo>
                  <a:lnTo>
                    <a:pt x="120" y="32"/>
                  </a:lnTo>
                  <a:lnTo>
                    <a:pt x="125" y="29"/>
                  </a:lnTo>
                  <a:lnTo>
                    <a:pt x="131" y="27"/>
                  </a:lnTo>
                  <a:lnTo>
                    <a:pt x="136" y="24"/>
                  </a:lnTo>
                  <a:lnTo>
                    <a:pt x="142" y="22"/>
                  </a:lnTo>
                  <a:lnTo>
                    <a:pt x="147" y="20"/>
                  </a:lnTo>
                  <a:lnTo>
                    <a:pt x="153" y="18"/>
                  </a:lnTo>
                  <a:lnTo>
                    <a:pt x="159" y="16"/>
                  </a:lnTo>
                  <a:lnTo>
                    <a:pt x="164" y="14"/>
                  </a:lnTo>
                  <a:lnTo>
                    <a:pt x="170" y="12"/>
                  </a:lnTo>
                  <a:lnTo>
                    <a:pt x="175" y="10"/>
                  </a:lnTo>
                  <a:lnTo>
                    <a:pt x="181" y="9"/>
                  </a:lnTo>
                  <a:lnTo>
                    <a:pt x="186" y="7"/>
                  </a:lnTo>
                  <a:lnTo>
                    <a:pt x="192" y="6"/>
                  </a:lnTo>
                  <a:lnTo>
                    <a:pt x="197" y="5"/>
                  </a:lnTo>
                  <a:lnTo>
                    <a:pt x="203" y="4"/>
                  </a:lnTo>
                  <a:lnTo>
                    <a:pt x="208" y="3"/>
                  </a:lnTo>
                  <a:lnTo>
                    <a:pt x="214" y="2"/>
                  </a:lnTo>
                  <a:lnTo>
                    <a:pt x="219" y="1"/>
                  </a:lnTo>
                  <a:lnTo>
                    <a:pt x="225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2" y="0"/>
                  </a:lnTo>
                  <a:lnTo>
                    <a:pt x="247" y="0"/>
                  </a:lnTo>
                  <a:lnTo>
                    <a:pt x="253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69" y="1"/>
                  </a:lnTo>
                  <a:lnTo>
                    <a:pt x="275" y="2"/>
                  </a:lnTo>
                  <a:lnTo>
                    <a:pt x="280" y="2"/>
                  </a:lnTo>
                  <a:lnTo>
                    <a:pt x="286" y="3"/>
                  </a:lnTo>
                  <a:lnTo>
                    <a:pt x="290" y="4"/>
                  </a:lnTo>
                </a:path>
              </a:pathLst>
            </a:custGeom>
            <a:noFill/>
            <a:ln w="41275">
              <a:solidFill>
                <a:srgbClr val="00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Freeform 50"/>
          <p:cNvSpPr>
            <a:spLocks/>
          </p:cNvSpPr>
          <p:nvPr/>
        </p:nvSpPr>
        <p:spPr bwMode="auto">
          <a:xfrm>
            <a:off x="7402513" y="5016500"/>
            <a:ext cx="879475" cy="123825"/>
          </a:xfrm>
          <a:custGeom>
            <a:avLst/>
            <a:gdLst>
              <a:gd name="T0" fmla="*/ 0 w 276"/>
              <a:gd name="T1" fmla="*/ 2147483647 h 40"/>
              <a:gd name="T2" fmla="*/ 2147483647 w 276"/>
              <a:gd name="T3" fmla="*/ 2147483647 h 40"/>
              <a:gd name="T4" fmla="*/ 2147483647 w 276"/>
              <a:gd name="T5" fmla="*/ 2147483647 h 40"/>
              <a:gd name="T6" fmla="*/ 2147483647 w 276"/>
              <a:gd name="T7" fmla="*/ 2147483647 h 40"/>
              <a:gd name="T8" fmla="*/ 2147483647 w 276"/>
              <a:gd name="T9" fmla="*/ 2147483647 h 40"/>
              <a:gd name="T10" fmla="*/ 2147483647 w 276"/>
              <a:gd name="T11" fmla="*/ 2147483647 h 40"/>
              <a:gd name="T12" fmla="*/ 2147483647 w 276"/>
              <a:gd name="T13" fmla="*/ 2147483647 h 40"/>
              <a:gd name="T14" fmla="*/ 2147483647 w 276"/>
              <a:gd name="T15" fmla="*/ 2147483647 h 40"/>
              <a:gd name="T16" fmla="*/ 2147483647 w 276"/>
              <a:gd name="T17" fmla="*/ 2147483647 h 40"/>
              <a:gd name="T18" fmla="*/ 2147483647 w 276"/>
              <a:gd name="T19" fmla="*/ 2147483647 h 40"/>
              <a:gd name="T20" fmla="*/ 2147483647 w 276"/>
              <a:gd name="T21" fmla="*/ 2147483647 h 40"/>
              <a:gd name="T22" fmla="*/ 2147483647 w 276"/>
              <a:gd name="T23" fmla="*/ 2147483647 h 40"/>
              <a:gd name="T24" fmla="*/ 2147483647 w 276"/>
              <a:gd name="T25" fmla="*/ 2147483647 h 40"/>
              <a:gd name="T26" fmla="*/ 2147483647 w 276"/>
              <a:gd name="T27" fmla="*/ 0 h 40"/>
              <a:gd name="T28" fmla="*/ 2147483647 w 276"/>
              <a:gd name="T29" fmla="*/ 2147483647 h 40"/>
              <a:gd name="T30" fmla="*/ 2147483647 w 276"/>
              <a:gd name="T31" fmla="*/ 2147483647 h 40"/>
              <a:gd name="T32" fmla="*/ 2147483647 w 276"/>
              <a:gd name="T33" fmla="*/ 2147483647 h 40"/>
              <a:gd name="T34" fmla="*/ 2147483647 w 276"/>
              <a:gd name="T35" fmla="*/ 2147483647 h 40"/>
              <a:gd name="T36" fmla="*/ 2147483647 w 276"/>
              <a:gd name="T37" fmla="*/ 2147483647 h 40"/>
              <a:gd name="T38" fmla="*/ 2147483647 w 276"/>
              <a:gd name="T39" fmla="*/ 2147483647 h 40"/>
              <a:gd name="T40" fmla="*/ 2147483647 w 276"/>
              <a:gd name="T41" fmla="*/ 2147483647 h 40"/>
              <a:gd name="T42" fmla="*/ 2147483647 w 276"/>
              <a:gd name="T43" fmla="*/ 2147483647 h 40"/>
              <a:gd name="T44" fmla="*/ 2147483647 w 276"/>
              <a:gd name="T45" fmla="*/ 2147483647 h 40"/>
              <a:gd name="T46" fmla="*/ 2147483647 w 276"/>
              <a:gd name="T47" fmla="*/ 2147483647 h 40"/>
              <a:gd name="T48" fmla="*/ 2147483647 w 276"/>
              <a:gd name="T49" fmla="*/ 2147483647 h 40"/>
              <a:gd name="T50" fmla="*/ 2147483647 w 276"/>
              <a:gd name="T51" fmla="*/ 2147483647 h 40"/>
              <a:gd name="T52" fmla="*/ 2147483647 w 276"/>
              <a:gd name="T53" fmla="*/ 2147483647 h 40"/>
              <a:gd name="T54" fmla="*/ 2147483647 w 276"/>
              <a:gd name="T55" fmla="*/ 2147483647 h 40"/>
              <a:gd name="T56" fmla="*/ 2147483647 w 276"/>
              <a:gd name="T57" fmla="*/ 2147483647 h 40"/>
              <a:gd name="T58" fmla="*/ 2147483647 w 276"/>
              <a:gd name="T59" fmla="*/ 0 h 40"/>
              <a:gd name="T60" fmla="*/ 2147483647 w 276"/>
              <a:gd name="T61" fmla="*/ 2147483647 h 40"/>
              <a:gd name="T62" fmla="*/ 2147483647 w 276"/>
              <a:gd name="T63" fmla="*/ 2147483647 h 40"/>
              <a:gd name="T64" fmla="*/ 2147483647 w 276"/>
              <a:gd name="T65" fmla="*/ 2147483647 h 40"/>
              <a:gd name="T66" fmla="*/ 2147483647 w 276"/>
              <a:gd name="T67" fmla="*/ 2147483647 h 40"/>
              <a:gd name="T68" fmla="*/ 2147483647 w 276"/>
              <a:gd name="T69" fmla="*/ 2147483647 h 40"/>
              <a:gd name="T70" fmla="*/ 2147483647 w 276"/>
              <a:gd name="T71" fmla="*/ 2147483647 h 40"/>
              <a:gd name="T72" fmla="*/ 2147483647 w 276"/>
              <a:gd name="T73" fmla="*/ 2147483647 h 40"/>
              <a:gd name="T74" fmla="*/ 2147483647 w 276"/>
              <a:gd name="T75" fmla="*/ 2147483647 h 40"/>
              <a:gd name="T76" fmla="*/ 2147483647 w 276"/>
              <a:gd name="T77" fmla="*/ 2147483647 h 40"/>
              <a:gd name="T78" fmla="*/ 2147483647 w 276"/>
              <a:gd name="T79" fmla="*/ 2147483647 h 40"/>
              <a:gd name="T80" fmla="*/ 2147483647 w 276"/>
              <a:gd name="T81" fmla="*/ 2147483647 h 40"/>
              <a:gd name="T82" fmla="*/ 2147483647 w 276"/>
              <a:gd name="T83" fmla="*/ 2147483647 h 40"/>
              <a:gd name="T84" fmla="*/ 2147483647 w 276"/>
              <a:gd name="T85" fmla="*/ 2147483647 h 40"/>
              <a:gd name="T86" fmla="*/ 2147483647 w 276"/>
              <a:gd name="T87" fmla="*/ 2147483647 h 40"/>
              <a:gd name="T88" fmla="*/ 2147483647 w 276"/>
              <a:gd name="T89" fmla="*/ 2147483647 h 40"/>
              <a:gd name="T90" fmla="*/ 2147483647 w 276"/>
              <a:gd name="T91" fmla="*/ 2147483647 h 40"/>
              <a:gd name="T92" fmla="*/ 2147483647 w 276"/>
              <a:gd name="T93" fmla="*/ 2147483647 h 40"/>
              <a:gd name="T94" fmla="*/ 2147483647 w 276"/>
              <a:gd name="T95" fmla="*/ 2147483647 h 40"/>
              <a:gd name="T96" fmla="*/ 2147483647 w 276"/>
              <a:gd name="T97" fmla="*/ 2147483647 h 40"/>
              <a:gd name="T98" fmla="*/ 2147483647 w 276"/>
              <a:gd name="T99" fmla="*/ 2147483647 h 40"/>
              <a:gd name="T100" fmla="*/ 2147483647 w 276"/>
              <a:gd name="T101" fmla="*/ 2147483647 h 4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76"/>
              <a:gd name="T154" fmla="*/ 0 h 40"/>
              <a:gd name="T155" fmla="*/ 276 w 276"/>
              <a:gd name="T156" fmla="*/ 40 h 4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76" h="40">
                <a:moveTo>
                  <a:pt x="0" y="8"/>
                </a:moveTo>
                <a:lnTo>
                  <a:pt x="6" y="17"/>
                </a:lnTo>
                <a:lnTo>
                  <a:pt x="11" y="15"/>
                </a:lnTo>
                <a:lnTo>
                  <a:pt x="17" y="12"/>
                </a:lnTo>
                <a:lnTo>
                  <a:pt x="22" y="7"/>
                </a:lnTo>
                <a:lnTo>
                  <a:pt x="28" y="4"/>
                </a:lnTo>
                <a:lnTo>
                  <a:pt x="33" y="20"/>
                </a:lnTo>
                <a:lnTo>
                  <a:pt x="39" y="5"/>
                </a:lnTo>
                <a:lnTo>
                  <a:pt x="44" y="6"/>
                </a:lnTo>
                <a:lnTo>
                  <a:pt x="50" y="13"/>
                </a:lnTo>
                <a:lnTo>
                  <a:pt x="55" y="10"/>
                </a:lnTo>
                <a:lnTo>
                  <a:pt x="61" y="13"/>
                </a:lnTo>
                <a:lnTo>
                  <a:pt x="66" y="10"/>
                </a:lnTo>
                <a:lnTo>
                  <a:pt x="72" y="0"/>
                </a:lnTo>
                <a:lnTo>
                  <a:pt x="77" y="13"/>
                </a:lnTo>
                <a:lnTo>
                  <a:pt x="83" y="3"/>
                </a:lnTo>
                <a:lnTo>
                  <a:pt x="88" y="5"/>
                </a:lnTo>
                <a:lnTo>
                  <a:pt x="94" y="14"/>
                </a:lnTo>
                <a:lnTo>
                  <a:pt x="99" y="14"/>
                </a:lnTo>
                <a:lnTo>
                  <a:pt x="105" y="12"/>
                </a:lnTo>
                <a:lnTo>
                  <a:pt x="111" y="18"/>
                </a:lnTo>
                <a:lnTo>
                  <a:pt x="116" y="27"/>
                </a:lnTo>
                <a:lnTo>
                  <a:pt x="122" y="22"/>
                </a:lnTo>
                <a:lnTo>
                  <a:pt x="127" y="22"/>
                </a:lnTo>
                <a:lnTo>
                  <a:pt x="133" y="20"/>
                </a:lnTo>
                <a:lnTo>
                  <a:pt x="138" y="9"/>
                </a:lnTo>
                <a:lnTo>
                  <a:pt x="144" y="5"/>
                </a:lnTo>
                <a:lnTo>
                  <a:pt x="149" y="13"/>
                </a:lnTo>
                <a:lnTo>
                  <a:pt x="155" y="12"/>
                </a:lnTo>
                <a:lnTo>
                  <a:pt x="160" y="0"/>
                </a:lnTo>
                <a:lnTo>
                  <a:pt x="166" y="13"/>
                </a:lnTo>
                <a:lnTo>
                  <a:pt x="172" y="22"/>
                </a:lnTo>
                <a:lnTo>
                  <a:pt x="177" y="25"/>
                </a:lnTo>
                <a:lnTo>
                  <a:pt x="183" y="15"/>
                </a:lnTo>
                <a:lnTo>
                  <a:pt x="188" y="8"/>
                </a:lnTo>
                <a:lnTo>
                  <a:pt x="194" y="27"/>
                </a:lnTo>
                <a:lnTo>
                  <a:pt x="199" y="26"/>
                </a:lnTo>
                <a:lnTo>
                  <a:pt x="205" y="28"/>
                </a:lnTo>
                <a:lnTo>
                  <a:pt x="211" y="34"/>
                </a:lnTo>
                <a:lnTo>
                  <a:pt x="216" y="40"/>
                </a:lnTo>
                <a:lnTo>
                  <a:pt x="222" y="20"/>
                </a:lnTo>
                <a:lnTo>
                  <a:pt x="227" y="31"/>
                </a:lnTo>
                <a:lnTo>
                  <a:pt x="233" y="34"/>
                </a:lnTo>
                <a:lnTo>
                  <a:pt x="239" y="15"/>
                </a:lnTo>
                <a:lnTo>
                  <a:pt x="244" y="35"/>
                </a:lnTo>
                <a:lnTo>
                  <a:pt x="250" y="31"/>
                </a:lnTo>
                <a:lnTo>
                  <a:pt x="255" y="17"/>
                </a:lnTo>
                <a:lnTo>
                  <a:pt x="261" y="38"/>
                </a:lnTo>
                <a:lnTo>
                  <a:pt x="267" y="38"/>
                </a:lnTo>
                <a:lnTo>
                  <a:pt x="272" y="34"/>
                </a:lnTo>
                <a:lnTo>
                  <a:pt x="276" y="17"/>
                </a:lnTo>
              </a:path>
            </a:pathLst>
          </a:custGeom>
          <a:noFill/>
          <a:ln w="79375">
            <a:solidFill>
              <a:srgbClr val="FFAA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7" name="Group 51"/>
          <p:cNvGrpSpPr>
            <a:grpSpLocks/>
          </p:cNvGrpSpPr>
          <p:nvPr/>
        </p:nvGrpSpPr>
        <p:grpSpPr bwMode="auto">
          <a:xfrm>
            <a:off x="1116013" y="4421188"/>
            <a:ext cx="7165975" cy="889000"/>
            <a:chOff x="691" y="2119"/>
            <a:chExt cx="4514" cy="703"/>
          </a:xfrm>
        </p:grpSpPr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691" y="2399"/>
              <a:ext cx="1898" cy="325"/>
            </a:xfrm>
            <a:custGeom>
              <a:avLst/>
              <a:gdLst>
                <a:gd name="T0" fmla="*/ 649 w 945"/>
                <a:gd name="T1" fmla="*/ 8353 h 165"/>
                <a:gd name="T2" fmla="*/ 1888 w 945"/>
                <a:gd name="T3" fmla="*/ 9110 h 165"/>
                <a:gd name="T4" fmla="*/ 3143 w 945"/>
                <a:gd name="T5" fmla="*/ 8927 h 165"/>
                <a:gd name="T6" fmla="*/ 4409 w 945"/>
                <a:gd name="T7" fmla="*/ 8659 h 165"/>
                <a:gd name="T8" fmla="*/ 5584 w 945"/>
                <a:gd name="T9" fmla="*/ 8415 h 165"/>
                <a:gd name="T10" fmla="*/ 6837 w 945"/>
                <a:gd name="T11" fmla="*/ 8866 h 165"/>
                <a:gd name="T12" fmla="*/ 8068 w 945"/>
                <a:gd name="T13" fmla="*/ 8659 h 165"/>
                <a:gd name="T14" fmla="*/ 9311 w 945"/>
                <a:gd name="T15" fmla="*/ 9455 h 165"/>
                <a:gd name="T16" fmla="*/ 10556 w 945"/>
                <a:gd name="T17" fmla="*/ 8659 h 165"/>
                <a:gd name="T18" fmla="*/ 11828 w 945"/>
                <a:gd name="T19" fmla="*/ 8245 h 165"/>
                <a:gd name="T20" fmla="*/ 13069 w 945"/>
                <a:gd name="T21" fmla="*/ 8194 h 165"/>
                <a:gd name="T22" fmla="*/ 14316 w 945"/>
                <a:gd name="T23" fmla="*/ 8415 h 165"/>
                <a:gd name="T24" fmla="*/ 15556 w 945"/>
                <a:gd name="T25" fmla="*/ 8474 h 165"/>
                <a:gd name="T26" fmla="*/ 16797 w 945"/>
                <a:gd name="T27" fmla="*/ 7887 h 165"/>
                <a:gd name="T28" fmla="*/ 18044 w 945"/>
                <a:gd name="T29" fmla="*/ 8415 h 165"/>
                <a:gd name="T30" fmla="*/ 19348 w 945"/>
                <a:gd name="T31" fmla="*/ 8415 h 165"/>
                <a:gd name="T32" fmla="*/ 20621 w 945"/>
                <a:gd name="T33" fmla="*/ 7465 h 165"/>
                <a:gd name="T34" fmla="*/ 21868 w 945"/>
                <a:gd name="T35" fmla="*/ 7702 h 165"/>
                <a:gd name="T36" fmla="*/ 23105 w 945"/>
                <a:gd name="T37" fmla="*/ 6937 h 165"/>
                <a:gd name="T38" fmla="*/ 24413 w 945"/>
                <a:gd name="T39" fmla="*/ 7061 h 165"/>
                <a:gd name="T40" fmla="*/ 25660 w 945"/>
                <a:gd name="T41" fmla="*/ 7465 h 165"/>
                <a:gd name="T42" fmla="*/ 26897 w 945"/>
                <a:gd name="T43" fmla="*/ 6817 h 165"/>
                <a:gd name="T44" fmla="*/ 28237 w 945"/>
                <a:gd name="T45" fmla="*/ 6486 h 165"/>
                <a:gd name="T46" fmla="*/ 29484 w 945"/>
                <a:gd name="T47" fmla="*/ 6817 h 165"/>
                <a:gd name="T48" fmla="*/ 30721 w 945"/>
                <a:gd name="T49" fmla="*/ 5838 h 165"/>
                <a:gd name="T50" fmla="*/ 32025 w 945"/>
                <a:gd name="T51" fmla="*/ 5714 h 165"/>
                <a:gd name="T52" fmla="*/ 33276 w 945"/>
                <a:gd name="T53" fmla="*/ 6145 h 165"/>
                <a:gd name="T54" fmla="*/ 34580 w 945"/>
                <a:gd name="T55" fmla="*/ 5373 h 165"/>
                <a:gd name="T56" fmla="*/ 35917 w 945"/>
                <a:gd name="T57" fmla="*/ 5421 h 165"/>
                <a:gd name="T58" fmla="*/ 37165 w 945"/>
                <a:gd name="T59" fmla="*/ 3910 h 165"/>
                <a:gd name="T60" fmla="*/ 38468 w 945"/>
                <a:gd name="T61" fmla="*/ 5137 h 165"/>
                <a:gd name="T62" fmla="*/ 39705 w 945"/>
                <a:gd name="T63" fmla="*/ 4217 h 165"/>
                <a:gd name="T64" fmla="*/ 41021 w 945"/>
                <a:gd name="T65" fmla="*/ 4737 h 165"/>
                <a:gd name="T66" fmla="*/ 42324 w 945"/>
                <a:gd name="T67" fmla="*/ 4333 h 165"/>
                <a:gd name="T68" fmla="*/ 43664 w 945"/>
                <a:gd name="T69" fmla="*/ 4830 h 165"/>
                <a:gd name="T70" fmla="*/ 44909 w 945"/>
                <a:gd name="T71" fmla="*/ 2169 h 165"/>
                <a:gd name="T72" fmla="*/ 46213 w 945"/>
                <a:gd name="T73" fmla="*/ 2576 h 165"/>
                <a:gd name="T74" fmla="*/ 47520 w 945"/>
                <a:gd name="T75" fmla="*/ 1688 h 165"/>
                <a:gd name="T76" fmla="*/ 48830 w 945"/>
                <a:gd name="T77" fmla="*/ 1505 h 165"/>
                <a:gd name="T78" fmla="*/ 50133 w 945"/>
                <a:gd name="T79" fmla="*/ 2169 h 165"/>
                <a:gd name="T80" fmla="*/ 51473 w 945"/>
                <a:gd name="T81" fmla="*/ 481 h 165"/>
                <a:gd name="T82" fmla="*/ 52784 w 945"/>
                <a:gd name="T83" fmla="*/ 884 h 165"/>
                <a:gd name="T84" fmla="*/ 54092 w 945"/>
                <a:gd name="T85" fmla="*/ 1276 h 165"/>
                <a:gd name="T86" fmla="*/ 55393 w 945"/>
                <a:gd name="T87" fmla="*/ 1688 h 165"/>
                <a:gd name="T88" fmla="*/ 56713 w 945"/>
                <a:gd name="T89" fmla="*/ 2169 h 165"/>
                <a:gd name="T90" fmla="*/ 58013 w 945"/>
                <a:gd name="T91" fmla="*/ 3150 h 165"/>
                <a:gd name="T92" fmla="*/ 59348 w 945"/>
                <a:gd name="T93" fmla="*/ 4097 h 165"/>
                <a:gd name="T94" fmla="*/ 60666 w 945"/>
                <a:gd name="T95" fmla="*/ 4800 h 165"/>
                <a:gd name="T96" fmla="*/ 62029 w 945"/>
                <a:gd name="T97" fmla="*/ 5958 h 1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45"/>
                <a:gd name="T148" fmla="*/ 0 h 165"/>
                <a:gd name="T149" fmla="*/ 945 w 945"/>
                <a:gd name="T150" fmla="*/ 165 h 16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45" h="165">
                  <a:moveTo>
                    <a:pt x="0" y="143"/>
                  </a:moveTo>
                  <a:lnTo>
                    <a:pt x="1" y="146"/>
                  </a:lnTo>
                  <a:lnTo>
                    <a:pt x="6" y="149"/>
                  </a:lnTo>
                  <a:lnTo>
                    <a:pt x="10" y="143"/>
                  </a:lnTo>
                  <a:lnTo>
                    <a:pt x="15" y="146"/>
                  </a:lnTo>
                  <a:lnTo>
                    <a:pt x="20" y="148"/>
                  </a:lnTo>
                  <a:lnTo>
                    <a:pt x="24" y="146"/>
                  </a:lnTo>
                  <a:lnTo>
                    <a:pt x="29" y="156"/>
                  </a:lnTo>
                  <a:lnTo>
                    <a:pt x="34" y="163"/>
                  </a:lnTo>
                  <a:lnTo>
                    <a:pt x="38" y="165"/>
                  </a:lnTo>
                  <a:lnTo>
                    <a:pt x="43" y="163"/>
                  </a:lnTo>
                  <a:lnTo>
                    <a:pt x="48" y="153"/>
                  </a:lnTo>
                  <a:lnTo>
                    <a:pt x="53" y="148"/>
                  </a:lnTo>
                  <a:lnTo>
                    <a:pt x="57" y="164"/>
                  </a:lnTo>
                  <a:lnTo>
                    <a:pt x="62" y="158"/>
                  </a:lnTo>
                  <a:lnTo>
                    <a:pt x="67" y="148"/>
                  </a:lnTo>
                  <a:lnTo>
                    <a:pt x="71" y="143"/>
                  </a:lnTo>
                  <a:lnTo>
                    <a:pt x="76" y="142"/>
                  </a:lnTo>
                  <a:lnTo>
                    <a:pt x="81" y="143"/>
                  </a:lnTo>
                  <a:lnTo>
                    <a:pt x="85" y="144"/>
                  </a:lnTo>
                  <a:lnTo>
                    <a:pt x="90" y="144"/>
                  </a:lnTo>
                  <a:lnTo>
                    <a:pt x="95" y="152"/>
                  </a:lnTo>
                  <a:lnTo>
                    <a:pt x="100" y="155"/>
                  </a:lnTo>
                  <a:lnTo>
                    <a:pt x="104" y="152"/>
                  </a:lnTo>
                  <a:lnTo>
                    <a:pt x="109" y="156"/>
                  </a:lnTo>
                  <a:lnTo>
                    <a:pt x="114" y="149"/>
                  </a:lnTo>
                  <a:lnTo>
                    <a:pt x="118" y="154"/>
                  </a:lnTo>
                  <a:lnTo>
                    <a:pt x="123" y="148"/>
                  </a:lnTo>
                  <a:lnTo>
                    <a:pt x="128" y="154"/>
                  </a:lnTo>
                  <a:lnTo>
                    <a:pt x="133" y="152"/>
                  </a:lnTo>
                  <a:lnTo>
                    <a:pt x="137" y="158"/>
                  </a:lnTo>
                  <a:lnTo>
                    <a:pt x="142" y="162"/>
                  </a:lnTo>
                  <a:lnTo>
                    <a:pt x="147" y="148"/>
                  </a:lnTo>
                  <a:lnTo>
                    <a:pt x="152" y="143"/>
                  </a:lnTo>
                  <a:lnTo>
                    <a:pt x="156" y="153"/>
                  </a:lnTo>
                  <a:lnTo>
                    <a:pt x="161" y="148"/>
                  </a:lnTo>
                  <a:lnTo>
                    <a:pt x="166" y="139"/>
                  </a:lnTo>
                  <a:lnTo>
                    <a:pt x="171" y="142"/>
                  </a:lnTo>
                  <a:lnTo>
                    <a:pt x="175" y="147"/>
                  </a:lnTo>
                  <a:lnTo>
                    <a:pt x="180" y="141"/>
                  </a:lnTo>
                  <a:lnTo>
                    <a:pt x="185" y="151"/>
                  </a:lnTo>
                  <a:lnTo>
                    <a:pt x="190" y="150"/>
                  </a:lnTo>
                  <a:lnTo>
                    <a:pt x="194" y="141"/>
                  </a:lnTo>
                  <a:lnTo>
                    <a:pt x="199" y="140"/>
                  </a:lnTo>
                  <a:lnTo>
                    <a:pt x="204" y="128"/>
                  </a:lnTo>
                  <a:lnTo>
                    <a:pt x="209" y="133"/>
                  </a:lnTo>
                  <a:lnTo>
                    <a:pt x="213" y="136"/>
                  </a:lnTo>
                  <a:lnTo>
                    <a:pt x="218" y="144"/>
                  </a:lnTo>
                  <a:lnTo>
                    <a:pt x="223" y="136"/>
                  </a:lnTo>
                  <a:lnTo>
                    <a:pt x="228" y="133"/>
                  </a:lnTo>
                  <a:lnTo>
                    <a:pt x="232" y="145"/>
                  </a:lnTo>
                  <a:lnTo>
                    <a:pt x="237" y="145"/>
                  </a:lnTo>
                  <a:lnTo>
                    <a:pt x="242" y="142"/>
                  </a:lnTo>
                  <a:lnTo>
                    <a:pt x="247" y="136"/>
                  </a:lnTo>
                  <a:lnTo>
                    <a:pt x="252" y="134"/>
                  </a:lnTo>
                  <a:lnTo>
                    <a:pt x="256" y="135"/>
                  </a:lnTo>
                  <a:lnTo>
                    <a:pt x="261" y="144"/>
                  </a:lnTo>
                  <a:lnTo>
                    <a:pt x="266" y="148"/>
                  </a:lnTo>
                  <a:lnTo>
                    <a:pt x="271" y="130"/>
                  </a:lnTo>
                  <a:lnTo>
                    <a:pt x="275" y="144"/>
                  </a:lnTo>
                  <a:lnTo>
                    <a:pt x="280" y="132"/>
                  </a:lnTo>
                  <a:lnTo>
                    <a:pt x="285" y="140"/>
                  </a:lnTo>
                  <a:lnTo>
                    <a:pt x="290" y="138"/>
                  </a:lnTo>
                  <a:lnTo>
                    <a:pt x="295" y="144"/>
                  </a:lnTo>
                  <a:lnTo>
                    <a:pt x="299" y="134"/>
                  </a:lnTo>
                  <a:lnTo>
                    <a:pt x="304" y="124"/>
                  </a:lnTo>
                  <a:lnTo>
                    <a:pt x="309" y="119"/>
                  </a:lnTo>
                  <a:lnTo>
                    <a:pt x="314" y="128"/>
                  </a:lnTo>
                  <a:lnTo>
                    <a:pt x="319" y="136"/>
                  </a:lnTo>
                  <a:lnTo>
                    <a:pt x="323" y="142"/>
                  </a:lnTo>
                  <a:lnTo>
                    <a:pt x="328" y="134"/>
                  </a:lnTo>
                  <a:lnTo>
                    <a:pt x="333" y="132"/>
                  </a:lnTo>
                  <a:lnTo>
                    <a:pt x="338" y="139"/>
                  </a:lnTo>
                  <a:lnTo>
                    <a:pt x="343" y="123"/>
                  </a:lnTo>
                  <a:lnTo>
                    <a:pt x="347" y="116"/>
                  </a:lnTo>
                  <a:lnTo>
                    <a:pt x="352" y="119"/>
                  </a:lnTo>
                  <a:lnTo>
                    <a:pt x="357" y="121"/>
                  </a:lnTo>
                  <a:lnTo>
                    <a:pt x="362" y="118"/>
                  </a:lnTo>
                  <a:lnTo>
                    <a:pt x="367" y="104"/>
                  </a:lnTo>
                  <a:lnTo>
                    <a:pt x="372" y="121"/>
                  </a:lnTo>
                  <a:lnTo>
                    <a:pt x="376" y="106"/>
                  </a:lnTo>
                  <a:lnTo>
                    <a:pt x="381" y="123"/>
                  </a:lnTo>
                  <a:lnTo>
                    <a:pt x="386" y="122"/>
                  </a:lnTo>
                  <a:lnTo>
                    <a:pt x="391" y="128"/>
                  </a:lnTo>
                  <a:lnTo>
                    <a:pt x="396" y="108"/>
                  </a:lnTo>
                  <a:lnTo>
                    <a:pt x="401" y="102"/>
                  </a:lnTo>
                  <a:lnTo>
                    <a:pt x="405" y="117"/>
                  </a:lnTo>
                  <a:lnTo>
                    <a:pt x="410" y="117"/>
                  </a:lnTo>
                  <a:lnTo>
                    <a:pt x="415" y="107"/>
                  </a:lnTo>
                  <a:lnTo>
                    <a:pt x="420" y="107"/>
                  </a:lnTo>
                  <a:lnTo>
                    <a:pt x="425" y="96"/>
                  </a:lnTo>
                  <a:lnTo>
                    <a:pt x="430" y="111"/>
                  </a:lnTo>
                  <a:lnTo>
                    <a:pt x="434" y="111"/>
                  </a:lnTo>
                  <a:lnTo>
                    <a:pt x="439" y="109"/>
                  </a:lnTo>
                  <a:lnTo>
                    <a:pt x="444" y="107"/>
                  </a:lnTo>
                  <a:lnTo>
                    <a:pt x="449" y="117"/>
                  </a:lnTo>
                  <a:lnTo>
                    <a:pt x="454" y="104"/>
                  </a:lnTo>
                  <a:lnTo>
                    <a:pt x="459" y="111"/>
                  </a:lnTo>
                  <a:lnTo>
                    <a:pt x="464" y="97"/>
                  </a:lnTo>
                  <a:lnTo>
                    <a:pt x="468" y="100"/>
                  </a:lnTo>
                  <a:lnTo>
                    <a:pt x="473" y="91"/>
                  </a:lnTo>
                  <a:lnTo>
                    <a:pt x="478" y="96"/>
                  </a:lnTo>
                  <a:lnTo>
                    <a:pt x="483" y="107"/>
                  </a:lnTo>
                  <a:lnTo>
                    <a:pt x="488" y="98"/>
                  </a:lnTo>
                  <a:lnTo>
                    <a:pt x="493" y="90"/>
                  </a:lnTo>
                  <a:lnTo>
                    <a:pt x="498" y="87"/>
                  </a:lnTo>
                  <a:lnTo>
                    <a:pt x="503" y="102"/>
                  </a:lnTo>
                  <a:lnTo>
                    <a:pt x="507" y="105"/>
                  </a:lnTo>
                  <a:lnTo>
                    <a:pt x="512" y="82"/>
                  </a:lnTo>
                  <a:lnTo>
                    <a:pt x="517" y="80"/>
                  </a:lnTo>
                  <a:lnTo>
                    <a:pt x="522" y="88"/>
                  </a:lnTo>
                  <a:lnTo>
                    <a:pt x="527" y="92"/>
                  </a:lnTo>
                  <a:lnTo>
                    <a:pt x="532" y="114"/>
                  </a:lnTo>
                  <a:lnTo>
                    <a:pt x="537" y="106"/>
                  </a:lnTo>
                  <a:lnTo>
                    <a:pt x="542" y="85"/>
                  </a:lnTo>
                  <a:lnTo>
                    <a:pt x="547" y="93"/>
                  </a:lnTo>
                  <a:lnTo>
                    <a:pt x="551" y="80"/>
                  </a:lnTo>
                  <a:lnTo>
                    <a:pt x="556" y="81"/>
                  </a:lnTo>
                  <a:lnTo>
                    <a:pt x="561" y="74"/>
                  </a:lnTo>
                  <a:lnTo>
                    <a:pt x="566" y="67"/>
                  </a:lnTo>
                  <a:lnTo>
                    <a:pt x="571" y="65"/>
                  </a:lnTo>
                  <a:lnTo>
                    <a:pt x="576" y="63"/>
                  </a:lnTo>
                  <a:lnTo>
                    <a:pt x="581" y="88"/>
                  </a:lnTo>
                  <a:lnTo>
                    <a:pt x="586" y="88"/>
                  </a:lnTo>
                  <a:lnTo>
                    <a:pt x="591" y="65"/>
                  </a:lnTo>
                  <a:lnTo>
                    <a:pt x="596" y="70"/>
                  </a:lnTo>
                  <a:lnTo>
                    <a:pt x="600" y="81"/>
                  </a:lnTo>
                  <a:lnTo>
                    <a:pt x="605" y="72"/>
                  </a:lnTo>
                  <a:lnTo>
                    <a:pt x="610" y="71"/>
                  </a:lnTo>
                  <a:lnTo>
                    <a:pt x="615" y="82"/>
                  </a:lnTo>
                  <a:lnTo>
                    <a:pt x="620" y="83"/>
                  </a:lnTo>
                  <a:lnTo>
                    <a:pt x="625" y="81"/>
                  </a:lnTo>
                  <a:lnTo>
                    <a:pt x="630" y="87"/>
                  </a:lnTo>
                  <a:lnTo>
                    <a:pt x="635" y="94"/>
                  </a:lnTo>
                  <a:lnTo>
                    <a:pt x="640" y="69"/>
                  </a:lnTo>
                  <a:lnTo>
                    <a:pt x="645" y="74"/>
                  </a:lnTo>
                  <a:lnTo>
                    <a:pt x="650" y="59"/>
                  </a:lnTo>
                  <a:lnTo>
                    <a:pt x="655" y="80"/>
                  </a:lnTo>
                  <a:lnTo>
                    <a:pt x="660" y="73"/>
                  </a:lnTo>
                  <a:lnTo>
                    <a:pt x="665" y="83"/>
                  </a:lnTo>
                  <a:lnTo>
                    <a:pt x="670" y="61"/>
                  </a:lnTo>
                  <a:lnTo>
                    <a:pt x="674" y="64"/>
                  </a:lnTo>
                  <a:lnTo>
                    <a:pt x="679" y="53"/>
                  </a:lnTo>
                  <a:lnTo>
                    <a:pt x="684" y="37"/>
                  </a:lnTo>
                  <a:lnTo>
                    <a:pt x="689" y="63"/>
                  </a:lnTo>
                  <a:lnTo>
                    <a:pt x="694" y="69"/>
                  </a:lnTo>
                  <a:lnTo>
                    <a:pt x="699" y="38"/>
                  </a:lnTo>
                  <a:lnTo>
                    <a:pt x="704" y="44"/>
                  </a:lnTo>
                  <a:lnTo>
                    <a:pt x="709" y="36"/>
                  </a:lnTo>
                  <a:lnTo>
                    <a:pt x="714" y="7"/>
                  </a:lnTo>
                  <a:lnTo>
                    <a:pt x="719" y="32"/>
                  </a:lnTo>
                  <a:lnTo>
                    <a:pt x="724" y="29"/>
                  </a:lnTo>
                  <a:lnTo>
                    <a:pt x="729" y="32"/>
                  </a:lnTo>
                  <a:lnTo>
                    <a:pt x="734" y="40"/>
                  </a:lnTo>
                  <a:lnTo>
                    <a:pt x="739" y="40"/>
                  </a:lnTo>
                  <a:lnTo>
                    <a:pt x="744" y="26"/>
                  </a:lnTo>
                  <a:lnTo>
                    <a:pt x="749" y="37"/>
                  </a:lnTo>
                  <a:lnTo>
                    <a:pt x="754" y="26"/>
                  </a:lnTo>
                  <a:lnTo>
                    <a:pt x="759" y="37"/>
                  </a:lnTo>
                  <a:lnTo>
                    <a:pt x="764" y="37"/>
                  </a:lnTo>
                  <a:lnTo>
                    <a:pt x="769" y="33"/>
                  </a:lnTo>
                  <a:lnTo>
                    <a:pt x="774" y="30"/>
                  </a:lnTo>
                  <a:lnTo>
                    <a:pt x="779" y="0"/>
                  </a:lnTo>
                  <a:lnTo>
                    <a:pt x="784" y="8"/>
                  </a:lnTo>
                  <a:lnTo>
                    <a:pt x="789" y="17"/>
                  </a:lnTo>
                  <a:lnTo>
                    <a:pt x="794" y="12"/>
                  </a:lnTo>
                  <a:lnTo>
                    <a:pt x="799" y="41"/>
                  </a:lnTo>
                  <a:lnTo>
                    <a:pt x="804" y="15"/>
                  </a:lnTo>
                  <a:lnTo>
                    <a:pt x="809" y="16"/>
                  </a:lnTo>
                  <a:lnTo>
                    <a:pt x="814" y="17"/>
                  </a:lnTo>
                  <a:lnTo>
                    <a:pt x="819" y="7"/>
                  </a:lnTo>
                  <a:lnTo>
                    <a:pt x="824" y="22"/>
                  </a:lnTo>
                  <a:lnTo>
                    <a:pt x="829" y="19"/>
                  </a:lnTo>
                  <a:lnTo>
                    <a:pt x="834" y="26"/>
                  </a:lnTo>
                  <a:lnTo>
                    <a:pt x="839" y="22"/>
                  </a:lnTo>
                  <a:lnTo>
                    <a:pt x="844" y="29"/>
                  </a:lnTo>
                  <a:lnTo>
                    <a:pt x="849" y="47"/>
                  </a:lnTo>
                  <a:lnTo>
                    <a:pt x="854" y="60"/>
                  </a:lnTo>
                  <a:lnTo>
                    <a:pt x="859" y="45"/>
                  </a:lnTo>
                  <a:lnTo>
                    <a:pt x="864" y="37"/>
                  </a:lnTo>
                  <a:lnTo>
                    <a:pt x="869" y="42"/>
                  </a:lnTo>
                  <a:lnTo>
                    <a:pt x="874" y="50"/>
                  </a:lnTo>
                  <a:lnTo>
                    <a:pt x="879" y="60"/>
                  </a:lnTo>
                  <a:lnTo>
                    <a:pt x="884" y="54"/>
                  </a:lnTo>
                  <a:lnTo>
                    <a:pt x="889" y="61"/>
                  </a:lnTo>
                  <a:lnTo>
                    <a:pt x="894" y="56"/>
                  </a:lnTo>
                  <a:lnTo>
                    <a:pt x="899" y="66"/>
                  </a:lnTo>
                  <a:lnTo>
                    <a:pt x="904" y="70"/>
                  </a:lnTo>
                  <a:lnTo>
                    <a:pt x="909" y="84"/>
                  </a:lnTo>
                  <a:lnTo>
                    <a:pt x="914" y="85"/>
                  </a:lnTo>
                  <a:lnTo>
                    <a:pt x="919" y="92"/>
                  </a:lnTo>
                  <a:lnTo>
                    <a:pt x="924" y="82"/>
                  </a:lnTo>
                  <a:lnTo>
                    <a:pt x="929" y="94"/>
                  </a:lnTo>
                  <a:lnTo>
                    <a:pt x="935" y="104"/>
                  </a:lnTo>
                  <a:lnTo>
                    <a:pt x="940" y="96"/>
                  </a:lnTo>
                  <a:lnTo>
                    <a:pt x="945" y="102"/>
                  </a:lnTo>
                </a:path>
              </a:pathLst>
            </a:custGeom>
            <a:noFill/>
            <a:ln w="79375">
              <a:solidFill>
                <a:srgbClr val="809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589" y="2389"/>
              <a:ext cx="2062" cy="433"/>
            </a:xfrm>
            <a:custGeom>
              <a:avLst/>
              <a:gdLst>
                <a:gd name="T0" fmla="*/ 972 w 1027"/>
                <a:gd name="T1" fmla="*/ 7859 h 220"/>
                <a:gd name="T2" fmla="*/ 2289 w 1027"/>
                <a:gd name="T3" fmla="*/ 9766 h 220"/>
                <a:gd name="T4" fmla="*/ 3592 w 1027"/>
                <a:gd name="T5" fmla="*/ 9719 h 220"/>
                <a:gd name="T6" fmla="*/ 4987 w 1027"/>
                <a:gd name="T7" fmla="*/ 11583 h 220"/>
                <a:gd name="T8" fmla="*/ 6304 w 1027"/>
                <a:gd name="T9" fmla="*/ 12323 h 220"/>
                <a:gd name="T10" fmla="*/ 7672 w 1027"/>
                <a:gd name="T11" fmla="*/ 12260 h 220"/>
                <a:gd name="T12" fmla="*/ 8969 w 1027"/>
                <a:gd name="T13" fmla="*/ 12787 h 220"/>
                <a:gd name="T14" fmla="*/ 10272 w 1027"/>
                <a:gd name="T15" fmla="*/ 12024 h 220"/>
                <a:gd name="T16" fmla="*/ 11655 w 1027"/>
                <a:gd name="T17" fmla="*/ 12136 h 220"/>
                <a:gd name="T18" fmla="*/ 13049 w 1027"/>
                <a:gd name="T19" fmla="*/ 12079 h 220"/>
                <a:gd name="T20" fmla="*/ 14352 w 1027"/>
                <a:gd name="T21" fmla="*/ 10923 h 220"/>
                <a:gd name="T22" fmla="*/ 15733 w 1027"/>
                <a:gd name="T23" fmla="*/ 11103 h 220"/>
                <a:gd name="T24" fmla="*/ 17028 w 1027"/>
                <a:gd name="T25" fmla="*/ 9607 h 220"/>
                <a:gd name="T26" fmla="*/ 18399 w 1027"/>
                <a:gd name="T27" fmla="*/ 10103 h 220"/>
                <a:gd name="T28" fmla="*/ 19773 w 1027"/>
                <a:gd name="T29" fmla="*/ 9065 h 220"/>
                <a:gd name="T30" fmla="*/ 21172 w 1027"/>
                <a:gd name="T31" fmla="*/ 8150 h 220"/>
                <a:gd name="T32" fmla="*/ 22477 w 1027"/>
                <a:gd name="T33" fmla="*/ 5938 h 220"/>
                <a:gd name="T34" fmla="*/ 23853 w 1027"/>
                <a:gd name="T35" fmla="*/ 2568 h 220"/>
                <a:gd name="T36" fmla="*/ 25220 w 1027"/>
                <a:gd name="T37" fmla="*/ 1275 h 220"/>
                <a:gd name="T38" fmla="*/ 26589 w 1027"/>
                <a:gd name="T39" fmla="*/ 1504 h 220"/>
                <a:gd name="T40" fmla="*/ 27964 w 1027"/>
                <a:gd name="T41" fmla="*/ 1984 h 220"/>
                <a:gd name="T42" fmla="*/ 29332 w 1027"/>
                <a:gd name="T43" fmla="*/ 3598 h 220"/>
                <a:gd name="T44" fmla="*/ 30733 w 1027"/>
                <a:gd name="T45" fmla="*/ 4017 h 220"/>
                <a:gd name="T46" fmla="*/ 32109 w 1027"/>
                <a:gd name="T47" fmla="*/ 3425 h 220"/>
                <a:gd name="T48" fmla="*/ 33476 w 1027"/>
                <a:gd name="T49" fmla="*/ 4369 h 220"/>
                <a:gd name="T50" fmla="*/ 34845 w 1027"/>
                <a:gd name="T51" fmla="*/ 5285 h 220"/>
                <a:gd name="T52" fmla="*/ 36221 w 1027"/>
                <a:gd name="T53" fmla="*/ 3253 h 220"/>
                <a:gd name="T54" fmla="*/ 37588 w 1027"/>
                <a:gd name="T55" fmla="*/ 4245 h 220"/>
                <a:gd name="T56" fmla="*/ 38989 w 1027"/>
                <a:gd name="T57" fmla="*/ 4993 h 220"/>
                <a:gd name="T58" fmla="*/ 40429 w 1027"/>
                <a:gd name="T59" fmla="*/ 4432 h 220"/>
                <a:gd name="T60" fmla="*/ 41796 w 1027"/>
                <a:gd name="T61" fmla="*/ 3482 h 220"/>
                <a:gd name="T62" fmla="*/ 43165 w 1027"/>
                <a:gd name="T63" fmla="*/ 3362 h 220"/>
                <a:gd name="T64" fmla="*/ 44605 w 1027"/>
                <a:gd name="T65" fmla="*/ 3661 h 220"/>
                <a:gd name="T66" fmla="*/ 45972 w 1027"/>
                <a:gd name="T67" fmla="*/ 3425 h 220"/>
                <a:gd name="T68" fmla="*/ 47376 w 1027"/>
                <a:gd name="T69" fmla="*/ 3425 h 220"/>
                <a:gd name="T70" fmla="*/ 48813 w 1027"/>
                <a:gd name="T71" fmla="*/ 3133 h 220"/>
                <a:gd name="T72" fmla="*/ 50181 w 1027"/>
                <a:gd name="T73" fmla="*/ 2277 h 220"/>
                <a:gd name="T74" fmla="*/ 51616 w 1027"/>
                <a:gd name="T75" fmla="*/ 2960 h 220"/>
                <a:gd name="T76" fmla="*/ 53056 w 1027"/>
                <a:gd name="T77" fmla="*/ 2960 h 220"/>
                <a:gd name="T78" fmla="*/ 54421 w 1027"/>
                <a:gd name="T79" fmla="*/ 2960 h 220"/>
                <a:gd name="T80" fmla="*/ 55889 w 1027"/>
                <a:gd name="T81" fmla="*/ 2385 h 220"/>
                <a:gd name="T82" fmla="*/ 57264 w 1027"/>
                <a:gd name="T83" fmla="*/ 1677 h 220"/>
                <a:gd name="T84" fmla="*/ 58694 w 1027"/>
                <a:gd name="T85" fmla="*/ 1984 h 220"/>
                <a:gd name="T86" fmla="*/ 60129 w 1027"/>
                <a:gd name="T87" fmla="*/ 2685 h 220"/>
                <a:gd name="T88" fmla="*/ 61577 w 1027"/>
                <a:gd name="T89" fmla="*/ 1921 h 220"/>
                <a:gd name="T90" fmla="*/ 63004 w 1027"/>
                <a:gd name="T91" fmla="*/ 884 h 220"/>
                <a:gd name="T92" fmla="*/ 64402 w 1027"/>
                <a:gd name="T93" fmla="*/ 2324 h 220"/>
                <a:gd name="T94" fmla="*/ 65849 w 1027"/>
                <a:gd name="T95" fmla="*/ 2041 h 220"/>
                <a:gd name="T96" fmla="*/ 67277 w 1027"/>
                <a:gd name="T97" fmla="*/ 0 h 2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27"/>
                <a:gd name="T148" fmla="*/ 0 h 220"/>
                <a:gd name="T149" fmla="*/ 1027 w 1027"/>
                <a:gd name="T150" fmla="*/ 220 h 2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27" h="220">
                  <a:moveTo>
                    <a:pt x="0" y="107"/>
                  </a:moveTo>
                  <a:lnTo>
                    <a:pt x="5" y="128"/>
                  </a:lnTo>
                  <a:lnTo>
                    <a:pt x="10" y="124"/>
                  </a:lnTo>
                  <a:lnTo>
                    <a:pt x="15" y="135"/>
                  </a:lnTo>
                  <a:lnTo>
                    <a:pt x="20" y="150"/>
                  </a:lnTo>
                  <a:lnTo>
                    <a:pt x="25" y="147"/>
                  </a:lnTo>
                  <a:lnTo>
                    <a:pt x="30" y="157"/>
                  </a:lnTo>
                  <a:lnTo>
                    <a:pt x="35" y="168"/>
                  </a:lnTo>
                  <a:lnTo>
                    <a:pt x="40" y="164"/>
                  </a:lnTo>
                  <a:lnTo>
                    <a:pt x="45" y="171"/>
                  </a:lnTo>
                  <a:lnTo>
                    <a:pt x="50" y="169"/>
                  </a:lnTo>
                  <a:lnTo>
                    <a:pt x="55" y="167"/>
                  </a:lnTo>
                  <a:lnTo>
                    <a:pt x="60" y="177"/>
                  </a:lnTo>
                  <a:lnTo>
                    <a:pt x="66" y="191"/>
                  </a:lnTo>
                  <a:lnTo>
                    <a:pt x="71" y="198"/>
                  </a:lnTo>
                  <a:lnTo>
                    <a:pt x="76" y="199"/>
                  </a:lnTo>
                  <a:lnTo>
                    <a:pt x="81" y="197"/>
                  </a:lnTo>
                  <a:lnTo>
                    <a:pt x="86" y="203"/>
                  </a:lnTo>
                  <a:lnTo>
                    <a:pt x="91" y="204"/>
                  </a:lnTo>
                  <a:lnTo>
                    <a:pt x="96" y="212"/>
                  </a:lnTo>
                  <a:lnTo>
                    <a:pt x="101" y="212"/>
                  </a:lnTo>
                  <a:lnTo>
                    <a:pt x="106" y="218"/>
                  </a:lnTo>
                  <a:lnTo>
                    <a:pt x="111" y="212"/>
                  </a:lnTo>
                  <a:lnTo>
                    <a:pt x="117" y="211"/>
                  </a:lnTo>
                  <a:lnTo>
                    <a:pt x="122" y="211"/>
                  </a:lnTo>
                  <a:lnTo>
                    <a:pt x="127" y="217"/>
                  </a:lnTo>
                  <a:lnTo>
                    <a:pt x="132" y="216"/>
                  </a:lnTo>
                  <a:lnTo>
                    <a:pt x="137" y="220"/>
                  </a:lnTo>
                  <a:lnTo>
                    <a:pt x="142" y="213"/>
                  </a:lnTo>
                  <a:lnTo>
                    <a:pt x="147" y="214"/>
                  </a:lnTo>
                  <a:lnTo>
                    <a:pt x="152" y="217"/>
                  </a:lnTo>
                  <a:lnTo>
                    <a:pt x="157" y="207"/>
                  </a:lnTo>
                  <a:lnTo>
                    <a:pt x="163" y="201"/>
                  </a:lnTo>
                  <a:lnTo>
                    <a:pt x="168" y="202"/>
                  </a:lnTo>
                  <a:lnTo>
                    <a:pt x="173" y="203"/>
                  </a:lnTo>
                  <a:lnTo>
                    <a:pt x="178" y="209"/>
                  </a:lnTo>
                  <a:lnTo>
                    <a:pt x="183" y="213"/>
                  </a:lnTo>
                  <a:lnTo>
                    <a:pt x="188" y="206"/>
                  </a:lnTo>
                  <a:lnTo>
                    <a:pt x="193" y="209"/>
                  </a:lnTo>
                  <a:lnTo>
                    <a:pt x="199" y="208"/>
                  </a:lnTo>
                  <a:lnTo>
                    <a:pt x="204" y="204"/>
                  </a:lnTo>
                  <a:lnTo>
                    <a:pt x="209" y="209"/>
                  </a:lnTo>
                  <a:lnTo>
                    <a:pt x="214" y="192"/>
                  </a:lnTo>
                  <a:lnTo>
                    <a:pt x="219" y="188"/>
                  </a:lnTo>
                  <a:lnTo>
                    <a:pt x="224" y="194"/>
                  </a:lnTo>
                  <a:lnTo>
                    <a:pt x="229" y="188"/>
                  </a:lnTo>
                  <a:lnTo>
                    <a:pt x="235" y="190"/>
                  </a:lnTo>
                  <a:lnTo>
                    <a:pt x="240" y="191"/>
                  </a:lnTo>
                  <a:lnTo>
                    <a:pt x="245" y="194"/>
                  </a:lnTo>
                  <a:lnTo>
                    <a:pt x="250" y="188"/>
                  </a:lnTo>
                  <a:lnTo>
                    <a:pt x="255" y="158"/>
                  </a:lnTo>
                  <a:lnTo>
                    <a:pt x="260" y="165"/>
                  </a:lnTo>
                  <a:lnTo>
                    <a:pt x="266" y="173"/>
                  </a:lnTo>
                  <a:lnTo>
                    <a:pt x="271" y="177"/>
                  </a:lnTo>
                  <a:lnTo>
                    <a:pt x="276" y="184"/>
                  </a:lnTo>
                  <a:lnTo>
                    <a:pt x="281" y="174"/>
                  </a:lnTo>
                  <a:lnTo>
                    <a:pt x="286" y="176"/>
                  </a:lnTo>
                  <a:lnTo>
                    <a:pt x="291" y="172"/>
                  </a:lnTo>
                  <a:lnTo>
                    <a:pt x="297" y="167"/>
                  </a:lnTo>
                  <a:lnTo>
                    <a:pt x="302" y="156"/>
                  </a:lnTo>
                  <a:lnTo>
                    <a:pt x="307" y="152"/>
                  </a:lnTo>
                  <a:lnTo>
                    <a:pt x="312" y="136"/>
                  </a:lnTo>
                  <a:lnTo>
                    <a:pt x="317" y="143"/>
                  </a:lnTo>
                  <a:lnTo>
                    <a:pt x="323" y="140"/>
                  </a:lnTo>
                  <a:lnTo>
                    <a:pt x="328" y="135"/>
                  </a:lnTo>
                  <a:lnTo>
                    <a:pt x="333" y="137"/>
                  </a:lnTo>
                  <a:lnTo>
                    <a:pt x="338" y="116"/>
                  </a:lnTo>
                  <a:lnTo>
                    <a:pt x="343" y="102"/>
                  </a:lnTo>
                  <a:lnTo>
                    <a:pt x="349" y="101"/>
                  </a:lnTo>
                  <a:lnTo>
                    <a:pt x="354" y="84"/>
                  </a:lnTo>
                  <a:lnTo>
                    <a:pt x="359" y="56"/>
                  </a:lnTo>
                  <a:lnTo>
                    <a:pt x="364" y="44"/>
                  </a:lnTo>
                  <a:lnTo>
                    <a:pt x="369" y="40"/>
                  </a:lnTo>
                  <a:lnTo>
                    <a:pt x="375" y="51"/>
                  </a:lnTo>
                  <a:lnTo>
                    <a:pt x="380" y="33"/>
                  </a:lnTo>
                  <a:lnTo>
                    <a:pt x="385" y="22"/>
                  </a:lnTo>
                  <a:lnTo>
                    <a:pt x="390" y="23"/>
                  </a:lnTo>
                  <a:lnTo>
                    <a:pt x="395" y="24"/>
                  </a:lnTo>
                  <a:lnTo>
                    <a:pt x="401" y="23"/>
                  </a:lnTo>
                  <a:lnTo>
                    <a:pt x="406" y="26"/>
                  </a:lnTo>
                  <a:lnTo>
                    <a:pt x="411" y="20"/>
                  </a:lnTo>
                  <a:lnTo>
                    <a:pt x="416" y="18"/>
                  </a:lnTo>
                  <a:lnTo>
                    <a:pt x="422" y="21"/>
                  </a:lnTo>
                  <a:lnTo>
                    <a:pt x="427" y="34"/>
                  </a:lnTo>
                  <a:lnTo>
                    <a:pt x="432" y="42"/>
                  </a:lnTo>
                  <a:lnTo>
                    <a:pt x="437" y="59"/>
                  </a:lnTo>
                  <a:lnTo>
                    <a:pt x="443" y="63"/>
                  </a:lnTo>
                  <a:lnTo>
                    <a:pt x="448" y="62"/>
                  </a:lnTo>
                  <a:lnTo>
                    <a:pt x="453" y="50"/>
                  </a:lnTo>
                  <a:lnTo>
                    <a:pt x="458" y="61"/>
                  </a:lnTo>
                  <a:lnTo>
                    <a:pt x="463" y="50"/>
                  </a:lnTo>
                  <a:lnTo>
                    <a:pt x="469" y="69"/>
                  </a:lnTo>
                  <a:lnTo>
                    <a:pt x="474" y="59"/>
                  </a:lnTo>
                  <a:lnTo>
                    <a:pt x="479" y="57"/>
                  </a:lnTo>
                  <a:lnTo>
                    <a:pt x="485" y="67"/>
                  </a:lnTo>
                  <a:lnTo>
                    <a:pt x="490" y="59"/>
                  </a:lnTo>
                  <a:lnTo>
                    <a:pt x="495" y="63"/>
                  </a:lnTo>
                  <a:lnTo>
                    <a:pt x="500" y="70"/>
                  </a:lnTo>
                  <a:lnTo>
                    <a:pt x="506" y="59"/>
                  </a:lnTo>
                  <a:lnTo>
                    <a:pt x="511" y="75"/>
                  </a:lnTo>
                  <a:lnTo>
                    <a:pt x="516" y="73"/>
                  </a:lnTo>
                  <a:lnTo>
                    <a:pt x="521" y="79"/>
                  </a:lnTo>
                  <a:lnTo>
                    <a:pt x="527" y="80"/>
                  </a:lnTo>
                  <a:lnTo>
                    <a:pt x="532" y="91"/>
                  </a:lnTo>
                  <a:lnTo>
                    <a:pt x="537" y="84"/>
                  </a:lnTo>
                  <a:lnTo>
                    <a:pt x="543" y="70"/>
                  </a:lnTo>
                  <a:lnTo>
                    <a:pt x="548" y="63"/>
                  </a:lnTo>
                  <a:lnTo>
                    <a:pt x="553" y="56"/>
                  </a:lnTo>
                  <a:lnTo>
                    <a:pt x="558" y="77"/>
                  </a:lnTo>
                  <a:lnTo>
                    <a:pt x="564" y="88"/>
                  </a:lnTo>
                  <a:lnTo>
                    <a:pt x="569" y="77"/>
                  </a:lnTo>
                  <a:lnTo>
                    <a:pt x="574" y="73"/>
                  </a:lnTo>
                  <a:lnTo>
                    <a:pt x="580" y="78"/>
                  </a:lnTo>
                  <a:lnTo>
                    <a:pt x="585" y="78"/>
                  </a:lnTo>
                  <a:lnTo>
                    <a:pt x="590" y="74"/>
                  </a:lnTo>
                  <a:lnTo>
                    <a:pt x="595" y="86"/>
                  </a:lnTo>
                  <a:lnTo>
                    <a:pt x="601" y="85"/>
                  </a:lnTo>
                  <a:lnTo>
                    <a:pt x="606" y="84"/>
                  </a:lnTo>
                  <a:lnTo>
                    <a:pt x="611" y="89"/>
                  </a:lnTo>
                  <a:lnTo>
                    <a:pt x="617" y="76"/>
                  </a:lnTo>
                  <a:lnTo>
                    <a:pt x="622" y="74"/>
                  </a:lnTo>
                  <a:lnTo>
                    <a:pt x="627" y="76"/>
                  </a:lnTo>
                  <a:lnTo>
                    <a:pt x="633" y="74"/>
                  </a:lnTo>
                  <a:lnTo>
                    <a:pt x="638" y="60"/>
                  </a:lnTo>
                  <a:lnTo>
                    <a:pt x="643" y="56"/>
                  </a:lnTo>
                  <a:lnTo>
                    <a:pt x="649" y="65"/>
                  </a:lnTo>
                  <a:lnTo>
                    <a:pt x="654" y="69"/>
                  </a:lnTo>
                  <a:lnTo>
                    <a:pt x="659" y="58"/>
                  </a:lnTo>
                  <a:lnTo>
                    <a:pt x="665" y="56"/>
                  </a:lnTo>
                  <a:lnTo>
                    <a:pt x="670" y="59"/>
                  </a:lnTo>
                  <a:lnTo>
                    <a:pt x="675" y="65"/>
                  </a:lnTo>
                  <a:lnTo>
                    <a:pt x="681" y="63"/>
                  </a:lnTo>
                  <a:lnTo>
                    <a:pt x="686" y="71"/>
                  </a:lnTo>
                  <a:lnTo>
                    <a:pt x="691" y="69"/>
                  </a:lnTo>
                  <a:lnTo>
                    <a:pt x="697" y="39"/>
                  </a:lnTo>
                  <a:lnTo>
                    <a:pt x="702" y="59"/>
                  </a:lnTo>
                  <a:lnTo>
                    <a:pt x="707" y="54"/>
                  </a:lnTo>
                  <a:lnTo>
                    <a:pt x="713" y="38"/>
                  </a:lnTo>
                  <a:lnTo>
                    <a:pt x="718" y="47"/>
                  </a:lnTo>
                  <a:lnTo>
                    <a:pt x="723" y="59"/>
                  </a:lnTo>
                  <a:lnTo>
                    <a:pt x="729" y="59"/>
                  </a:lnTo>
                  <a:lnTo>
                    <a:pt x="734" y="73"/>
                  </a:lnTo>
                  <a:lnTo>
                    <a:pt x="740" y="59"/>
                  </a:lnTo>
                  <a:lnTo>
                    <a:pt x="745" y="54"/>
                  </a:lnTo>
                  <a:lnTo>
                    <a:pt x="750" y="52"/>
                  </a:lnTo>
                  <a:lnTo>
                    <a:pt x="756" y="33"/>
                  </a:lnTo>
                  <a:lnTo>
                    <a:pt x="761" y="43"/>
                  </a:lnTo>
                  <a:lnTo>
                    <a:pt x="766" y="39"/>
                  </a:lnTo>
                  <a:lnTo>
                    <a:pt x="772" y="33"/>
                  </a:lnTo>
                  <a:lnTo>
                    <a:pt x="777" y="33"/>
                  </a:lnTo>
                  <a:lnTo>
                    <a:pt x="783" y="52"/>
                  </a:lnTo>
                  <a:lnTo>
                    <a:pt x="788" y="51"/>
                  </a:lnTo>
                  <a:lnTo>
                    <a:pt x="793" y="43"/>
                  </a:lnTo>
                  <a:lnTo>
                    <a:pt x="799" y="53"/>
                  </a:lnTo>
                  <a:lnTo>
                    <a:pt x="804" y="54"/>
                  </a:lnTo>
                  <a:lnTo>
                    <a:pt x="810" y="51"/>
                  </a:lnTo>
                  <a:lnTo>
                    <a:pt x="815" y="34"/>
                  </a:lnTo>
                  <a:lnTo>
                    <a:pt x="820" y="37"/>
                  </a:lnTo>
                  <a:lnTo>
                    <a:pt x="826" y="44"/>
                  </a:lnTo>
                  <a:lnTo>
                    <a:pt x="831" y="51"/>
                  </a:lnTo>
                  <a:lnTo>
                    <a:pt x="837" y="45"/>
                  </a:lnTo>
                  <a:lnTo>
                    <a:pt x="842" y="39"/>
                  </a:lnTo>
                  <a:lnTo>
                    <a:pt x="847" y="45"/>
                  </a:lnTo>
                  <a:lnTo>
                    <a:pt x="853" y="41"/>
                  </a:lnTo>
                  <a:lnTo>
                    <a:pt x="858" y="24"/>
                  </a:lnTo>
                  <a:lnTo>
                    <a:pt x="864" y="29"/>
                  </a:lnTo>
                  <a:lnTo>
                    <a:pt x="869" y="21"/>
                  </a:lnTo>
                  <a:lnTo>
                    <a:pt x="874" y="29"/>
                  </a:lnTo>
                  <a:lnTo>
                    <a:pt x="880" y="27"/>
                  </a:lnTo>
                  <a:lnTo>
                    <a:pt x="885" y="36"/>
                  </a:lnTo>
                  <a:lnTo>
                    <a:pt x="891" y="41"/>
                  </a:lnTo>
                  <a:lnTo>
                    <a:pt x="896" y="34"/>
                  </a:lnTo>
                  <a:lnTo>
                    <a:pt x="902" y="38"/>
                  </a:lnTo>
                  <a:lnTo>
                    <a:pt x="907" y="28"/>
                  </a:lnTo>
                  <a:lnTo>
                    <a:pt x="913" y="19"/>
                  </a:lnTo>
                  <a:lnTo>
                    <a:pt x="918" y="46"/>
                  </a:lnTo>
                  <a:lnTo>
                    <a:pt x="923" y="31"/>
                  </a:lnTo>
                  <a:lnTo>
                    <a:pt x="929" y="36"/>
                  </a:lnTo>
                  <a:lnTo>
                    <a:pt x="934" y="14"/>
                  </a:lnTo>
                  <a:lnTo>
                    <a:pt x="940" y="33"/>
                  </a:lnTo>
                  <a:lnTo>
                    <a:pt x="945" y="18"/>
                  </a:lnTo>
                  <a:lnTo>
                    <a:pt x="951" y="19"/>
                  </a:lnTo>
                  <a:lnTo>
                    <a:pt x="956" y="24"/>
                  </a:lnTo>
                  <a:lnTo>
                    <a:pt x="962" y="15"/>
                  </a:lnTo>
                  <a:lnTo>
                    <a:pt x="967" y="34"/>
                  </a:lnTo>
                  <a:lnTo>
                    <a:pt x="972" y="24"/>
                  </a:lnTo>
                  <a:lnTo>
                    <a:pt x="978" y="33"/>
                  </a:lnTo>
                  <a:lnTo>
                    <a:pt x="983" y="40"/>
                  </a:lnTo>
                  <a:lnTo>
                    <a:pt x="989" y="23"/>
                  </a:lnTo>
                  <a:lnTo>
                    <a:pt x="994" y="31"/>
                  </a:lnTo>
                  <a:lnTo>
                    <a:pt x="1000" y="27"/>
                  </a:lnTo>
                  <a:lnTo>
                    <a:pt x="1005" y="35"/>
                  </a:lnTo>
                  <a:lnTo>
                    <a:pt x="1011" y="28"/>
                  </a:lnTo>
                  <a:lnTo>
                    <a:pt x="1016" y="10"/>
                  </a:lnTo>
                  <a:lnTo>
                    <a:pt x="1022" y="12"/>
                  </a:lnTo>
                  <a:lnTo>
                    <a:pt x="1027" y="0"/>
                  </a:lnTo>
                </a:path>
              </a:pathLst>
            </a:custGeom>
            <a:noFill/>
            <a:ln w="79375">
              <a:solidFill>
                <a:srgbClr val="809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4651" y="2119"/>
              <a:ext cx="554" cy="311"/>
            </a:xfrm>
            <a:custGeom>
              <a:avLst/>
              <a:gdLst>
                <a:gd name="T0" fmla="*/ 0 w 276"/>
                <a:gd name="T1" fmla="*/ 7970 h 158"/>
                <a:gd name="T2" fmla="*/ 387 w 276"/>
                <a:gd name="T3" fmla="*/ 9190 h 158"/>
                <a:gd name="T4" fmla="*/ 713 w 276"/>
                <a:gd name="T5" fmla="*/ 8779 h 158"/>
                <a:gd name="T6" fmla="*/ 1100 w 276"/>
                <a:gd name="T7" fmla="*/ 8543 h 158"/>
                <a:gd name="T8" fmla="*/ 1431 w 276"/>
                <a:gd name="T9" fmla="*/ 8779 h 158"/>
                <a:gd name="T10" fmla="*/ 1821 w 276"/>
                <a:gd name="T11" fmla="*/ 8602 h 158"/>
                <a:gd name="T12" fmla="*/ 2144 w 276"/>
                <a:gd name="T13" fmla="*/ 8779 h 158"/>
                <a:gd name="T14" fmla="*/ 2547 w 276"/>
                <a:gd name="T15" fmla="*/ 8482 h 158"/>
                <a:gd name="T16" fmla="*/ 2872 w 276"/>
                <a:gd name="T17" fmla="*/ 8779 h 158"/>
                <a:gd name="T18" fmla="*/ 3260 w 276"/>
                <a:gd name="T19" fmla="*/ 6803 h 158"/>
                <a:gd name="T20" fmla="*/ 3589 w 276"/>
                <a:gd name="T21" fmla="*/ 5889 h 158"/>
                <a:gd name="T22" fmla="*/ 3980 w 276"/>
                <a:gd name="T23" fmla="*/ 7330 h 158"/>
                <a:gd name="T24" fmla="*/ 4304 w 276"/>
                <a:gd name="T25" fmla="*/ 7566 h 158"/>
                <a:gd name="T26" fmla="*/ 4721 w 276"/>
                <a:gd name="T27" fmla="*/ 6405 h 158"/>
                <a:gd name="T28" fmla="*/ 5048 w 276"/>
                <a:gd name="T29" fmla="*/ 6742 h 158"/>
                <a:gd name="T30" fmla="*/ 5436 w 276"/>
                <a:gd name="T31" fmla="*/ 6866 h 158"/>
                <a:gd name="T32" fmla="*/ 5765 w 276"/>
                <a:gd name="T33" fmla="*/ 5889 h 158"/>
                <a:gd name="T34" fmla="*/ 6156 w 276"/>
                <a:gd name="T35" fmla="*/ 4994 h 158"/>
                <a:gd name="T36" fmla="*/ 6479 w 276"/>
                <a:gd name="T37" fmla="*/ 3968 h 158"/>
                <a:gd name="T38" fmla="*/ 6881 w 276"/>
                <a:gd name="T39" fmla="*/ 5409 h 158"/>
                <a:gd name="T40" fmla="*/ 7272 w 276"/>
                <a:gd name="T41" fmla="*/ 5222 h 158"/>
                <a:gd name="T42" fmla="*/ 7595 w 276"/>
                <a:gd name="T43" fmla="*/ 5165 h 158"/>
                <a:gd name="T44" fmla="*/ 7989 w 276"/>
                <a:gd name="T45" fmla="*/ 4545 h 158"/>
                <a:gd name="T46" fmla="*/ 8312 w 276"/>
                <a:gd name="T47" fmla="*/ 4545 h 158"/>
                <a:gd name="T48" fmla="*/ 8703 w 276"/>
                <a:gd name="T49" fmla="*/ 5521 h 158"/>
                <a:gd name="T50" fmla="*/ 9025 w 276"/>
                <a:gd name="T51" fmla="*/ 4370 h 158"/>
                <a:gd name="T52" fmla="*/ 9412 w 276"/>
                <a:gd name="T53" fmla="*/ 4309 h 158"/>
                <a:gd name="T54" fmla="*/ 9739 w 276"/>
                <a:gd name="T55" fmla="*/ 5346 h 158"/>
                <a:gd name="T56" fmla="*/ 10133 w 276"/>
                <a:gd name="T57" fmla="*/ 4309 h 158"/>
                <a:gd name="T58" fmla="*/ 10456 w 276"/>
                <a:gd name="T59" fmla="*/ 3724 h 158"/>
                <a:gd name="T60" fmla="*/ 10847 w 276"/>
                <a:gd name="T61" fmla="*/ 4882 h 158"/>
                <a:gd name="T62" fmla="*/ 11249 w 276"/>
                <a:gd name="T63" fmla="*/ 6110 h 158"/>
                <a:gd name="T64" fmla="*/ 11572 w 276"/>
                <a:gd name="T65" fmla="*/ 5889 h 158"/>
                <a:gd name="T66" fmla="*/ 11963 w 276"/>
                <a:gd name="T67" fmla="*/ 4490 h 158"/>
                <a:gd name="T68" fmla="*/ 12284 w 276"/>
                <a:gd name="T69" fmla="*/ 3017 h 158"/>
                <a:gd name="T70" fmla="*/ 12680 w 276"/>
                <a:gd name="T71" fmla="*/ 5118 h 158"/>
                <a:gd name="T72" fmla="*/ 13005 w 276"/>
                <a:gd name="T73" fmla="*/ 3844 h 158"/>
                <a:gd name="T74" fmla="*/ 13392 w 276"/>
                <a:gd name="T75" fmla="*/ 3364 h 158"/>
                <a:gd name="T76" fmla="*/ 13812 w 276"/>
                <a:gd name="T77" fmla="*/ 4606 h 158"/>
                <a:gd name="T78" fmla="*/ 14137 w 276"/>
                <a:gd name="T79" fmla="*/ 2045 h 158"/>
                <a:gd name="T80" fmla="*/ 14524 w 276"/>
                <a:gd name="T81" fmla="*/ 3134 h 158"/>
                <a:gd name="T82" fmla="*/ 14856 w 276"/>
                <a:gd name="T83" fmla="*/ 4941 h 158"/>
                <a:gd name="T84" fmla="*/ 15245 w 276"/>
                <a:gd name="T85" fmla="*/ 4141 h 158"/>
                <a:gd name="T86" fmla="*/ 15632 w 276"/>
                <a:gd name="T87" fmla="*/ 1096 h 158"/>
                <a:gd name="T88" fmla="*/ 15972 w 276"/>
                <a:gd name="T89" fmla="*/ 2960 h 158"/>
                <a:gd name="T90" fmla="*/ 16361 w 276"/>
                <a:gd name="T91" fmla="*/ 2157 h 158"/>
                <a:gd name="T92" fmla="*/ 16684 w 276"/>
                <a:gd name="T93" fmla="*/ 2897 h 158"/>
                <a:gd name="T94" fmla="*/ 17080 w 276"/>
                <a:gd name="T95" fmla="*/ 3488 h 158"/>
                <a:gd name="T96" fmla="*/ 17469 w 276"/>
                <a:gd name="T97" fmla="*/ 0 h 158"/>
                <a:gd name="T98" fmla="*/ 17792 w 276"/>
                <a:gd name="T99" fmla="*/ 2388 h 158"/>
                <a:gd name="T100" fmla="*/ 18049 w 276"/>
                <a:gd name="T101" fmla="*/ 4637 h 1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6"/>
                <a:gd name="T154" fmla="*/ 0 h 158"/>
                <a:gd name="T155" fmla="*/ 276 w 276"/>
                <a:gd name="T156" fmla="*/ 158 h 1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6" h="158">
                  <a:moveTo>
                    <a:pt x="0" y="137"/>
                  </a:moveTo>
                  <a:lnTo>
                    <a:pt x="6" y="158"/>
                  </a:lnTo>
                  <a:lnTo>
                    <a:pt x="11" y="151"/>
                  </a:lnTo>
                  <a:lnTo>
                    <a:pt x="17" y="147"/>
                  </a:lnTo>
                  <a:lnTo>
                    <a:pt x="22" y="151"/>
                  </a:lnTo>
                  <a:lnTo>
                    <a:pt x="28" y="148"/>
                  </a:lnTo>
                  <a:lnTo>
                    <a:pt x="33" y="151"/>
                  </a:lnTo>
                  <a:lnTo>
                    <a:pt x="39" y="146"/>
                  </a:lnTo>
                  <a:lnTo>
                    <a:pt x="44" y="151"/>
                  </a:lnTo>
                  <a:lnTo>
                    <a:pt x="50" y="117"/>
                  </a:lnTo>
                  <a:lnTo>
                    <a:pt x="55" y="101"/>
                  </a:lnTo>
                  <a:lnTo>
                    <a:pt x="61" y="126"/>
                  </a:lnTo>
                  <a:lnTo>
                    <a:pt x="66" y="130"/>
                  </a:lnTo>
                  <a:lnTo>
                    <a:pt x="72" y="110"/>
                  </a:lnTo>
                  <a:lnTo>
                    <a:pt x="77" y="116"/>
                  </a:lnTo>
                  <a:lnTo>
                    <a:pt x="83" y="118"/>
                  </a:lnTo>
                  <a:lnTo>
                    <a:pt x="88" y="101"/>
                  </a:lnTo>
                  <a:lnTo>
                    <a:pt x="94" y="86"/>
                  </a:lnTo>
                  <a:lnTo>
                    <a:pt x="99" y="68"/>
                  </a:lnTo>
                  <a:lnTo>
                    <a:pt x="105" y="93"/>
                  </a:lnTo>
                  <a:lnTo>
                    <a:pt x="111" y="90"/>
                  </a:lnTo>
                  <a:lnTo>
                    <a:pt x="116" y="89"/>
                  </a:lnTo>
                  <a:lnTo>
                    <a:pt x="122" y="78"/>
                  </a:lnTo>
                  <a:lnTo>
                    <a:pt x="127" y="78"/>
                  </a:lnTo>
                  <a:lnTo>
                    <a:pt x="133" y="95"/>
                  </a:lnTo>
                  <a:lnTo>
                    <a:pt x="138" y="75"/>
                  </a:lnTo>
                  <a:lnTo>
                    <a:pt x="144" y="74"/>
                  </a:lnTo>
                  <a:lnTo>
                    <a:pt x="149" y="92"/>
                  </a:lnTo>
                  <a:lnTo>
                    <a:pt x="155" y="74"/>
                  </a:lnTo>
                  <a:lnTo>
                    <a:pt x="160" y="64"/>
                  </a:lnTo>
                  <a:lnTo>
                    <a:pt x="166" y="84"/>
                  </a:lnTo>
                  <a:lnTo>
                    <a:pt x="172" y="105"/>
                  </a:lnTo>
                  <a:lnTo>
                    <a:pt x="177" y="101"/>
                  </a:lnTo>
                  <a:lnTo>
                    <a:pt x="183" y="77"/>
                  </a:lnTo>
                  <a:lnTo>
                    <a:pt x="188" y="52"/>
                  </a:lnTo>
                  <a:lnTo>
                    <a:pt x="194" y="88"/>
                  </a:lnTo>
                  <a:lnTo>
                    <a:pt x="199" y="66"/>
                  </a:lnTo>
                  <a:lnTo>
                    <a:pt x="205" y="58"/>
                  </a:lnTo>
                  <a:lnTo>
                    <a:pt x="211" y="79"/>
                  </a:lnTo>
                  <a:lnTo>
                    <a:pt x="216" y="35"/>
                  </a:lnTo>
                  <a:lnTo>
                    <a:pt x="222" y="54"/>
                  </a:lnTo>
                  <a:lnTo>
                    <a:pt x="227" y="85"/>
                  </a:lnTo>
                  <a:lnTo>
                    <a:pt x="233" y="71"/>
                  </a:lnTo>
                  <a:lnTo>
                    <a:pt x="239" y="19"/>
                  </a:lnTo>
                  <a:lnTo>
                    <a:pt x="244" y="51"/>
                  </a:lnTo>
                  <a:lnTo>
                    <a:pt x="250" y="37"/>
                  </a:lnTo>
                  <a:lnTo>
                    <a:pt x="255" y="50"/>
                  </a:lnTo>
                  <a:lnTo>
                    <a:pt x="261" y="60"/>
                  </a:lnTo>
                  <a:lnTo>
                    <a:pt x="267" y="0"/>
                  </a:lnTo>
                  <a:lnTo>
                    <a:pt x="272" y="41"/>
                  </a:lnTo>
                  <a:lnTo>
                    <a:pt x="276" y="80"/>
                  </a:lnTo>
                </a:path>
              </a:pathLst>
            </a:custGeom>
            <a:noFill/>
            <a:ln w="79375">
              <a:solidFill>
                <a:srgbClr val="809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49"/>
          <p:cNvSpPr>
            <a:spLocks/>
          </p:cNvSpPr>
          <p:nvPr/>
        </p:nvSpPr>
        <p:spPr bwMode="auto">
          <a:xfrm>
            <a:off x="1116013" y="3895725"/>
            <a:ext cx="3013075" cy="879475"/>
          </a:xfrm>
          <a:custGeom>
            <a:avLst/>
            <a:gdLst>
              <a:gd name="T0" fmla="*/ 2147483647 w 1898"/>
              <a:gd name="T1" fmla="*/ 2147483647 h 554"/>
              <a:gd name="T2" fmla="*/ 2147483647 w 1898"/>
              <a:gd name="T3" fmla="*/ 2147483647 h 554"/>
              <a:gd name="T4" fmla="*/ 2147483647 w 1898"/>
              <a:gd name="T5" fmla="*/ 2147483647 h 554"/>
              <a:gd name="T6" fmla="*/ 2147483647 w 1898"/>
              <a:gd name="T7" fmla="*/ 2147483647 h 554"/>
              <a:gd name="T8" fmla="*/ 2147483647 w 1898"/>
              <a:gd name="T9" fmla="*/ 2147483647 h 554"/>
              <a:gd name="T10" fmla="*/ 2147483647 w 1898"/>
              <a:gd name="T11" fmla="*/ 2147483647 h 554"/>
              <a:gd name="T12" fmla="*/ 2147483647 w 1898"/>
              <a:gd name="T13" fmla="*/ 2147483647 h 554"/>
              <a:gd name="T14" fmla="*/ 2147483647 w 1898"/>
              <a:gd name="T15" fmla="*/ 2147483647 h 554"/>
              <a:gd name="T16" fmla="*/ 2147483647 w 1898"/>
              <a:gd name="T17" fmla="*/ 2147483647 h 554"/>
              <a:gd name="T18" fmla="*/ 2147483647 w 1898"/>
              <a:gd name="T19" fmla="*/ 2147483647 h 554"/>
              <a:gd name="T20" fmla="*/ 2147483647 w 1898"/>
              <a:gd name="T21" fmla="*/ 2147483647 h 554"/>
              <a:gd name="T22" fmla="*/ 2147483647 w 1898"/>
              <a:gd name="T23" fmla="*/ 2147483647 h 554"/>
              <a:gd name="T24" fmla="*/ 2147483647 w 1898"/>
              <a:gd name="T25" fmla="*/ 2147483647 h 554"/>
              <a:gd name="T26" fmla="*/ 2147483647 w 1898"/>
              <a:gd name="T27" fmla="*/ 2147483647 h 554"/>
              <a:gd name="T28" fmla="*/ 2147483647 w 1898"/>
              <a:gd name="T29" fmla="*/ 2147483647 h 554"/>
              <a:gd name="T30" fmla="*/ 2147483647 w 1898"/>
              <a:gd name="T31" fmla="*/ 2147483647 h 554"/>
              <a:gd name="T32" fmla="*/ 2147483647 w 1898"/>
              <a:gd name="T33" fmla="*/ 2147483647 h 554"/>
              <a:gd name="T34" fmla="*/ 2147483647 w 1898"/>
              <a:gd name="T35" fmla="*/ 2147483647 h 554"/>
              <a:gd name="T36" fmla="*/ 2147483647 w 1898"/>
              <a:gd name="T37" fmla="*/ 2147483647 h 554"/>
              <a:gd name="T38" fmla="*/ 2147483647 w 1898"/>
              <a:gd name="T39" fmla="*/ 2147483647 h 554"/>
              <a:gd name="T40" fmla="*/ 2147483647 w 1898"/>
              <a:gd name="T41" fmla="*/ 2147483647 h 554"/>
              <a:gd name="T42" fmla="*/ 2147483647 w 1898"/>
              <a:gd name="T43" fmla="*/ 2147483647 h 554"/>
              <a:gd name="T44" fmla="*/ 2147483647 w 1898"/>
              <a:gd name="T45" fmla="*/ 2147483647 h 554"/>
              <a:gd name="T46" fmla="*/ 2147483647 w 1898"/>
              <a:gd name="T47" fmla="*/ 2147483647 h 554"/>
              <a:gd name="T48" fmla="*/ 2147483647 w 1898"/>
              <a:gd name="T49" fmla="*/ 2147483647 h 554"/>
              <a:gd name="T50" fmla="*/ 2147483647 w 1898"/>
              <a:gd name="T51" fmla="*/ 2147483647 h 554"/>
              <a:gd name="T52" fmla="*/ 2147483647 w 1898"/>
              <a:gd name="T53" fmla="*/ 2147483647 h 554"/>
              <a:gd name="T54" fmla="*/ 2147483647 w 1898"/>
              <a:gd name="T55" fmla="*/ 2147483647 h 554"/>
              <a:gd name="T56" fmla="*/ 2147483647 w 1898"/>
              <a:gd name="T57" fmla="*/ 2147483647 h 554"/>
              <a:gd name="T58" fmla="*/ 2147483647 w 1898"/>
              <a:gd name="T59" fmla="*/ 2147483647 h 554"/>
              <a:gd name="T60" fmla="*/ 2147483647 w 1898"/>
              <a:gd name="T61" fmla="*/ 2147483647 h 554"/>
              <a:gd name="T62" fmla="*/ 2147483647 w 1898"/>
              <a:gd name="T63" fmla="*/ 2147483647 h 554"/>
              <a:gd name="T64" fmla="*/ 2147483647 w 1898"/>
              <a:gd name="T65" fmla="*/ 2147483647 h 554"/>
              <a:gd name="T66" fmla="*/ 2147483647 w 1898"/>
              <a:gd name="T67" fmla="*/ 2147483647 h 554"/>
              <a:gd name="T68" fmla="*/ 2147483647 w 1898"/>
              <a:gd name="T69" fmla="*/ 2147483647 h 554"/>
              <a:gd name="T70" fmla="*/ 2147483647 w 1898"/>
              <a:gd name="T71" fmla="*/ 2147483647 h 554"/>
              <a:gd name="T72" fmla="*/ 2147483647 w 1898"/>
              <a:gd name="T73" fmla="*/ 2147483647 h 554"/>
              <a:gd name="T74" fmla="*/ 2147483647 w 1898"/>
              <a:gd name="T75" fmla="*/ 2147483647 h 554"/>
              <a:gd name="T76" fmla="*/ 2147483647 w 1898"/>
              <a:gd name="T77" fmla="*/ 2147483647 h 554"/>
              <a:gd name="T78" fmla="*/ 2147483647 w 1898"/>
              <a:gd name="T79" fmla="*/ 2147483647 h 554"/>
              <a:gd name="T80" fmla="*/ 2147483647 w 1898"/>
              <a:gd name="T81" fmla="*/ 2147483647 h 554"/>
              <a:gd name="T82" fmla="*/ 2147483647 w 1898"/>
              <a:gd name="T83" fmla="*/ 2147483647 h 554"/>
              <a:gd name="T84" fmla="*/ 2147483647 w 1898"/>
              <a:gd name="T85" fmla="*/ 2147483647 h 554"/>
              <a:gd name="T86" fmla="*/ 2147483647 w 1898"/>
              <a:gd name="T87" fmla="*/ 2147483647 h 554"/>
              <a:gd name="T88" fmla="*/ 2147483647 w 1898"/>
              <a:gd name="T89" fmla="*/ 2147483647 h 554"/>
              <a:gd name="T90" fmla="*/ 2147483647 w 1898"/>
              <a:gd name="T91" fmla="*/ 2147483647 h 554"/>
              <a:gd name="T92" fmla="*/ 2147483647 w 1898"/>
              <a:gd name="T93" fmla="*/ 2147483647 h 554"/>
              <a:gd name="T94" fmla="*/ 2147483647 w 1898"/>
              <a:gd name="T95" fmla="*/ 2147483647 h 554"/>
              <a:gd name="T96" fmla="*/ 2147483647 w 1898"/>
              <a:gd name="T97" fmla="*/ 2147483647 h 5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98"/>
              <a:gd name="T148" fmla="*/ 0 h 554"/>
              <a:gd name="T149" fmla="*/ 1898 w 1898"/>
              <a:gd name="T150" fmla="*/ 554 h 55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98" h="554">
                <a:moveTo>
                  <a:pt x="0" y="540"/>
                </a:moveTo>
                <a:lnTo>
                  <a:pt x="2" y="540"/>
                </a:lnTo>
                <a:lnTo>
                  <a:pt x="12" y="541"/>
                </a:lnTo>
                <a:lnTo>
                  <a:pt x="20" y="522"/>
                </a:lnTo>
                <a:lnTo>
                  <a:pt x="30" y="522"/>
                </a:lnTo>
                <a:lnTo>
                  <a:pt x="40" y="538"/>
                </a:lnTo>
                <a:lnTo>
                  <a:pt x="48" y="554"/>
                </a:lnTo>
                <a:lnTo>
                  <a:pt x="58" y="536"/>
                </a:lnTo>
                <a:lnTo>
                  <a:pt x="68" y="524"/>
                </a:lnTo>
                <a:lnTo>
                  <a:pt x="76" y="525"/>
                </a:lnTo>
                <a:lnTo>
                  <a:pt x="86" y="530"/>
                </a:lnTo>
                <a:lnTo>
                  <a:pt x="96" y="533"/>
                </a:lnTo>
                <a:lnTo>
                  <a:pt x="106" y="530"/>
                </a:lnTo>
                <a:lnTo>
                  <a:pt x="114" y="513"/>
                </a:lnTo>
                <a:lnTo>
                  <a:pt x="125" y="519"/>
                </a:lnTo>
                <a:lnTo>
                  <a:pt x="135" y="514"/>
                </a:lnTo>
                <a:lnTo>
                  <a:pt x="143" y="511"/>
                </a:lnTo>
                <a:lnTo>
                  <a:pt x="153" y="519"/>
                </a:lnTo>
                <a:lnTo>
                  <a:pt x="163" y="516"/>
                </a:lnTo>
                <a:lnTo>
                  <a:pt x="171" y="511"/>
                </a:lnTo>
                <a:lnTo>
                  <a:pt x="181" y="509"/>
                </a:lnTo>
                <a:lnTo>
                  <a:pt x="191" y="503"/>
                </a:lnTo>
                <a:lnTo>
                  <a:pt x="201" y="509"/>
                </a:lnTo>
                <a:lnTo>
                  <a:pt x="209" y="525"/>
                </a:lnTo>
                <a:lnTo>
                  <a:pt x="219" y="509"/>
                </a:lnTo>
                <a:lnTo>
                  <a:pt x="229" y="522"/>
                </a:lnTo>
                <a:lnTo>
                  <a:pt x="237" y="522"/>
                </a:lnTo>
                <a:lnTo>
                  <a:pt x="247" y="501"/>
                </a:lnTo>
                <a:lnTo>
                  <a:pt x="257" y="509"/>
                </a:lnTo>
                <a:lnTo>
                  <a:pt x="267" y="506"/>
                </a:lnTo>
                <a:lnTo>
                  <a:pt x="275" y="498"/>
                </a:lnTo>
                <a:lnTo>
                  <a:pt x="285" y="517"/>
                </a:lnTo>
                <a:lnTo>
                  <a:pt x="295" y="505"/>
                </a:lnTo>
                <a:lnTo>
                  <a:pt x="305" y="501"/>
                </a:lnTo>
                <a:lnTo>
                  <a:pt x="313" y="501"/>
                </a:lnTo>
                <a:lnTo>
                  <a:pt x="323" y="514"/>
                </a:lnTo>
                <a:lnTo>
                  <a:pt x="333" y="516"/>
                </a:lnTo>
                <a:lnTo>
                  <a:pt x="343" y="517"/>
                </a:lnTo>
                <a:lnTo>
                  <a:pt x="351" y="505"/>
                </a:lnTo>
                <a:lnTo>
                  <a:pt x="362" y="514"/>
                </a:lnTo>
                <a:lnTo>
                  <a:pt x="372" y="508"/>
                </a:lnTo>
                <a:lnTo>
                  <a:pt x="382" y="513"/>
                </a:lnTo>
                <a:lnTo>
                  <a:pt x="390" y="511"/>
                </a:lnTo>
                <a:lnTo>
                  <a:pt x="400" y="509"/>
                </a:lnTo>
                <a:lnTo>
                  <a:pt x="410" y="508"/>
                </a:lnTo>
                <a:lnTo>
                  <a:pt x="420" y="492"/>
                </a:lnTo>
                <a:lnTo>
                  <a:pt x="428" y="490"/>
                </a:lnTo>
                <a:lnTo>
                  <a:pt x="438" y="511"/>
                </a:lnTo>
                <a:lnTo>
                  <a:pt x="448" y="513"/>
                </a:lnTo>
                <a:lnTo>
                  <a:pt x="458" y="482"/>
                </a:lnTo>
                <a:lnTo>
                  <a:pt x="466" y="478"/>
                </a:lnTo>
                <a:lnTo>
                  <a:pt x="476" y="470"/>
                </a:lnTo>
                <a:lnTo>
                  <a:pt x="486" y="471"/>
                </a:lnTo>
                <a:lnTo>
                  <a:pt x="496" y="482"/>
                </a:lnTo>
                <a:lnTo>
                  <a:pt x="506" y="476"/>
                </a:lnTo>
                <a:lnTo>
                  <a:pt x="514" y="478"/>
                </a:lnTo>
                <a:lnTo>
                  <a:pt x="524" y="462"/>
                </a:lnTo>
                <a:lnTo>
                  <a:pt x="534" y="474"/>
                </a:lnTo>
                <a:lnTo>
                  <a:pt x="544" y="462"/>
                </a:lnTo>
                <a:lnTo>
                  <a:pt x="552" y="455"/>
                </a:lnTo>
                <a:lnTo>
                  <a:pt x="562" y="458"/>
                </a:lnTo>
                <a:lnTo>
                  <a:pt x="572" y="451"/>
                </a:lnTo>
                <a:lnTo>
                  <a:pt x="582" y="465"/>
                </a:lnTo>
                <a:lnTo>
                  <a:pt x="592" y="455"/>
                </a:lnTo>
                <a:lnTo>
                  <a:pt x="601" y="462"/>
                </a:lnTo>
                <a:lnTo>
                  <a:pt x="611" y="470"/>
                </a:lnTo>
                <a:lnTo>
                  <a:pt x="621" y="455"/>
                </a:lnTo>
                <a:lnTo>
                  <a:pt x="631" y="439"/>
                </a:lnTo>
                <a:lnTo>
                  <a:pt x="641" y="436"/>
                </a:lnTo>
                <a:lnTo>
                  <a:pt x="649" y="436"/>
                </a:lnTo>
                <a:lnTo>
                  <a:pt x="659" y="427"/>
                </a:lnTo>
                <a:lnTo>
                  <a:pt x="669" y="428"/>
                </a:lnTo>
                <a:lnTo>
                  <a:pt x="679" y="454"/>
                </a:lnTo>
                <a:lnTo>
                  <a:pt x="689" y="455"/>
                </a:lnTo>
                <a:lnTo>
                  <a:pt x="697" y="449"/>
                </a:lnTo>
                <a:lnTo>
                  <a:pt x="707" y="455"/>
                </a:lnTo>
                <a:lnTo>
                  <a:pt x="717" y="470"/>
                </a:lnTo>
                <a:lnTo>
                  <a:pt x="727" y="462"/>
                </a:lnTo>
                <a:lnTo>
                  <a:pt x="737" y="438"/>
                </a:lnTo>
                <a:lnTo>
                  <a:pt x="747" y="428"/>
                </a:lnTo>
                <a:lnTo>
                  <a:pt x="755" y="393"/>
                </a:lnTo>
                <a:lnTo>
                  <a:pt x="765" y="390"/>
                </a:lnTo>
                <a:lnTo>
                  <a:pt x="775" y="403"/>
                </a:lnTo>
                <a:lnTo>
                  <a:pt x="785" y="403"/>
                </a:lnTo>
                <a:lnTo>
                  <a:pt x="795" y="395"/>
                </a:lnTo>
                <a:lnTo>
                  <a:pt x="805" y="416"/>
                </a:lnTo>
                <a:lnTo>
                  <a:pt x="813" y="416"/>
                </a:lnTo>
                <a:lnTo>
                  <a:pt x="823" y="392"/>
                </a:lnTo>
                <a:lnTo>
                  <a:pt x="834" y="390"/>
                </a:lnTo>
                <a:lnTo>
                  <a:pt x="844" y="388"/>
                </a:lnTo>
                <a:lnTo>
                  <a:pt x="854" y="390"/>
                </a:lnTo>
                <a:lnTo>
                  <a:pt x="864" y="393"/>
                </a:lnTo>
                <a:lnTo>
                  <a:pt x="872" y="384"/>
                </a:lnTo>
                <a:lnTo>
                  <a:pt x="882" y="360"/>
                </a:lnTo>
                <a:lnTo>
                  <a:pt x="892" y="366"/>
                </a:lnTo>
                <a:lnTo>
                  <a:pt x="902" y="371"/>
                </a:lnTo>
                <a:lnTo>
                  <a:pt x="912" y="350"/>
                </a:lnTo>
                <a:lnTo>
                  <a:pt x="922" y="355"/>
                </a:lnTo>
                <a:lnTo>
                  <a:pt x="932" y="333"/>
                </a:lnTo>
                <a:lnTo>
                  <a:pt x="940" y="336"/>
                </a:lnTo>
                <a:lnTo>
                  <a:pt x="950" y="352"/>
                </a:lnTo>
                <a:lnTo>
                  <a:pt x="960" y="344"/>
                </a:lnTo>
                <a:lnTo>
                  <a:pt x="970" y="309"/>
                </a:lnTo>
                <a:lnTo>
                  <a:pt x="980" y="342"/>
                </a:lnTo>
                <a:lnTo>
                  <a:pt x="990" y="309"/>
                </a:lnTo>
                <a:lnTo>
                  <a:pt x="1000" y="314"/>
                </a:lnTo>
                <a:lnTo>
                  <a:pt x="1013" y="319"/>
                </a:lnTo>
                <a:lnTo>
                  <a:pt x="1018" y="288"/>
                </a:lnTo>
                <a:lnTo>
                  <a:pt x="1029" y="279"/>
                </a:lnTo>
                <a:lnTo>
                  <a:pt x="1038" y="263"/>
                </a:lnTo>
                <a:lnTo>
                  <a:pt x="1048" y="275"/>
                </a:lnTo>
                <a:lnTo>
                  <a:pt x="1058" y="250"/>
                </a:lnTo>
                <a:lnTo>
                  <a:pt x="1069" y="282"/>
                </a:lnTo>
                <a:lnTo>
                  <a:pt x="1079" y="277"/>
                </a:lnTo>
                <a:lnTo>
                  <a:pt x="1089" y="231"/>
                </a:lnTo>
                <a:lnTo>
                  <a:pt x="1099" y="217"/>
                </a:lnTo>
                <a:lnTo>
                  <a:pt x="1107" y="202"/>
                </a:lnTo>
                <a:lnTo>
                  <a:pt x="1117" y="231"/>
                </a:lnTo>
                <a:lnTo>
                  <a:pt x="1127" y="209"/>
                </a:lnTo>
                <a:lnTo>
                  <a:pt x="1137" y="172"/>
                </a:lnTo>
                <a:lnTo>
                  <a:pt x="1147" y="181"/>
                </a:lnTo>
                <a:lnTo>
                  <a:pt x="1157" y="167"/>
                </a:lnTo>
                <a:lnTo>
                  <a:pt x="1167" y="194"/>
                </a:lnTo>
                <a:lnTo>
                  <a:pt x="1177" y="151"/>
                </a:lnTo>
                <a:lnTo>
                  <a:pt x="1187" y="156"/>
                </a:lnTo>
                <a:lnTo>
                  <a:pt x="1197" y="166"/>
                </a:lnTo>
                <a:lnTo>
                  <a:pt x="1205" y="151"/>
                </a:lnTo>
                <a:lnTo>
                  <a:pt x="1221" y="107"/>
                </a:lnTo>
                <a:lnTo>
                  <a:pt x="1217" y="87"/>
                </a:lnTo>
                <a:lnTo>
                  <a:pt x="1235" y="54"/>
                </a:lnTo>
                <a:lnTo>
                  <a:pt x="1245" y="86"/>
                </a:lnTo>
                <a:lnTo>
                  <a:pt x="1255" y="81"/>
                </a:lnTo>
                <a:lnTo>
                  <a:pt x="1273" y="47"/>
                </a:lnTo>
                <a:lnTo>
                  <a:pt x="1275" y="84"/>
                </a:lnTo>
                <a:lnTo>
                  <a:pt x="1285" y="75"/>
                </a:lnTo>
                <a:lnTo>
                  <a:pt x="1295" y="88"/>
                </a:lnTo>
                <a:lnTo>
                  <a:pt x="1306" y="67"/>
                </a:lnTo>
                <a:lnTo>
                  <a:pt x="1313" y="27"/>
                </a:lnTo>
                <a:lnTo>
                  <a:pt x="1326" y="57"/>
                </a:lnTo>
                <a:lnTo>
                  <a:pt x="1336" y="83"/>
                </a:lnTo>
                <a:lnTo>
                  <a:pt x="1346" y="37"/>
                </a:lnTo>
                <a:lnTo>
                  <a:pt x="1354" y="68"/>
                </a:lnTo>
                <a:lnTo>
                  <a:pt x="1364" y="68"/>
                </a:lnTo>
                <a:lnTo>
                  <a:pt x="1374" y="78"/>
                </a:lnTo>
                <a:lnTo>
                  <a:pt x="1381" y="43"/>
                </a:lnTo>
                <a:lnTo>
                  <a:pt x="1394" y="65"/>
                </a:lnTo>
                <a:lnTo>
                  <a:pt x="1404" y="84"/>
                </a:lnTo>
                <a:lnTo>
                  <a:pt x="1414" y="103"/>
                </a:lnTo>
                <a:lnTo>
                  <a:pt x="1424" y="100"/>
                </a:lnTo>
                <a:lnTo>
                  <a:pt x="1434" y="78"/>
                </a:lnTo>
                <a:lnTo>
                  <a:pt x="1444" y="100"/>
                </a:lnTo>
                <a:lnTo>
                  <a:pt x="1454" y="97"/>
                </a:lnTo>
                <a:lnTo>
                  <a:pt x="1464" y="35"/>
                </a:lnTo>
                <a:lnTo>
                  <a:pt x="1474" y="38"/>
                </a:lnTo>
                <a:lnTo>
                  <a:pt x="1484" y="78"/>
                </a:lnTo>
                <a:lnTo>
                  <a:pt x="1494" y="84"/>
                </a:lnTo>
                <a:lnTo>
                  <a:pt x="1504" y="76"/>
                </a:lnTo>
                <a:lnTo>
                  <a:pt x="1514" y="131"/>
                </a:lnTo>
                <a:lnTo>
                  <a:pt x="1524" y="84"/>
                </a:lnTo>
                <a:lnTo>
                  <a:pt x="1534" y="83"/>
                </a:lnTo>
                <a:lnTo>
                  <a:pt x="1545" y="84"/>
                </a:lnTo>
                <a:lnTo>
                  <a:pt x="1565" y="107"/>
                </a:lnTo>
                <a:lnTo>
                  <a:pt x="1561" y="107"/>
                </a:lnTo>
                <a:lnTo>
                  <a:pt x="1581" y="131"/>
                </a:lnTo>
                <a:lnTo>
                  <a:pt x="1593" y="123"/>
                </a:lnTo>
                <a:lnTo>
                  <a:pt x="1593" y="107"/>
                </a:lnTo>
                <a:lnTo>
                  <a:pt x="1609" y="147"/>
                </a:lnTo>
                <a:lnTo>
                  <a:pt x="1615" y="97"/>
                </a:lnTo>
                <a:lnTo>
                  <a:pt x="1625" y="88"/>
                </a:lnTo>
                <a:lnTo>
                  <a:pt x="1635" y="64"/>
                </a:lnTo>
                <a:lnTo>
                  <a:pt x="1645" y="54"/>
                </a:lnTo>
                <a:lnTo>
                  <a:pt x="1655" y="76"/>
                </a:lnTo>
                <a:lnTo>
                  <a:pt x="1665" y="96"/>
                </a:lnTo>
                <a:lnTo>
                  <a:pt x="1675" y="94"/>
                </a:lnTo>
                <a:lnTo>
                  <a:pt x="1685" y="80"/>
                </a:lnTo>
                <a:lnTo>
                  <a:pt x="1695" y="57"/>
                </a:lnTo>
                <a:lnTo>
                  <a:pt x="1705" y="124"/>
                </a:lnTo>
                <a:lnTo>
                  <a:pt x="1715" y="143"/>
                </a:lnTo>
                <a:lnTo>
                  <a:pt x="1725" y="57"/>
                </a:lnTo>
                <a:lnTo>
                  <a:pt x="1735" y="59"/>
                </a:lnTo>
                <a:lnTo>
                  <a:pt x="1745" y="92"/>
                </a:lnTo>
                <a:lnTo>
                  <a:pt x="1755" y="76"/>
                </a:lnTo>
                <a:lnTo>
                  <a:pt x="1765" y="57"/>
                </a:lnTo>
                <a:lnTo>
                  <a:pt x="1775" y="73"/>
                </a:lnTo>
                <a:lnTo>
                  <a:pt x="1786" y="46"/>
                </a:lnTo>
                <a:lnTo>
                  <a:pt x="1796" y="0"/>
                </a:lnTo>
                <a:lnTo>
                  <a:pt x="1806" y="37"/>
                </a:lnTo>
                <a:lnTo>
                  <a:pt x="1816" y="62"/>
                </a:lnTo>
                <a:lnTo>
                  <a:pt x="1826" y="81"/>
                </a:lnTo>
                <a:lnTo>
                  <a:pt x="1836" y="84"/>
                </a:lnTo>
                <a:lnTo>
                  <a:pt x="1846" y="96"/>
                </a:lnTo>
                <a:lnTo>
                  <a:pt x="1856" y="59"/>
                </a:lnTo>
                <a:lnTo>
                  <a:pt x="1866" y="76"/>
                </a:lnTo>
                <a:lnTo>
                  <a:pt x="1878" y="72"/>
                </a:lnTo>
                <a:lnTo>
                  <a:pt x="1888" y="113"/>
                </a:lnTo>
                <a:lnTo>
                  <a:pt x="1898" y="111"/>
                </a:lnTo>
              </a:path>
            </a:pathLst>
          </a:custGeom>
          <a:noFill/>
          <a:ln w="79375">
            <a:solidFill>
              <a:srgbClr val="FFAA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6"/>
          <p:cNvSpPr>
            <a:spLocks/>
          </p:cNvSpPr>
          <p:nvPr/>
        </p:nvSpPr>
        <p:spPr bwMode="auto">
          <a:xfrm>
            <a:off x="4129088" y="3905250"/>
            <a:ext cx="3273425" cy="947738"/>
          </a:xfrm>
          <a:custGeom>
            <a:avLst/>
            <a:gdLst>
              <a:gd name="T0" fmla="*/ 2147483647 w 1027"/>
              <a:gd name="T1" fmla="*/ 2147483647 h 375"/>
              <a:gd name="T2" fmla="*/ 2147483647 w 1027"/>
              <a:gd name="T3" fmla="*/ 2147483647 h 375"/>
              <a:gd name="T4" fmla="*/ 2147483647 w 1027"/>
              <a:gd name="T5" fmla="*/ 2147483647 h 375"/>
              <a:gd name="T6" fmla="*/ 2147483647 w 1027"/>
              <a:gd name="T7" fmla="*/ 2147483647 h 375"/>
              <a:gd name="T8" fmla="*/ 2147483647 w 1027"/>
              <a:gd name="T9" fmla="*/ 2147483647 h 375"/>
              <a:gd name="T10" fmla="*/ 2147483647 w 1027"/>
              <a:gd name="T11" fmla="*/ 2147483647 h 375"/>
              <a:gd name="T12" fmla="*/ 2147483647 w 1027"/>
              <a:gd name="T13" fmla="*/ 2147483647 h 375"/>
              <a:gd name="T14" fmla="*/ 2147483647 w 1027"/>
              <a:gd name="T15" fmla="*/ 2147483647 h 375"/>
              <a:gd name="T16" fmla="*/ 2147483647 w 1027"/>
              <a:gd name="T17" fmla="*/ 2147483647 h 375"/>
              <a:gd name="T18" fmla="*/ 2147483647 w 1027"/>
              <a:gd name="T19" fmla="*/ 2147483647 h 375"/>
              <a:gd name="T20" fmla="*/ 2147483647 w 1027"/>
              <a:gd name="T21" fmla="*/ 2147483647 h 375"/>
              <a:gd name="T22" fmla="*/ 2147483647 w 1027"/>
              <a:gd name="T23" fmla="*/ 2147483647 h 375"/>
              <a:gd name="T24" fmla="*/ 2147483647 w 1027"/>
              <a:gd name="T25" fmla="*/ 2147483647 h 375"/>
              <a:gd name="T26" fmla="*/ 2147483647 w 1027"/>
              <a:gd name="T27" fmla="*/ 2147483647 h 375"/>
              <a:gd name="T28" fmla="*/ 2147483647 w 1027"/>
              <a:gd name="T29" fmla="*/ 2147483647 h 375"/>
              <a:gd name="T30" fmla="*/ 2147483647 w 1027"/>
              <a:gd name="T31" fmla="*/ 2147483647 h 375"/>
              <a:gd name="T32" fmla="*/ 2147483647 w 1027"/>
              <a:gd name="T33" fmla="*/ 2147483647 h 375"/>
              <a:gd name="T34" fmla="*/ 2147483647 w 1027"/>
              <a:gd name="T35" fmla="*/ 2147483647 h 375"/>
              <a:gd name="T36" fmla="*/ 2147483647 w 1027"/>
              <a:gd name="T37" fmla="*/ 2147483647 h 375"/>
              <a:gd name="T38" fmla="*/ 2147483647 w 1027"/>
              <a:gd name="T39" fmla="*/ 0 h 375"/>
              <a:gd name="T40" fmla="*/ 2147483647 w 1027"/>
              <a:gd name="T41" fmla="*/ 2147483647 h 375"/>
              <a:gd name="T42" fmla="*/ 2147483647 w 1027"/>
              <a:gd name="T43" fmla="*/ 2147483647 h 375"/>
              <a:gd name="T44" fmla="*/ 2147483647 w 1027"/>
              <a:gd name="T45" fmla="*/ 2147483647 h 375"/>
              <a:gd name="T46" fmla="*/ 2147483647 w 1027"/>
              <a:gd name="T47" fmla="*/ 2147483647 h 375"/>
              <a:gd name="T48" fmla="*/ 2147483647 w 1027"/>
              <a:gd name="T49" fmla="*/ 2147483647 h 375"/>
              <a:gd name="T50" fmla="*/ 2147483647 w 1027"/>
              <a:gd name="T51" fmla="*/ 2147483647 h 375"/>
              <a:gd name="T52" fmla="*/ 2147483647 w 1027"/>
              <a:gd name="T53" fmla="*/ 2147483647 h 375"/>
              <a:gd name="T54" fmla="*/ 2147483647 w 1027"/>
              <a:gd name="T55" fmla="*/ 2147483647 h 375"/>
              <a:gd name="T56" fmla="*/ 2147483647 w 1027"/>
              <a:gd name="T57" fmla="*/ 2147483647 h 375"/>
              <a:gd name="T58" fmla="*/ 2147483647 w 1027"/>
              <a:gd name="T59" fmla="*/ 2147483647 h 375"/>
              <a:gd name="T60" fmla="*/ 2147483647 w 1027"/>
              <a:gd name="T61" fmla="*/ 2147483647 h 375"/>
              <a:gd name="T62" fmla="*/ 2147483647 w 1027"/>
              <a:gd name="T63" fmla="*/ 2147483647 h 375"/>
              <a:gd name="T64" fmla="*/ 2147483647 w 1027"/>
              <a:gd name="T65" fmla="*/ 2147483647 h 375"/>
              <a:gd name="T66" fmla="*/ 2147483647 w 1027"/>
              <a:gd name="T67" fmla="*/ 2147483647 h 375"/>
              <a:gd name="T68" fmla="*/ 2147483647 w 1027"/>
              <a:gd name="T69" fmla="*/ 2147483647 h 375"/>
              <a:gd name="T70" fmla="*/ 2147483647 w 1027"/>
              <a:gd name="T71" fmla="*/ 2147483647 h 375"/>
              <a:gd name="T72" fmla="*/ 2147483647 w 1027"/>
              <a:gd name="T73" fmla="*/ 2147483647 h 375"/>
              <a:gd name="T74" fmla="*/ 2147483647 w 1027"/>
              <a:gd name="T75" fmla="*/ 2147483647 h 375"/>
              <a:gd name="T76" fmla="*/ 2147483647 w 1027"/>
              <a:gd name="T77" fmla="*/ 2147483647 h 375"/>
              <a:gd name="T78" fmla="*/ 2147483647 w 1027"/>
              <a:gd name="T79" fmla="*/ 2147483647 h 375"/>
              <a:gd name="T80" fmla="*/ 2147483647 w 1027"/>
              <a:gd name="T81" fmla="*/ 2147483647 h 375"/>
              <a:gd name="T82" fmla="*/ 2147483647 w 1027"/>
              <a:gd name="T83" fmla="*/ 2147483647 h 375"/>
              <a:gd name="T84" fmla="*/ 2147483647 w 1027"/>
              <a:gd name="T85" fmla="*/ 2147483647 h 375"/>
              <a:gd name="T86" fmla="*/ 2147483647 w 1027"/>
              <a:gd name="T87" fmla="*/ 2147483647 h 375"/>
              <a:gd name="T88" fmla="*/ 2147483647 w 1027"/>
              <a:gd name="T89" fmla="*/ 2147483647 h 375"/>
              <a:gd name="T90" fmla="*/ 2147483647 w 1027"/>
              <a:gd name="T91" fmla="*/ 2147483647 h 375"/>
              <a:gd name="T92" fmla="*/ 2147483647 w 1027"/>
              <a:gd name="T93" fmla="*/ 2147483647 h 375"/>
              <a:gd name="T94" fmla="*/ 2147483647 w 1027"/>
              <a:gd name="T95" fmla="*/ 2147483647 h 375"/>
              <a:gd name="T96" fmla="*/ 2147483647 w 1027"/>
              <a:gd name="T97" fmla="*/ 2147483647 h 37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27"/>
              <a:gd name="T148" fmla="*/ 0 h 375"/>
              <a:gd name="T149" fmla="*/ 1027 w 1027"/>
              <a:gd name="T150" fmla="*/ 375 h 37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27" h="375">
                <a:moveTo>
                  <a:pt x="0" y="66"/>
                </a:moveTo>
                <a:lnTo>
                  <a:pt x="5" y="64"/>
                </a:lnTo>
                <a:lnTo>
                  <a:pt x="10" y="73"/>
                </a:lnTo>
                <a:lnTo>
                  <a:pt x="15" y="70"/>
                </a:lnTo>
                <a:lnTo>
                  <a:pt x="20" y="75"/>
                </a:lnTo>
                <a:lnTo>
                  <a:pt x="25" y="95"/>
                </a:lnTo>
                <a:lnTo>
                  <a:pt x="30" y="95"/>
                </a:lnTo>
                <a:lnTo>
                  <a:pt x="35" y="104"/>
                </a:lnTo>
                <a:lnTo>
                  <a:pt x="40" y="106"/>
                </a:lnTo>
                <a:lnTo>
                  <a:pt x="45" y="128"/>
                </a:lnTo>
                <a:lnTo>
                  <a:pt x="50" y="121"/>
                </a:lnTo>
                <a:lnTo>
                  <a:pt x="55" y="110"/>
                </a:lnTo>
                <a:lnTo>
                  <a:pt x="60" y="118"/>
                </a:lnTo>
                <a:lnTo>
                  <a:pt x="66" y="159"/>
                </a:lnTo>
                <a:lnTo>
                  <a:pt x="71" y="171"/>
                </a:lnTo>
                <a:lnTo>
                  <a:pt x="76" y="188"/>
                </a:lnTo>
                <a:lnTo>
                  <a:pt x="81" y="177"/>
                </a:lnTo>
                <a:lnTo>
                  <a:pt x="86" y="185"/>
                </a:lnTo>
                <a:lnTo>
                  <a:pt x="91" y="212"/>
                </a:lnTo>
                <a:lnTo>
                  <a:pt x="96" y="222"/>
                </a:lnTo>
                <a:lnTo>
                  <a:pt x="101" y="214"/>
                </a:lnTo>
                <a:lnTo>
                  <a:pt x="106" y="223"/>
                </a:lnTo>
                <a:lnTo>
                  <a:pt x="111" y="248"/>
                </a:lnTo>
                <a:lnTo>
                  <a:pt x="117" y="256"/>
                </a:lnTo>
                <a:lnTo>
                  <a:pt x="122" y="266"/>
                </a:lnTo>
                <a:lnTo>
                  <a:pt x="127" y="268"/>
                </a:lnTo>
                <a:lnTo>
                  <a:pt x="132" y="264"/>
                </a:lnTo>
                <a:lnTo>
                  <a:pt x="137" y="287"/>
                </a:lnTo>
                <a:lnTo>
                  <a:pt x="142" y="277"/>
                </a:lnTo>
                <a:lnTo>
                  <a:pt x="147" y="291"/>
                </a:lnTo>
                <a:lnTo>
                  <a:pt x="152" y="314"/>
                </a:lnTo>
                <a:lnTo>
                  <a:pt x="157" y="314"/>
                </a:lnTo>
                <a:lnTo>
                  <a:pt x="163" y="325"/>
                </a:lnTo>
                <a:lnTo>
                  <a:pt x="168" y="331"/>
                </a:lnTo>
                <a:lnTo>
                  <a:pt x="173" y="331"/>
                </a:lnTo>
                <a:lnTo>
                  <a:pt x="178" y="323"/>
                </a:lnTo>
                <a:lnTo>
                  <a:pt x="183" y="341"/>
                </a:lnTo>
                <a:lnTo>
                  <a:pt x="188" y="344"/>
                </a:lnTo>
                <a:lnTo>
                  <a:pt x="193" y="355"/>
                </a:lnTo>
                <a:lnTo>
                  <a:pt x="199" y="352"/>
                </a:lnTo>
                <a:lnTo>
                  <a:pt x="204" y="359"/>
                </a:lnTo>
                <a:lnTo>
                  <a:pt x="209" y="361"/>
                </a:lnTo>
                <a:lnTo>
                  <a:pt x="214" y="359"/>
                </a:lnTo>
                <a:lnTo>
                  <a:pt x="219" y="352"/>
                </a:lnTo>
                <a:lnTo>
                  <a:pt x="224" y="358"/>
                </a:lnTo>
                <a:lnTo>
                  <a:pt x="229" y="363"/>
                </a:lnTo>
                <a:lnTo>
                  <a:pt x="235" y="370"/>
                </a:lnTo>
                <a:lnTo>
                  <a:pt x="240" y="359"/>
                </a:lnTo>
                <a:lnTo>
                  <a:pt x="245" y="365"/>
                </a:lnTo>
                <a:lnTo>
                  <a:pt x="250" y="375"/>
                </a:lnTo>
                <a:lnTo>
                  <a:pt x="255" y="358"/>
                </a:lnTo>
                <a:lnTo>
                  <a:pt x="260" y="349"/>
                </a:lnTo>
                <a:lnTo>
                  <a:pt x="266" y="357"/>
                </a:lnTo>
                <a:lnTo>
                  <a:pt x="271" y="356"/>
                </a:lnTo>
                <a:lnTo>
                  <a:pt x="276" y="351"/>
                </a:lnTo>
                <a:lnTo>
                  <a:pt x="281" y="355"/>
                </a:lnTo>
                <a:lnTo>
                  <a:pt x="286" y="357"/>
                </a:lnTo>
                <a:lnTo>
                  <a:pt x="291" y="359"/>
                </a:lnTo>
                <a:lnTo>
                  <a:pt x="297" y="355"/>
                </a:lnTo>
                <a:lnTo>
                  <a:pt x="302" y="341"/>
                </a:lnTo>
                <a:lnTo>
                  <a:pt x="307" y="333"/>
                </a:lnTo>
                <a:lnTo>
                  <a:pt x="312" y="319"/>
                </a:lnTo>
                <a:lnTo>
                  <a:pt x="317" y="318"/>
                </a:lnTo>
                <a:lnTo>
                  <a:pt x="323" y="315"/>
                </a:lnTo>
                <a:lnTo>
                  <a:pt x="328" y="301"/>
                </a:lnTo>
                <a:lnTo>
                  <a:pt x="333" y="290"/>
                </a:lnTo>
                <a:lnTo>
                  <a:pt x="338" y="276"/>
                </a:lnTo>
                <a:lnTo>
                  <a:pt x="343" y="268"/>
                </a:lnTo>
                <a:lnTo>
                  <a:pt x="349" y="250"/>
                </a:lnTo>
                <a:lnTo>
                  <a:pt x="354" y="216"/>
                </a:lnTo>
                <a:lnTo>
                  <a:pt x="359" y="194"/>
                </a:lnTo>
                <a:lnTo>
                  <a:pt x="364" y="176"/>
                </a:lnTo>
                <a:lnTo>
                  <a:pt x="369" y="133"/>
                </a:lnTo>
                <a:lnTo>
                  <a:pt x="375" y="107"/>
                </a:lnTo>
                <a:lnTo>
                  <a:pt x="380" y="58"/>
                </a:lnTo>
                <a:lnTo>
                  <a:pt x="385" y="63"/>
                </a:lnTo>
                <a:lnTo>
                  <a:pt x="390" y="26"/>
                </a:lnTo>
                <a:lnTo>
                  <a:pt x="395" y="28"/>
                </a:lnTo>
                <a:lnTo>
                  <a:pt x="401" y="24"/>
                </a:lnTo>
                <a:lnTo>
                  <a:pt x="406" y="0"/>
                </a:lnTo>
                <a:lnTo>
                  <a:pt x="411" y="24"/>
                </a:lnTo>
                <a:lnTo>
                  <a:pt x="416" y="33"/>
                </a:lnTo>
                <a:lnTo>
                  <a:pt x="422" y="52"/>
                </a:lnTo>
                <a:lnTo>
                  <a:pt x="427" y="78"/>
                </a:lnTo>
                <a:lnTo>
                  <a:pt x="432" y="118"/>
                </a:lnTo>
                <a:lnTo>
                  <a:pt x="437" y="118"/>
                </a:lnTo>
                <a:lnTo>
                  <a:pt x="443" y="143"/>
                </a:lnTo>
                <a:lnTo>
                  <a:pt x="448" y="163"/>
                </a:lnTo>
                <a:lnTo>
                  <a:pt x="453" y="180"/>
                </a:lnTo>
                <a:lnTo>
                  <a:pt x="458" y="202"/>
                </a:lnTo>
                <a:lnTo>
                  <a:pt x="463" y="207"/>
                </a:lnTo>
                <a:lnTo>
                  <a:pt x="469" y="221"/>
                </a:lnTo>
                <a:lnTo>
                  <a:pt x="474" y="234"/>
                </a:lnTo>
                <a:lnTo>
                  <a:pt x="479" y="244"/>
                </a:lnTo>
                <a:lnTo>
                  <a:pt x="485" y="247"/>
                </a:lnTo>
                <a:lnTo>
                  <a:pt x="490" y="241"/>
                </a:lnTo>
                <a:lnTo>
                  <a:pt x="495" y="242"/>
                </a:lnTo>
                <a:lnTo>
                  <a:pt x="500" y="256"/>
                </a:lnTo>
                <a:lnTo>
                  <a:pt x="506" y="266"/>
                </a:lnTo>
                <a:lnTo>
                  <a:pt x="511" y="272"/>
                </a:lnTo>
                <a:lnTo>
                  <a:pt x="516" y="277"/>
                </a:lnTo>
                <a:lnTo>
                  <a:pt x="521" y="293"/>
                </a:lnTo>
                <a:lnTo>
                  <a:pt x="527" y="282"/>
                </a:lnTo>
                <a:lnTo>
                  <a:pt x="532" y="290"/>
                </a:lnTo>
                <a:lnTo>
                  <a:pt x="537" y="302"/>
                </a:lnTo>
                <a:lnTo>
                  <a:pt x="543" y="299"/>
                </a:lnTo>
                <a:lnTo>
                  <a:pt x="548" y="297"/>
                </a:lnTo>
                <a:lnTo>
                  <a:pt x="553" y="302"/>
                </a:lnTo>
                <a:lnTo>
                  <a:pt x="558" y="304"/>
                </a:lnTo>
                <a:lnTo>
                  <a:pt x="564" y="314"/>
                </a:lnTo>
                <a:lnTo>
                  <a:pt x="569" y="311"/>
                </a:lnTo>
                <a:lnTo>
                  <a:pt x="574" y="307"/>
                </a:lnTo>
                <a:lnTo>
                  <a:pt x="580" y="317"/>
                </a:lnTo>
                <a:lnTo>
                  <a:pt x="585" y="310"/>
                </a:lnTo>
                <a:lnTo>
                  <a:pt x="590" y="315"/>
                </a:lnTo>
                <a:lnTo>
                  <a:pt x="595" y="322"/>
                </a:lnTo>
                <a:lnTo>
                  <a:pt x="601" y="320"/>
                </a:lnTo>
                <a:lnTo>
                  <a:pt x="606" y="327"/>
                </a:lnTo>
                <a:lnTo>
                  <a:pt x="611" y="325"/>
                </a:lnTo>
                <a:lnTo>
                  <a:pt x="617" y="336"/>
                </a:lnTo>
                <a:lnTo>
                  <a:pt x="622" y="334"/>
                </a:lnTo>
                <a:lnTo>
                  <a:pt x="627" y="332"/>
                </a:lnTo>
                <a:lnTo>
                  <a:pt x="633" y="340"/>
                </a:lnTo>
                <a:lnTo>
                  <a:pt x="638" y="332"/>
                </a:lnTo>
                <a:lnTo>
                  <a:pt x="643" y="327"/>
                </a:lnTo>
                <a:lnTo>
                  <a:pt x="649" y="335"/>
                </a:lnTo>
                <a:lnTo>
                  <a:pt x="654" y="326"/>
                </a:lnTo>
                <a:lnTo>
                  <a:pt x="659" y="328"/>
                </a:lnTo>
                <a:lnTo>
                  <a:pt x="665" y="343"/>
                </a:lnTo>
                <a:lnTo>
                  <a:pt x="670" y="331"/>
                </a:lnTo>
                <a:lnTo>
                  <a:pt x="675" y="328"/>
                </a:lnTo>
                <a:lnTo>
                  <a:pt x="681" y="330"/>
                </a:lnTo>
                <a:lnTo>
                  <a:pt x="686" y="332"/>
                </a:lnTo>
                <a:lnTo>
                  <a:pt x="691" y="328"/>
                </a:lnTo>
                <a:lnTo>
                  <a:pt x="697" y="333"/>
                </a:lnTo>
                <a:lnTo>
                  <a:pt x="702" y="338"/>
                </a:lnTo>
                <a:lnTo>
                  <a:pt x="707" y="333"/>
                </a:lnTo>
                <a:lnTo>
                  <a:pt x="713" y="331"/>
                </a:lnTo>
                <a:lnTo>
                  <a:pt x="718" y="335"/>
                </a:lnTo>
                <a:lnTo>
                  <a:pt x="723" y="331"/>
                </a:lnTo>
                <a:lnTo>
                  <a:pt x="729" y="323"/>
                </a:lnTo>
                <a:lnTo>
                  <a:pt x="734" y="331"/>
                </a:lnTo>
                <a:lnTo>
                  <a:pt x="740" y="329"/>
                </a:lnTo>
                <a:lnTo>
                  <a:pt x="745" y="319"/>
                </a:lnTo>
                <a:lnTo>
                  <a:pt x="750" y="336"/>
                </a:lnTo>
                <a:lnTo>
                  <a:pt x="756" y="328"/>
                </a:lnTo>
                <a:lnTo>
                  <a:pt x="761" y="343"/>
                </a:lnTo>
                <a:lnTo>
                  <a:pt x="766" y="336"/>
                </a:lnTo>
                <a:lnTo>
                  <a:pt x="772" y="328"/>
                </a:lnTo>
                <a:lnTo>
                  <a:pt x="777" y="342"/>
                </a:lnTo>
                <a:lnTo>
                  <a:pt x="783" y="351"/>
                </a:lnTo>
                <a:lnTo>
                  <a:pt x="788" y="340"/>
                </a:lnTo>
                <a:lnTo>
                  <a:pt x="793" y="340"/>
                </a:lnTo>
                <a:lnTo>
                  <a:pt x="799" y="357"/>
                </a:lnTo>
                <a:lnTo>
                  <a:pt x="804" y="353"/>
                </a:lnTo>
                <a:lnTo>
                  <a:pt x="810" y="340"/>
                </a:lnTo>
                <a:lnTo>
                  <a:pt x="815" y="334"/>
                </a:lnTo>
                <a:lnTo>
                  <a:pt x="820" y="344"/>
                </a:lnTo>
                <a:lnTo>
                  <a:pt x="826" y="346"/>
                </a:lnTo>
                <a:lnTo>
                  <a:pt x="831" y="349"/>
                </a:lnTo>
                <a:lnTo>
                  <a:pt x="837" y="353"/>
                </a:lnTo>
                <a:lnTo>
                  <a:pt x="842" y="338"/>
                </a:lnTo>
                <a:lnTo>
                  <a:pt x="847" y="343"/>
                </a:lnTo>
                <a:lnTo>
                  <a:pt x="853" y="340"/>
                </a:lnTo>
                <a:lnTo>
                  <a:pt x="858" y="339"/>
                </a:lnTo>
                <a:lnTo>
                  <a:pt x="864" y="347"/>
                </a:lnTo>
                <a:lnTo>
                  <a:pt x="869" y="351"/>
                </a:lnTo>
                <a:lnTo>
                  <a:pt x="874" y="346"/>
                </a:lnTo>
                <a:lnTo>
                  <a:pt x="880" y="338"/>
                </a:lnTo>
                <a:lnTo>
                  <a:pt x="885" y="340"/>
                </a:lnTo>
                <a:lnTo>
                  <a:pt x="891" y="336"/>
                </a:lnTo>
                <a:lnTo>
                  <a:pt x="896" y="343"/>
                </a:lnTo>
                <a:lnTo>
                  <a:pt x="902" y="340"/>
                </a:lnTo>
                <a:lnTo>
                  <a:pt x="907" y="334"/>
                </a:lnTo>
                <a:lnTo>
                  <a:pt x="913" y="330"/>
                </a:lnTo>
                <a:lnTo>
                  <a:pt x="918" y="343"/>
                </a:lnTo>
                <a:lnTo>
                  <a:pt x="923" y="332"/>
                </a:lnTo>
                <a:lnTo>
                  <a:pt x="929" y="336"/>
                </a:lnTo>
                <a:lnTo>
                  <a:pt x="934" y="344"/>
                </a:lnTo>
                <a:lnTo>
                  <a:pt x="940" y="345"/>
                </a:lnTo>
                <a:lnTo>
                  <a:pt x="945" y="342"/>
                </a:lnTo>
                <a:lnTo>
                  <a:pt x="951" y="338"/>
                </a:lnTo>
                <a:lnTo>
                  <a:pt x="956" y="344"/>
                </a:lnTo>
                <a:lnTo>
                  <a:pt x="962" y="343"/>
                </a:lnTo>
                <a:lnTo>
                  <a:pt x="967" y="342"/>
                </a:lnTo>
                <a:lnTo>
                  <a:pt x="972" y="337"/>
                </a:lnTo>
                <a:lnTo>
                  <a:pt x="978" y="333"/>
                </a:lnTo>
                <a:lnTo>
                  <a:pt x="983" y="342"/>
                </a:lnTo>
                <a:lnTo>
                  <a:pt x="989" y="339"/>
                </a:lnTo>
                <a:lnTo>
                  <a:pt x="994" y="332"/>
                </a:lnTo>
                <a:lnTo>
                  <a:pt x="1000" y="333"/>
                </a:lnTo>
                <a:lnTo>
                  <a:pt x="1005" y="337"/>
                </a:lnTo>
                <a:lnTo>
                  <a:pt x="1011" y="335"/>
                </a:lnTo>
                <a:lnTo>
                  <a:pt x="1016" y="338"/>
                </a:lnTo>
                <a:lnTo>
                  <a:pt x="1022" y="336"/>
                </a:lnTo>
                <a:lnTo>
                  <a:pt x="1027" y="336"/>
                </a:lnTo>
              </a:path>
            </a:pathLst>
          </a:custGeom>
          <a:noFill/>
          <a:ln w="79375">
            <a:solidFill>
              <a:srgbClr val="FFAA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3" name="Group 57"/>
          <p:cNvGrpSpPr>
            <a:grpSpLocks/>
          </p:cNvGrpSpPr>
          <p:nvPr/>
        </p:nvGrpSpPr>
        <p:grpSpPr bwMode="auto">
          <a:xfrm>
            <a:off x="1116013" y="3965575"/>
            <a:ext cx="7165975" cy="887413"/>
            <a:chOff x="691" y="2055"/>
            <a:chExt cx="4514" cy="692"/>
          </a:xfrm>
        </p:grpSpPr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691" y="2055"/>
              <a:ext cx="1898" cy="559"/>
            </a:xfrm>
            <a:custGeom>
              <a:avLst/>
              <a:gdLst>
                <a:gd name="T0" fmla="*/ 649 w 945"/>
                <a:gd name="T1" fmla="*/ 16449 h 284"/>
                <a:gd name="T2" fmla="*/ 1888 w 945"/>
                <a:gd name="T3" fmla="*/ 16388 h 284"/>
                <a:gd name="T4" fmla="*/ 3143 w 945"/>
                <a:gd name="T5" fmla="*/ 16333 h 284"/>
                <a:gd name="T6" fmla="*/ 4409 w 945"/>
                <a:gd name="T7" fmla="*/ 16288 h 284"/>
                <a:gd name="T8" fmla="*/ 5584 w 945"/>
                <a:gd name="T9" fmla="*/ 16229 h 284"/>
                <a:gd name="T10" fmla="*/ 6837 w 945"/>
                <a:gd name="T11" fmla="*/ 16105 h 284"/>
                <a:gd name="T12" fmla="*/ 8068 w 945"/>
                <a:gd name="T13" fmla="*/ 16044 h 284"/>
                <a:gd name="T14" fmla="*/ 9311 w 945"/>
                <a:gd name="T15" fmla="*/ 15985 h 284"/>
                <a:gd name="T16" fmla="*/ 10556 w 945"/>
                <a:gd name="T17" fmla="*/ 15869 h 284"/>
                <a:gd name="T18" fmla="*/ 11828 w 945"/>
                <a:gd name="T19" fmla="*/ 15748 h 284"/>
                <a:gd name="T20" fmla="*/ 13069 w 945"/>
                <a:gd name="T21" fmla="*/ 15624 h 284"/>
                <a:gd name="T22" fmla="*/ 14316 w 945"/>
                <a:gd name="T23" fmla="*/ 15532 h 284"/>
                <a:gd name="T24" fmla="*/ 15556 w 945"/>
                <a:gd name="T25" fmla="*/ 15412 h 284"/>
                <a:gd name="T26" fmla="*/ 16797 w 945"/>
                <a:gd name="T27" fmla="*/ 15311 h 284"/>
                <a:gd name="T28" fmla="*/ 18044 w 945"/>
                <a:gd name="T29" fmla="*/ 15128 h 284"/>
                <a:gd name="T30" fmla="*/ 19348 w 945"/>
                <a:gd name="T31" fmla="*/ 14947 h 284"/>
                <a:gd name="T32" fmla="*/ 20621 w 945"/>
                <a:gd name="T33" fmla="*/ 14772 h 284"/>
                <a:gd name="T34" fmla="*/ 21868 w 945"/>
                <a:gd name="T35" fmla="*/ 14528 h 284"/>
                <a:gd name="T36" fmla="*/ 23105 w 945"/>
                <a:gd name="T37" fmla="*/ 14308 h 284"/>
                <a:gd name="T38" fmla="*/ 24413 w 945"/>
                <a:gd name="T39" fmla="*/ 14064 h 284"/>
                <a:gd name="T40" fmla="*/ 25660 w 945"/>
                <a:gd name="T41" fmla="*/ 13764 h 284"/>
                <a:gd name="T42" fmla="*/ 26897 w 945"/>
                <a:gd name="T43" fmla="*/ 13451 h 284"/>
                <a:gd name="T44" fmla="*/ 28237 w 945"/>
                <a:gd name="T45" fmla="*/ 13024 h 284"/>
                <a:gd name="T46" fmla="*/ 29484 w 945"/>
                <a:gd name="T47" fmla="*/ 12507 h 284"/>
                <a:gd name="T48" fmla="*/ 30721 w 945"/>
                <a:gd name="T49" fmla="*/ 11932 h 284"/>
                <a:gd name="T50" fmla="*/ 32025 w 945"/>
                <a:gd name="T51" fmla="*/ 11223 h 284"/>
                <a:gd name="T52" fmla="*/ 33276 w 945"/>
                <a:gd name="T53" fmla="*/ 10340 h 284"/>
                <a:gd name="T54" fmla="*/ 34580 w 945"/>
                <a:gd name="T55" fmla="*/ 9243 h 284"/>
                <a:gd name="T56" fmla="*/ 35917 w 945"/>
                <a:gd name="T57" fmla="*/ 7922 h 284"/>
                <a:gd name="T58" fmla="*/ 37165 w 945"/>
                <a:gd name="T59" fmla="*/ 6405 h 284"/>
                <a:gd name="T60" fmla="*/ 38468 w 945"/>
                <a:gd name="T61" fmla="*/ 4757 h 284"/>
                <a:gd name="T62" fmla="*/ 39705 w 945"/>
                <a:gd name="T63" fmla="*/ 3134 h 284"/>
                <a:gd name="T64" fmla="*/ 41021 w 945"/>
                <a:gd name="T65" fmla="*/ 1677 h 284"/>
                <a:gd name="T66" fmla="*/ 42324 w 945"/>
                <a:gd name="T67" fmla="*/ 648 h 284"/>
                <a:gd name="T68" fmla="*/ 43664 w 945"/>
                <a:gd name="T69" fmla="*/ 61 h 284"/>
                <a:gd name="T70" fmla="*/ 44909 w 945"/>
                <a:gd name="T71" fmla="*/ 120 h 284"/>
                <a:gd name="T72" fmla="*/ 46213 w 945"/>
                <a:gd name="T73" fmla="*/ 648 h 284"/>
                <a:gd name="T74" fmla="*/ 47520 w 945"/>
                <a:gd name="T75" fmla="*/ 1396 h 284"/>
                <a:gd name="T76" fmla="*/ 48830 w 945"/>
                <a:gd name="T77" fmla="*/ 2157 h 284"/>
                <a:gd name="T78" fmla="*/ 50133 w 945"/>
                <a:gd name="T79" fmla="*/ 2685 h 284"/>
                <a:gd name="T80" fmla="*/ 51473 w 945"/>
                <a:gd name="T81" fmla="*/ 2897 h 284"/>
                <a:gd name="T82" fmla="*/ 52784 w 945"/>
                <a:gd name="T83" fmla="*/ 2685 h 284"/>
                <a:gd name="T84" fmla="*/ 54092 w 945"/>
                <a:gd name="T85" fmla="*/ 2220 h 284"/>
                <a:gd name="T86" fmla="*/ 55393 w 945"/>
                <a:gd name="T87" fmla="*/ 1624 h 284"/>
                <a:gd name="T88" fmla="*/ 56713 w 945"/>
                <a:gd name="T89" fmla="*/ 1159 h 284"/>
                <a:gd name="T90" fmla="*/ 58013 w 945"/>
                <a:gd name="T91" fmla="*/ 884 h 284"/>
                <a:gd name="T92" fmla="*/ 59348 w 945"/>
                <a:gd name="T93" fmla="*/ 915 h 284"/>
                <a:gd name="T94" fmla="*/ 60666 w 945"/>
                <a:gd name="T95" fmla="*/ 1441 h 284"/>
                <a:gd name="T96" fmla="*/ 62029 w 945"/>
                <a:gd name="T97" fmla="*/ 2325 h 2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45"/>
                <a:gd name="T148" fmla="*/ 0 h 284"/>
                <a:gd name="T149" fmla="*/ 945 w 945"/>
                <a:gd name="T150" fmla="*/ 284 h 2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45" h="284">
                  <a:moveTo>
                    <a:pt x="0" y="284"/>
                  </a:moveTo>
                  <a:lnTo>
                    <a:pt x="1" y="284"/>
                  </a:lnTo>
                  <a:lnTo>
                    <a:pt x="6" y="284"/>
                  </a:lnTo>
                  <a:lnTo>
                    <a:pt x="10" y="283"/>
                  </a:lnTo>
                  <a:lnTo>
                    <a:pt x="15" y="283"/>
                  </a:lnTo>
                  <a:lnTo>
                    <a:pt x="20" y="283"/>
                  </a:lnTo>
                  <a:lnTo>
                    <a:pt x="24" y="283"/>
                  </a:lnTo>
                  <a:lnTo>
                    <a:pt x="29" y="282"/>
                  </a:lnTo>
                  <a:lnTo>
                    <a:pt x="34" y="282"/>
                  </a:lnTo>
                  <a:lnTo>
                    <a:pt x="38" y="282"/>
                  </a:lnTo>
                  <a:lnTo>
                    <a:pt x="43" y="281"/>
                  </a:lnTo>
                  <a:lnTo>
                    <a:pt x="48" y="281"/>
                  </a:lnTo>
                  <a:lnTo>
                    <a:pt x="53" y="281"/>
                  </a:lnTo>
                  <a:lnTo>
                    <a:pt x="57" y="281"/>
                  </a:lnTo>
                  <a:lnTo>
                    <a:pt x="62" y="280"/>
                  </a:lnTo>
                  <a:lnTo>
                    <a:pt x="67" y="280"/>
                  </a:lnTo>
                  <a:lnTo>
                    <a:pt x="71" y="280"/>
                  </a:lnTo>
                  <a:lnTo>
                    <a:pt x="76" y="279"/>
                  </a:lnTo>
                  <a:lnTo>
                    <a:pt x="81" y="279"/>
                  </a:lnTo>
                  <a:lnTo>
                    <a:pt x="85" y="279"/>
                  </a:lnTo>
                  <a:lnTo>
                    <a:pt x="90" y="278"/>
                  </a:lnTo>
                  <a:lnTo>
                    <a:pt x="95" y="278"/>
                  </a:lnTo>
                  <a:lnTo>
                    <a:pt x="100" y="278"/>
                  </a:lnTo>
                  <a:lnTo>
                    <a:pt x="104" y="277"/>
                  </a:lnTo>
                  <a:lnTo>
                    <a:pt x="109" y="277"/>
                  </a:lnTo>
                  <a:lnTo>
                    <a:pt x="114" y="277"/>
                  </a:lnTo>
                  <a:lnTo>
                    <a:pt x="118" y="276"/>
                  </a:lnTo>
                  <a:lnTo>
                    <a:pt x="123" y="276"/>
                  </a:lnTo>
                  <a:lnTo>
                    <a:pt x="128" y="276"/>
                  </a:lnTo>
                  <a:lnTo>
                    <a:pt x="133" y="275"/>
                  </a:lnTo>
                  <a:lnTo>
                    <a:pt x="137" y="275"/>
                  </a:lnTo>
                  <a:lnTo>
                    <a:pt x="142" y="275"/>
                  </a:lnTo>
                  <a:lnTo>
                    <a:pt x="147" y="274"/>
                  </a:lnTo>
                  <a:lnTo>
                    <a:pt x="152" y="274"/>
                  </a:lnTo>
                  <a:lnTo>
                    <a:pt x="156" y="273"/>
                  </a:lnTo>
                  <a:lnTo>
                    <a:pt x="161" y="273"/>
                  </a:lnTo>
                  <a:lnTo>
                    <a:pt x="166" y="273"/>
                  </a:lnTo>
                  <a:lnTo>
                    <a:pt x="171" y="272"/>
                  </a:lnTo>
                  <a:lnTo>
                    <a:pt x="175" y="272"/>
                  </a:lnTo>
                  <a:lnTo>
                    <a:pt x="180" y="271"/>
                  </a:lnTo>
                  <a:lnTo>
                    <a:pt x="185" y="271"/>
                  </a:lnTo>
                  <a:lnTo>
                    <a:pt x="190" y="270"/>
                  </a:lnTo>
                  <a:lnTo>
                    <a:pt x="194" y="270"/>
                  </a:lnTo>
                  <a:lnTo>
                    <a:pt x="199" y="269"/>
                  </a:lnTo>
                  <a:lnTo>
                    <a:pt x="204" y="269"/>
                  </a:lnTo>
                  <a:lnTo>
                    <a:pt x="209" y="268"/>
                  </a:lnTo>
                  <a:lnTo>
                    <a:pt x="213" y="268"/>
                  </a:lnTo>
                  <a:lnTo>
                    <a:pt x="218" y="267"/>
                  </a:lnTo>
                  <a:lnTo>
                    <a:pt x="223" y="267"/>
                  </a:lnTo>
                  <a:lnTo>
                    <a:pt x="228" y="266"/>
                  </a:lnTo>
                  <a:lnTo>
                    <a:pt x="232" y="266"/>
                  </a:lnTo>
                  <a:lnTo>
                    <a:pt x="237" y="265"/>
                  </a:lnTo>
                  <a:lnTo>
                    <a:pt x="242" y="265"/>
                  </a:lnTo>
                  <a:lnTo>
                    <a:pt x="247" y="264"/>
                  </a:lnTo>
                  <a:lnTo>
                    <a:pt x="252" y="263"/>
                  </a:lnTo>
                  <a:lnTo>
                    <a:pt x="256" y="263"/>
                  </a:lnTo>
                  <a:lnTo>
                    <a:pt x="261" y="262"/>
                  </a:lnTo>
                  <a:lnTo>
                    <a:pt x="266" y="261"/>
                  </a:lnTo>
                  <a:lnTo>
                    <a:pt x="271" y="261"/>
                  </a:lnTo>
                  <a:lnTo>
                    <a:pt x="275" y="260"/>
                  </a:lnTo>
                  <a:lnTo>
                    <a:pt x="280" y="259"/>
                  </a:lnTo>
                  <a:lnTo>
                    <a:pt x="285" y="259"/>
                  </a:lnTo>
                  <a:lnTo>
                    <a:pt x="290" y="258"/>
                  </a:lnTo>
                  <a:lnTo>
                    <a:pt x="295" y="257"/>
                  </a:lnTo>
                  <a:lnTo>
                    <a:pt x="299" y="256"/>
                  </a:lnTo>
                  <a:lnTo>
                    <a:pt x="304" y="256"/>
                  </a:lnTo>
                  <a:lnTo>
                    <a:pt x="309" y="255"/>
                  </a:lnTo>
                  <a:lnTo>
                    <a:pt x="314" y="254"/>
                  </a:lnTo>
                  <a:lnTo>
                    <a:pt x="319" y="253"/>
                  </a:lnTo>
                  <a:lnTo>
                    <a:pt x="323" y="252"/>
                  </a:lnTo>
                  <a:lnTo>
                    <a:pt x="328" y="251"/>
                  </a:lnTo>
                  <a:lnTo>
                    <a:pt x="333" y="250"/>
                  </a:lnTo>
                  <a:lnTo>
                    <a:pt x="338" y="250"/>
                  </a:lnTo>
                  <a:lnTo>
                    <a:pt x="343" y="249"/>
                  </a:lnTo>
                  <a:lnTo>
                    <a:pt x="347" y="248"/>
                  </a:lnTo>
                  <a:lnTo>
                    <a:pt x="352" y="246"/>
                  </a:lnTo>
                  <a:lnTo>
                    <a:pt x="357" y="245"/>
                  </a:lnTo>
                  <a:lnTo>
                    <a:pt x="362" y="244"/>
                  </a:lnTo>
                  <a:lnTo>
                    <a:pt x="367" y="243"/>
                  </a:lnTo>
                  <a:lnTo>
                    <a:pt x="372" y="242"/>
                  </a:lnTo>
                  <a:lnTo>
                    <a:pt x="376" y="241"/>
                  </a:lnTo>
                  <a:lnTo>
                    <a:pt x="381" y="239"/>
                  </a:lnTo>
                  <a:lnTo>
                    <a:pt x="386" y="238"/>
                  </a:lnTo>
                  <a:lnTo>
                    <a:pt x="391" y="237"/>
                  </a:lnTo>
                  <a:lnTo>
                    <a:pt x="396" y="235"/>
                  </a:lnTo>
                  <a:lnTo>
                    <a:pt x="401" y="234"/>
                  </a:lnTo>
                  <a:lnTo>
                    <a:pt x="405" y="232"/>
                  </a:lnTo>
                  <a:lnTo>
                    <a:pt x="410" y="231"/>
                  </a:lnTo>
                  <a:lnTo>
                    <a:pt x="415" y="229"/>
                  </a:lnTo>
                  <a:lnTo>
                    <a:pt x="420" y="227"/>
                  </a:lnTo>
                  <a:lnTo>
                    <a:pt x="425" y="226"/>
                  </a:lnTo>
                  <a:lnTo>
                    <a:pt x="430" y="224"/>
                  </a:lnTo>
                  <a:lnTo>
                    <a:pt x="434" y="222"/>
                  </a:lnTo>
                  <a:lnTo>
                    <a:pt x="439" y="220"/>
                  </a:lnTo>
                  <a:lnTo>
                    <a:pt x="444" y="218"/>
                  </a:lnTo>
                  <a:lnTo>
                    <a:pt x="449" y="215"/>
                  </a:lnTo>
                  <a:lnTo>
                    <a:pt x="454" y="213"/>
                  </a:lnTo>
                  <a:lnTo>
                    <a:pt x="459" y="211"/>
                  </a:lnTo>
                  <a:lnTo>
                    <a:pt x="464" y="208"/>
                  </a:lnTo>
                  <a:lnTo>
                    <a:pt x="468" y="205"/>
                  </a:lnTo>
                  <a:lnTo>
                    <a:pt x="473" y="202"/>
                  </a:lnTo>
                  <a:lnTo>
                    <a:pt x="478" y="199"/>
                  </a:lnTo>
                  <a:lnTo>
                    <a:pt x="483" y="196"/>
                  </a:lnTo>
                  <a:lnTo>
                    <a:pt x="488" y="193"/>
                  </a:lnTo>
                  <a:lnTo>
                    <a:pt x="493" y="189"/>
                  </a:lnTo>
                  <a:lnTo>
                    <a:pt x="498" y="186"/>
                  </a:lnTo>
                  <a:lnTo>
                    <a:pt x="503" y="182"/>
                  </a:lnTo>
                  <a:lnTo>
                    <a:pt x="507" y="178"/>
                  </a:lnTo>
                  <a:lnTo>
                    <a:pt x="512" y="173"/>
                  </a:lnTo>
                  <a:lnTo>
                    <a:pt x="517" y="169"/>
                  </a:lnTo>
                  <a:lnTo>
                    <a:pt x="522" y="164"/>
                  </a:lnTo>
                  <a:lnTo>
                    <a:pt x="527" y="159"/>
                  </a:lnTo>
                  <a:lnTo>
                    <a:pt x="532" y="153"/>
                  </a:lnTo>
                  <a:lnTo>
                    <a:pt x="537" y="148"/>
                  </a:lnTo>
                  <a:lnTo>
                    <a:pt x="542" y="142"/>
                  </a:lnTo>
                  <a:lnTo>
                    <a:pt x="547" y="136"/>
                  </a:lnTo>
                  <a:lnTo>
                    <a:pt x="551" y="130"/>
                  </a:lnTo>
                  <a:lnTo>
                    <a:pt x="556" y="124"/>
                  </a:lnTo>
                  <a:lnTo>
                    <a:pt x="561" y="117"/>
                  </a:lnTo>
                  <a:lnTo>
                    <a:pt x="566" y="110"/>
                  </a:lnTo>
                  <a:lnTo>
                    <a:pt x="571" y="103"/>
                  </a:lnTo>
                  <a:lnTo>
                    <a:pt x="576" y="96"/>
                  </a:lnTo>
                  <a:lnTo>
                    <a:pt x="581" y="89"/>
                  </a:lnTo>
                  <a:lnTo>
                    <a:pt x="586" y="82"/>
                  </a:lnTo>
                  <a:lnTo>
                    <a:pt x="591" y="75"/>
                  </a:lnTo>
                  <a:lnTo>
                    <a:pt x="596" y="68"/>
                  </a:lnTo>
                  <a:lnTo>
                    <a:pt x="600" y="61"/>
                  </a:lnTo>
                  <a:lnTo>
                    <a:pt x="605" y="54"/>
                  </a:lnTo>
                  <a:lnTo>
                    <a:pt x="610" y="47"/>
                  </a:lnTo>
                  <a:lnTo>
                    <a:pt x="615" y="41"/>
                  </a:lnTo>
                  <a:lnTo>
                    <a:pt x="620" y="35"/>
                  </a:lnTo>
                  <a:lnTo>
                    <a:pt x="625" y="29"/>
                  </a:lnTo>
                  <a:lnTo>
                    <a:pt x="630" y="24"/>
                  </a:lnTo>
                  <a:lnTo>
                    <a:pt x="635" y="19"/>
                  </a:lnTo>
                  <a:lnTo>
                    <a:pt x="640" y="14"/>
                  </a:lnTo>
                  <a:lnTo>
                    <a:pt x="645" y="11"/>
                  </a:lnTo>
                  <a:lnTo>
                    <a:pt x="650" y="7"/>
                  </a:lnTo>
                  <a:lnTo>
                    <a:pt x="655" y="5"/>
                  </a:lnTo>
                  <a:lnTo>
                    <a:pt x="660" y="3"/>
                  </a:lnTo>
                  <a:lnTo>
                    <a:pt x="665" y="1"/>
                  </a:lnTo>
                  <a:lnTo>
                    <a:pt x="670" y="1"/>
                  </a:lnTo>
                  <a:lnTo>
                    <a:pt x="674" y="0"/>
                  </a:lnTo>
                  <a:lnTo>
                    <a:pt x="679" y="1"/>
                  </a:lnTo>
                  <a:lnTo>
                    <a:pt x="684" y="2"/>
                  </a:lnTo>
                  <a:lnTo>
                    <a:pt x="689" y="3"/>
                  </a:lnTo>
                  <a:lnTo>
                    <a:pt x="694" y="5"/>
                  </a:lnTo>
                  <a:lnTo>
                    <a:pt x="699" y="8"/>
                  </a:lnTo>
                  <a:lnTo>
                    <a:pt x="704" y="11"/>
                  </a:lnTo>
                  <a:lnTo>
                    <a:pt x="709" y="14"/>
                  </a:lnTo>
                  <a:lnTo>
                    <a:pt x="714" y="17"/>
                  </a:lnTo>
                  <a:lnTo>
                    <a:pt x="719" y="20"/>
                  </a:lnTo>
                  <a:lnTo>
                    <a:pt x="724" y="24"/>
                  </a:lnTo>
                  <a:lnTo>
                    <a:pt x="729" y="27"/>
                  </a:lnTo>
                  <a:lnTo>
                    <a:pt x="734" y="31"/>
                  </a:lnTo>
                  <a:lnTo>
                    <a:pt x="739" y="34"/>
                  </a:lnTo>
                  <a:lnTo>
                    <a:pt x="744" y="37"/>
                  </a:lnTo>
                  <a:lnTo>
                    <a:pt x="749" y="40"/>
                  </a:lnTo>
                  <a:lnTo>
                    <a:pt x="754" y="43"/>
                  </a:lnTo>
                  <a:lnTo>
                    <a:pt x="759" y="45"/>
                  </a:lnTo>
                  <a:lnTo>
                    <a:pt x="764" y="46"/>
                  </a:lnTo>
                  <a:lnTo>
                    <a:pt x="769" y="48"/>
                  </a:lnTo>
                  <a:lnTo>
                    <a:pt x="774" y="49"/>
                  </a:lnTo>
                  <a:lnTo>
                    <a:pt x="779" y="49"/>
                  </a:lnTo>
                  <a:lnTo>
                    <a:pt x="784" y="50"/>
                  </a:lnTo>
                  <a:lnTo>
                    <a:pt x="789" y="49"/>
                  </a:lnTo>
                  <a:lnTo>
                    <a:pt x="794" y="49"/>
                  </a:lnTo>
                  <a:lnTo>
                    <a:pt x="799" y="48"/>
                  </a:lnTo>
                  <a:lnTo>
                    <a:pt x="804" y="46"/>
                  </a:lnTo>
                  <a:lnTo>
                    <a:pt x="809" y="44"/>
                  </a:lnTo>
                  <a:lnTo>
                    <a:pt x="814" y="43"/>
                  </a:lnTo>
                  <a:lnTo>
                    <a:pt x="819" y="40"/>
                  </a:lnTo>
                  <a:lnTo>
                    <a:pt x="824" y="38"/>
                  </a:lnTo>
                  <a:lnTo>
                    <a:pt x="829" y="36"/>
                  </a:lnTo>
                  <a:lnTo>
                    <a:pt x="834" y="33"/>
                  </a:lnTo>
                  <a:lnTo>
                    <a:pt x="839" y="31"/>
                  </a:lnTo>
                  <a:lnTo>
                    <a:pt x="844" y="28"/>
                  </a:lnTo>
                  <a:lnTo>
                    <a:pt x="849" y="26"/>
                  </a:lnTo>
                  <a:lnTo>
                    <a:pt x="854" y="24"/>
                  </a:lnTo>
                  <a:lnTo>
                    <a:pt x="859" y="21"/>
                  </a:lnTo>
                  <a:lnTo>
                    <a:pt x="864" y="20"/>
                  </a:lnTo>
                  <a:lnTo>
                    <a:pt x="869" y="18"/>
                  </a:lnTo>
                  <a:lnTo>
                    <a:pt x="874" y="17"/>
                  </a:lnTo>
                  <a:lnTo>
                    <a:pt x="879" y="16"/>
                  </a:lnTo>
                  <a:lnTo>
                    <a:pt x="884" y="15"/>
                  </a:lnTo>
                  <a:lnTo>
                    <a:pt x="889" y="15"/>
                  </a:lnTo>
                  <a:lnTo>
                    <a:pt x="894" y="15"/>
                  </a:lnTo>
                  <a:lnTo>
                    <a:pt x="899" y="16"/>
                  </a:lnTo>
                  <a:lnTo>
                    <a:pt x="904" y="16"/>
                  </a:lnTo>
                  <a:lnTo>
                    <a:pt x="909" y="18"/>
                  </a:lnTo>
                  <a:lnTo>
                    <a:pt x="914" y="20"/>
                  </a:lnTo>
                  <a:lnTo>
                    <a:pt x="919" y="22"/>
                  </a:lnTo>
                  <a:lnTo>
                    <a:pt x="924" y="25"/>
                  </a:lnTo>
                  <a:lnTo>
                    <a:pt x="929" y="28"/>
                  </a:lnTo>
                  <a:lnTo>
                    <a:pt x="935" y="31"/>
                  </a:lnTo>
                  <a:lnTo>
                    <a:pt x="940" y="35"/>
                  </a:lnTo>
                  <a:lnTo>
                    <a:pt x="945" y="40"/>
                  </a:lnTo>
                </a:path>
              </a:pathLst>
            </a:custGeom>
            <a:noFill/>
            <a:ln w="41275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589" y="2105"/>
              <a:ext cx="2062" cy="642"/>
            </a:xfrm>
            <a:custGeom>
              <a:avLst/>
              <a:gdLst>
                <a:gd name="T0" fmla="*/ 972 w 1027"/>
                <a:gd name="T1" fmla="*/ 1741 h 326"/>
                <a:gd name="T2" fmla="*/ 2289 w 1027"/>
                <a:gd name="T3" fmla="*/ 3200 h 326"/>
                <a:gd name="T4" fmla="*/ 3592 w 1027"/>
                <a:gd name="T5" fmla="*/ 4949 h 326"/>
                <a:gd name="T6" fmla="*/ 4987 w 1027"/>
                <a:gd name="T7" fmla="*/ 6873 h 326"/>
                <a:gd name="T8" fmla="*/ 6304 w 1027"/>
                <a:gd name="T9" fmla="*/ 8858 h 326"/>
                <a:gd name="T10" fmla="*/ 7672 w 1027"/>
                <a:gd name="T11" fmla="*/ 10843 h 326"/>
                <a:gd name="T12" fmla="*/ 8969 w 1027"/>
                <a:gd name="T13" fmla="*/ 12708 h 326"/>
                <a:gd name="T14" fmla="*/ 10272 w 1027"/>
                <a:gd name="T15" fmla="*/ 14459 h 326"/>
                <a:gd name="T16" fmla="*/ 11655 w 1027"/>
                <a:gd name="T17" fmla="*/ 15932 h 326"/>
                <a:gd name="T18" fmla="*/ 13049 w 1027"/>
                <a:gd name="T19" fmla="*/ 17208 h 326"/>
                <a:gd name="T20" fmla="*/ 14352 w 1027"/>
                <a:gd name="T21" fmla="*/ 18124 h 326"/>
                <a:gd name="T22" fmla="*/ 15733 w 1027"/>
                <a:gd name="T23" fmla="*/ 18789 h 326"/>
                <a:gd name="T24" fmla="*/ 17028 w 1027"/>
                <a:gd name="T25" fmla="*/ 19012 h 326"/>
                <a:gd name="T26" fmla="*/ 18399 w 1027"/>
                <a:gd name="T27" fmla="*/ 18728 h 326"/>
                <a:gd name="T28" fmla="*/ 19773 w 1027"/>
                <a:gd name="T29" fmla="*/ 17627 h 326"/>
                <a:gd name="T30" fmla="*/ 21172 w 1027"/>
                <a:gd name="T31" fmla="*/ 15160 h 326"/>
                <a:gd name="T32" fmla="*/ 22477 w 1027"/>
                <a:gd name="T33" fmla="*/ 10967 h 326"/>
                <a:gd name="T34" fmla="*/ 23853 w 1027"/>
                <a:gd name="T35" fmla="*/ 5650 h 326"/>
                <a:gd name="T36" fmla="*/ 25220 w 1027"/>
                <a:gd name="T37" fmla="*/ 1276 h 326"/>
                <a:gd name="T38" fmla="*/ 26589 w 1027"/>
                <a:gd name="T39" fmla="*/ 63 h 326"/>
                <a:gd name="T40" fmla="*/ 27964 w 1027"/>
                <a:gd name="T41" fmla="*/ 2048 h 326"/>
                <a:gd name="T42" fmla="*/ 29332 w 1027"/>
                <a:gd name="T43" fmla="*/ 5713 h 326"/>
                <a:gd name="T44" fmla="*/ 30733 w 1027"/>
                <a:gd name="T45" fmla="*/ 9157 h 326"/>
                <a:gd name="T46" fmla="*/ 32109 w 1027"/>
                <a:gd name="T47" fmla="*/ 11731 h 326"/>
                <a:gd name="T48" fmla="*/ 33476 w 1027"/>
                <a:gd name="T49" fmla="*/ 13356 h 326"/>
                <a:gd name="T50" fmla="*/ 34845 w 1027"/>
                <a:gd name="T51" fmla="*/ 14459 h 326"/>
                <a:gd name="T52" fmla="*/ 36221 w 1027"/>
                <a:gd name="T53" fmla="*/ 15223 h 326"/>
                <a:gd name="T54" fmla="*/ 37588 w 1027"/>
                <a:gd name="T55" fmla="*/ 15764 h 326"/>
                <a:gd name="T56" fmla="*/ 38989 w 1027"/>
                <a:gd name="T57" fmla="*/ 16168 h 326"/>
                <a:gd name="T58" fmla="*/ 40429 w 1027"/>
                <a:gd name="T59" fmla="*/ 16436 h 326"/>
                <a:gd name="T60" fmla="*/ 41796 w 1027"/>
                <a:gd name="T61" fmla="*/ 16680 h 326"/>
                <a:gd name="T62" fmla="*/ 43165 w 1027"/>
                <a:gd name="T63" fmla="*/ 16863 h 326"/>
                <a:gd name="T64" fmla="*/ 44605 w 1027"/>
                <a:gd name="T65" fmla="*/ 16964 h 326"/>
                <a:gd name="T66" fmla="*/ 45972 w 1027"/>
                <a:gd name="T67" fmla="*/ 17084 h 326"/>
                <a:gd name="T68" fmla="*/ 47376 w 1027"/>
                <a:gd name="T69" fmla="*/ 17208 h 326"/>
                <a:gd name="T70" fmla="*/ 48813 w 1027"/>
                <a:gd name="T71" fmla="*/ 17269 h 326"/>
                <a:gd name="T72" fmla="*/ 50181 w 1027"/>
                <a:gd name="T73" fmla="*/ 17328 h 326"/>
                <a:gd name="T74" fmla="*/ 51616 w 1027"/>
                <a:gd name="T75" fmla="*/ 17389 h 326"/>
                <a:gd name="T76" fmla="*/ 53056 w 1027"/>
                <a:gd name="T77" fmla="*/ 17444 h 326"/>
                <a:gd name="T78" fmla="*/ 54421 w 1027"/>
                <a:gd name="T79" fmla="*/ 17507 h 326"/>
                <a:gd name="T80" fmla="*/ 55889 w 1027"/>
                <a:gd name="T81" fmla="*/ 17507 h 326"/>
                <a:gd name="T82" fmla="*/ 57264 w 1027"/>
                <a:gd name="T83" fmla="*/ 17564 h 326"/>
                <a:gd name="T84" fmla="*/ 58694 w 1027"/>
                <a:gd name="T85" fmla="*/ 17564 h 326"/>
                <a:gd name="T86" fmla="*/ 60129 w 1027"/>
                <a:gd name="T87" fmla="*/ 17564 h 326"/>
                <a:gd name="T88" fmla="*/ 61577 w 1027"/>
                <a:gd name="T89" fmla="*/ 17627 h 326"/>
                <a:gd name="T90" fmla="*/ 63004 w 1027"/>
                <a:gd name="T91" fmla="*/ 17627 h 326"/>
                <a:gd name="T92" fmla="*/ 64402 w 1027"/>
                <a:gd name="T93" fmla="*/ 17627 h 326"/>
                <a:gd name="T94" fmla="*/ 65849 w 1027"/>
                <a:gd name="T95" fmla="*/ 17627 h 326"/>
                <a:gd name="T96" fmla="*/ 67277 w 1027"/>
                <a:gd name="T97" fmla="*/ 17627 h 3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27"/>
                <a:gd name="T148" fmla="*/ 0 h 326"/>
                <a:gd name="T149" fmla="*/ 1027 w 1027"/>
                <a:gd name="T150" fmla="*/ 326 h 32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27" h="326">
                  <a:moveTo>
                    <a:pt x="0" y="14"/>
                  </a:moveTo>
                  <a:lnTo>
                    <a:pt x="5" y="19"/>
                  </a:lnTo>
                  <a:lnTo>
                    <a:pt x="10" y="24"/>
                  </a:lnTo>
                  <a:lnTo>
                    <a:pt x="15" y="30"/>
                  </a:lnTo>
                  <a:lnTo>
                    <a:pt x="20" y="35"/>
                  </a:lnTo>
                  <a:lnTo>
                    <a:pt x="25" y="42"/>
                  </a:lnTo>
                  <a:lnTo>
                    <a:pt x="30" y="48"/>
                  </a:lnTo>
                  <a:lnTo>
                    <a:pt x="35" y="55"/>
                  </a:lnTo>
                  <a:lnTo>
                    <a:pt x="40" y="62"/>
                  </a:lnTo>
                  <a:lnTo>
                    <a:pt x="45" y="70"/>
                  </a:lnTo>
                  <a:lnTo>
                    <a:pt x="50" y="78"/>
                  </a:lnTo>
                  <a:lnTo>
                    <a:pt x="55" y="85"/>
                  </a:lnTo>
                  <a:lnTo>
                    <a:pt x="60" y="93"/>
                  </a:lnTo>
                  <a:lnTo>
                    <a:pt x="66" y="102"/>
                  </a:lnTo>
                  <a:lnTo>
                    <a:pt x="71" y="110"/>
                  </a:lnTo>
                  <a:lnTo>
                    <a:pt x="76" y="118"/>
                  </a:lnTo>
                  <a:lnTo>
                    <a:pt x="81" y="127"/>
                  </a:lnTo>
                  <a:lnTo>
                    <a:pt x="86" y="135"/>
                  </a:lnTo>
                  <a:lnTo>
                    <a:pt x="91" y="144"/>
                  </a:lnTo>
                  <a:lnTo>
                    <a:pt x="96" y="152"/>
                  </a:lnTo>
                  <a:lnTo>
                    <a:pt x="101" y="161"/>
                  </a:lnTo>
                  <a:lnTo>
                    <a:pt x="106" y="169"/>
                  </a:lnTo>
                  <a:lnTo>
                    <a:pt x="111" y="178"/>
                  </a:lnTo>
                  <a:lnTo>
                    <a:pt x="117" y="186"/>
                  </a:lnTo>
                  <a:lnTo>
                    <a:pt x="122" y="194"/>
                  </a:lnTo>
                  <a:lnTo>
                    <a:pt x="127" y="203"/>
                  </a:lnTo>
                  <a:lnTo>
                    <a:pt x="132" y="211"/>
                  </a:lnTo>
                  <a:lnTo>
                    <a:pt x="137" y="218"/>
                  </a:lnTo>
                  <a:lnTo>
                    <a:pt x="142" y="226"/>
                  </a:lnTo>
                  <a:lnTo>
                    <a:pt x="147" y="233"/>
                  </a:lnTo>
                  <a:lnTo>
                    <a:pt x="152" y="241"/>
                  </a:lnTo>
                  <a:lnTo>
                    <a:pt x="157" y="248"/>
                  </a:lnTo>
                  <a:lnTo>
                    <a:pt x="163" y="254"/>
                  </a:lnTo>
                  <a:lnTo>
                    <a:pt x="168" y="261"/>
                  </a:lnTo>
                  <a:lnTo>
                    <a:pt x="173" y="267"/>
                  </a:lnTo>
                  <a:lnTo>
                    <a:pt x="178" y="273"/>
                  </a:lnTo>
                  <a:lnTo>
                    <a:pt x="183" y="279"/>
                  </a:lnTo>
                  <a:lnTo>
                    <a:pt x="188" y="285"/>
                  </a:lnTo>
                  <a:lnTo>
                    <a:pt x="193" y="290"/>
                  </a:lnTo>
                  <a:lnTo>
                    <a:pt x="199" y="295"/>
                  </a:lnTo>
                  <a:lnTo>
                    <a:pt x="204" y="299"/>
                  </a:lnTo>
                  <a:lnTo>
                    <a:pt x="209" y="304"/>
                  </a:lnTo>
                  <a:lnTo>
                    <a:pt x="214" y="308"/>
                  </a:lnTo>
                  <a:lnTo>
                    <a:pt x="219" y="311"/>
                  </a:lnTo>
                  <a:lnTo>
                    <a:pt x="224" y="314"/>
                  </a:lnTo>
                  <a:lnTo>
                    <a:pt x="229" y="317"/>
                  </a:lnTo>
                  <a:lnTo>
                    <a:pt x="235" y="320"/>
                  </a:lnTo>
                  <a:lnTo>
                    <a:pt x="240" y="322"/>
                  </a:lnTo>
                  <a:lnTo>
                    <a:pt x="245" y="324"/>
                  </a:lnTo>
                  <a:lnTo>
                    <a:pt x="250" y="325"/>
                  </a:lnTo>
                  <a:lnTo>
                    <a:pt x="255" y="326"/>
                  </a:lnTo>
                  <a:lnTo>
                    <a:pt x="260" y="326"/>
                  </a:lnTo>
                  <a:lnTo>
                    <a:pt x="266" y="326"/>
                  </a:lnTo>
                  <a:lnTo>
                    <a:pt x="271" y="325"/>
                  </a:lnTo>
                  <a:lnTo>
                    <a:pt x="276" y="323"/>
                  </a:lnTo>
                  <a:lnTo>
                    <a:pt x="281" y="321"/>
                  </a:lnTo>
                  <a:lnTo>
                    <a:pt x="286" y="318"/>
                  </a:lnTo>
                  <a:lnTo>
                    <a:pt x="291" y="313"/>
                  </a:lnTo>
                  <a:lnTo>
                    <a:pt x="297" y="308"/>
                  </a:lnTo>
                  <a:lnTo>
                    <a:pt x="302" y="302"/>
                  </a:lnTo>
                  <a:lnTo>
                    <a:pt x="307" y="294"/>
                  </a:lnTo>
                  <a:lnTo>
                    <a:pt x="312" y="284"/>
                  </a:lnTo>
                  <a:lnTo>
                    <a:pt x="317" y="273"/>
                  </a:lnTo>
                  <a:lnTo>
                    <a:pt x="323" y="260"/>
                  </a:lnTo>
                  <a:lnTo>
                    <a:pt x="328" y="244"/>
                  </a:lnTo>
                  <a:lnTo>
                    <a:pt x="333" y="227"/>
                  </a:lnTo>
                  <a:lnTo>
                    <a:pt x="338" y="208"/>
                  </a:lnTo>
                  <a:lnTo>
                    <a:pt x="343" y="188"/>
                  </a:lnTo>
                  <a:lnTo>
                    <a:pt x="349" y="166"/>
                  </a:lnTo>
                  <a:lnTo>
                    <a:pt x="354" y="143"/>
                  </a:lnTo>
                  <a:lnTo>
                    <a:pt x="359" y="119"/>
                  </a:lnTo>
                  <a:lnTo>
                    <a:pt x="364" y="97"/>
                  </a:lnTo>
                  <a:lnTo>
                    <a:pt x="369" y="75"/>
                  </a:lnTo>
                  <a:lnTo>
                    <a:pt x="375" y="54"/>
                  </a:lnTo>
                  <a:lnTo>
                    <a:pt x="380" y="37"/>
                  </a:lnTo>
                  <a:lnTo>
                    <a:pt x="385" y="22"/>
                  </a:lnTo>
                  <a:lnTo>
                    <a:pt x="390" y="11"/>
                  </a:lnTo>
                  <a:lnTo>
                    <a:pt x="395" y="3"/>
                  </a:lnTo>
                  <a:lnTo>
                    <a:pt x="401" y="0"/>
                  </a:lnTo>
                  <a:lnTo>
                    <a:pt x="406" y="1"/>
                  </a:lnTo>
                  <a:lnTo>
                    <a:pt x="411" y="5"/>
                  </a:lnTo>
                  <a:lnTo>
                    <a:pt x="416" y="12"/>
                  </a:lnTo>
                  <a:lnTo>
                    <a:pt x="422" y="23"/>
                  </a:lnTo>
                  <a:lnTo>
                    <a:pt x="427" y="35"/>
                  </a:lnTo>
                  <a:lnTo>
                    <a:pt x="432" y="50"/>
                  </a:lnTo>
                  <a:lnTo>
                    <a:pt x="437" y="65"/>
                  </a:lnTo>
                  <a:lnTo>
                    <a:pt x="443" y="81"/>
                  </a:lnTo>
                  <a:lnTo>
                    <a:pt x="448" y="98"/>
                  </a:lnTo>
                  <a:lnTo>
                    <a:pt x="453" y="114"/>
                  </a:lnTo>
                  <a:lnTo>
                    <a:pt x="458" y="129"/>
                  </a:lnTo>
                  <a:lnTo>
                    <a:pt x="463" y="143"/>
                  </a:lnTo>
                  <a:lnTo>
                    <a:pt x="469" y="157"/>
                  </a:lnTo>
                  <a:lnTo>
                    <a:pt x="474" y="169"/>
                  </a:lnTo>
                  <a:lnTo>
                    <a:pt x="479" y="181"/>
                  </a:lnTo>
                  <a:lnTo>
                    <a:pt x="485" y="191"/>
                  </a:lnTo>
                  <a:lnTo>
                    <a:pt x="490" y="201"/>
                  </a:lnTo>
                  <a:lnTo>
                    <a:pt x="495" y="209"/>
                  </a:lnTo>
                  <a:lnTo>
                    <a:pt x="500" y="217"/>
                  </a:lnTo>
                  <a:lnTo>
                    <a:pt x="506" y="223"/>
                  </a:lnTo>
                  <a:lnTo>
                    <a:pt x="511" y="229"/>
                  </a:lnTo>
                  <a:lnTo>
                    <a:pt x="516" y="235"/>
                  </a:lnTo>
                  <a:lnTo>
                    <a:pt x="521" y="240"/>
                  </a:lnTo>
                  <a:lnTo>
                    <a:pt x="527" y="244"/>
                  </a:lnTo>
                  <a:lnTo>
                    <a:pt x="532" y="248"/>
                  </a:lnTo>
                  <a:lnTo>
                    <a:pt x="537" y="252"/>
                  </a:lnTo>
                  <a:lnTo>
                    <a:pt x="543" y="255"/>
                  </a:lnTo>
                  <a:lnTo>
                    <a:pt x="548" y="258"/>
                  </a:lnTo>
                  <a:lnTo>
                    <a:pt x="553" y="261"/>
                  </a:lnTo>
                  <a:lnTo>
                    <a:pt x="558" y="264"/>
                  </a:lnTo>
                  <a:lnTo>
                    <a:pt x="564" y="266"/>
                  </a:lnTo>
                  <a:lnTo>
                    <a:pt x="569" y="268"/>
                  </a:lnTo>
                  <a:lnTo>
                    <a:pt x="574" y="270"/>
                  </a:lnTo>
                  <a:lnTo>
                    <a:pt x="580" y="272"/>
                  </a:lnTo>
                  <a:lnTo>
                    <a:pt x="585" y="274"/>
                  </a:lnTo>
                  <a:lnTo>
                    <a:pt x="590" y="275"/>
                  </a:lnTo>
                  <a:lnTo>
                    <a:pt x="595" y="277"/>
                  </a:lnTo>
                  <a:lnTo>
                    <a:pt x="601" y="278"/>
                  </a:lnTo>
                  <a:lnTo>
                    <a:pt x="606" y="279"/>
                  </a:lnTo>
                  <a:lnTo>
                    <a:pt x="611" y="281"/>
                  </a:lnTo>
                  <a:lnTo>
                    <a:pt x="617" y="282"/>
                  </a:lnTo>
                  <a:lnTo>
                    <a:pt x="622" y="283"/>
                  </a:lnTo>
                  <a:lnTo>
                    <a:pt x="627" y="284"/>
                  </a:lnTo>
                  <a:lnTo>
                    <a:pt x="633" y="285"/>
                  </a:lnTo>
                  <a:lnTo>
                    <a:pt x="638" y="286"/>
                  </a:lnTo>
                  <a:lnTo>
                    <a:pt x="643" y="286"/>
                  </a:lnTo>
                  <a:lnTo>
                    <a:pt x="649" y="287"/>
                  </a:lnTo>
                  <a:lnTo>
                    <a:pt x="654" y="288"/>
                  </a:lnTo>
                  <a:lnTo>
                    <a:pt x="659" y="289"/>
                  </a:lnTo>
                  <a:lnTo>
                    <a:pt x="665" y="289"/>
                  </a:lnTo>
                  <a:lnTo>
                    <a:pt x="670" y="290"/>
                  </a:lnTo>
                  <a:lnTo>
                    <a:pt x="675" y="291"/>
                  </a:lnTo>
                  <a:lnTo>
                    <a:pt x="681" y="291"/>
                  </a:lnTo>
                  <a:lnTo>
                    <a:pt x="686" y="292"/>
                  </a:lnTo>
                  <a:lnTo>
                    <a:pt x="691" y="292"/>
                  </a:lnTo>
                  <a:lnTo>
                    <a:pt x="697" y="293"/>
                  </a:lnTo>
                  <a:lnTo>
                    <a:pt x="702" y="293"/>
                  </a:lnTo>
                  <a:lnTo>
                    <a:pt x="707" y="294"/>
                  </a:lnTo>
                  <a:lnTo>
                    <a:pt x="713" y="294"/>
                  </a:lnTo>
                  <a:lnTo>
                    <a:pt x="718" y="295"/>
                  </a:lnTo>
                  <a:lnTo>
                    <a:pt x="723" y="295"/>
                  </a:lnTo>
                  <a:lnTo>
                    <a:pt x="729" y="295"/>
                  </a:lnTo>
                  <a:lnTo>
                    <a:pt x="734" y="296"/>
                  </a:lnTo>
                  <a:lnTo>
                    <a:pt x="740" y="296"/>
                  </a:lnTo>
                  <a:lnTo>
                    <a:pt x="745" y="296"/>
                  </a:lnTo>
                  <a:lnTo>
                    <a:pt x="750" y="297"/>
                  </a:lnTo>
                  <a:lnTo>
                    <a:pt x="756" y="297"/>
                  </a:lnTo>
                  <a:lnTo>
                    <a:pt x="761" y="297"/>
                  </a:lnTo>
                  <a:lnTo>
                    <a:pt x="766" y="297"/>
                  </a:lnTo>
                  <a:lnTo>
                    <a:pt x="772" y="298"/>
                  </a:lnTo>
                  <a:lnTo>
                    <a:pt x="777" y="298"/>
                  </a:lnTo>
                  <a:lnTo>
                    <a:pt x="783" y="298"/>
                  </a:lnTo>
                  <a:lnTo>
                    <a:pt x="788" y="298"/>
                  </a:lnTo>
                  <a:lnTo>
                    <a:pt x="793" y="299"/>
                  </a:lnTo>
                  <a:lnTo>
                    <a:pt x="799" y="299"/>
                  </a:lnTo>
                  <a:lnTo>
                    <a:pt x="804" y="299"/>
                  </a:lnTo>
                  <a:lnTo>
                    <a:pt x="810" y="299"/>
                  </a:lnTo>
                  <a:lnTo>
                    <a:pt x="815" y="299"/>
                  </a:lnTo>
                  <a:lnTo>
                    <a:pt x="820" y="299"/>
                  </a:lnTo>
                  <a:lnTo>
                    <a:pt x="826" y="300"/>
                  </a:lnTo>
                  <a:lnTo>
                    <a:pt x="831" y="300"/>
                  </a:lnTo>
                  <a:lnTo>
                    <a:pt x="837" y="300"/>
                  </a:lnTo>
                  <a:lnTo>
                    <a:pt x="842" y="300"/>
                  </a:lnTo>
                  <a:lnTo>
                    <a:pt x="847" y="300"/>
                  </a:lnTo>
                  <a:lnTo>
                    <a:pt x="853" y="300"/>
                  </a:lnTo>
                  <a:lnTo>
                    <a:pt x="858" y="300"/>
                  </a:lnTo>
                  <a:lnTo>
                    <a:pt x="864" y="301"/>
                  </a:lnTo>
                  <a:lnTo>
                    <a:pt x="869" y="301"/>
                  </a:lnTo>
                  <a:lnTo>
                    <a:pt x="874" y="301"/>
                  </a:lnTo>
                  <a:lnTo>
                    <a:pt x="880" y="301"/>
                  </a:lnTo>
                  <a:lnTo>
                    <a:pt x="885" y="301"/>
                  </a:lnTo>
                  <a:lnTo>
                    <a:pt x="891" y="301"/>
                  </a:lnTo>
                  <a:lnTo>
                    <a:pt x="896" y="301"/>
                  </a:lnTo>
                  <a:lnTo>
                    <a:pt x="902" y="301"/>
                  </a:lnTo>
                  <a:lnTo>
                    <a:pt x="907" y="301"/>
                  </a:lnTo>
                  <a:lnTo>
                    <a:pt x="913" y="301"/>
                  </a:lnTo>
                  <a:lnTo>
                    <a:pt x="918" y="301"/>
                  </a:lnTo>
                  <a:lnTo>
                    <a:pt x="923" y="302"/>
                  </a:lnTo>
                  <a:lnTo>
                    <a:pt x="929" y="302"/>
                  </a:lnTo>
                  <a:lnTo>
                    <a:pt x="934" y="302"/>
                  </a:lnTo>
                  <a:lnTo>
                    <a:pt x="940" y="302"/>
                  </a:lnTo>
                  <a:lnTo>
                    <a:pt x="945" y="302"/>
                  </a:lnTo>
                  <a:lnTo>
                    <a:pt x="951" y="302"/>
                  </a:lnTo>
                  <a:lnTo>
                    <a:pt x="956" y="302"/>
                  </a:lnTo>
                  <a:lnTo>
                    <a:pt x="962" y="302"/>
                  </a:lnTo>
                  <a:lnTo>
                    <a:pt x="967" y="302"/>
                  </a:lnTo>
                  <a:lnTo>
                    <a:pt x="972" y="302"/>
                  </a:lnTo>
                  <a:lnTo>
                    <a:pt x="978" y="302"/>
                  </a:lnTo>
                  <a:lnTo>
                    <a:pt x="983" y="302"/>
                  </a:lnTo>
                  <a:lnTo>
                    <a:pt x="989" y="302"/>
                  </a:lnTo>
                  <a:lnTo>
                    <a:pt x="994" y="302"/>
                  </a:lnTo>
                  <a:lnTo>
                    <a:pt x="1000" y="302"/>
                  </a:lnTo>
                  <a:lnTo>
                    <a:pt x="1005" y="302"/>
                  </a:lnTo>
                  <a:lnTo>
                    <a:pt x="1011" y="302"/>
                  </a:lnTo>
                  <a:lnTo>
                    <a:pt x="1016" y="302"/>
                  </a:lnTo>
                  <a:lnTo>
                    <a:pt x="1022" y="302"/>
                  </a:lnTo>
                  <a:lnTo>
                    <a:pt x="1027" y="302"/>
                  </a:lnTo>
                </a:path>
              </a:pathLst>
            </a:custGeom>
            <a:noFill/>
            <a:ln w="41275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4651" y="2686"/>
              <a:ext cx="554" cy="14"/>
            </a:xfrm>
            <a:custGeom>
              <a:avLst/>
              <a:gdLst>
                <a:gd name="T0" fmla="*/ 0 w 276"/>
                <a:gd name="T1" fmla="*/ 448 h 7"/>
                <a:gd name="T2" fmla="*/ 387 w 276"/>
                <a:gd name="T3" fmla="*/ 448 h 7"/>
                <a:gd name="T4" fmla="*/ 713 w 276"/>
                <a:gd name="T5" fmla="*/ 448 h 7"/>
                <a:gd name="T6" fmla="*/ 1100 w 276"/>
                <a:gd name="T7" fmla="*/ 448 h 7"/>
                <a:gd name="T8" fmla="*/ 1431 w 276"/>
                <a:gd name="T9" fmla="*/ 448 h 7"/>
                <a:gd name="T10" fmla="*/ 1821 w 276"/>
                <a:gd name="T11" fmla="*/ 448 h 7"/>
                <a:gd name="T12" fmla="*/ 2144 w 276"/>
                <a:gd name="T13" fmla="*/ 448 h 7"/>
                <a:gd name="T14" fmla="*/ 2547 w 276"/>
                <a:gd name="T15" fmla="*/ 448 h 7"/>
                <a:gd name="T16" fmla="*/ 2872 w 276"/>
                <a:gd name="T17" fmla="*/ 448 h 7"/>
                <a:gd name="T18" fmla="*/ 3260 w 276"/>
                <a:gd name="T19" fmla="*/ 448 h 7"/>
                <a:gd name="T20" fmla="*/ 3589 w 276"/>
                <a:gd name="T21" fmla="*/ 448 h 7"/>
                <a:gd name="T22" fmla="*/ 3980 w 276"/>
                <a:gd name="T23" fmla="*/ 448 h 7"/>
                <a:gd name="T24" fmla="*/ 4304 w 276"/>
                <a:gd name="T25" fmla="*/ 448 h 7"/>
                <a:gd name="T26" fmla="*/ 4721 w 276"/>
                <a:gd name="T27" fmla="*/ 448 h 7"/>
                <a:gd name="T28" fmla="*/ 5048 w 276"/>
                <a:gd name="T29" fmla="*/ 448 h 7"/>
                <a:gd name="T30" fmla="*/ 5436 w 276"/>
                <a:gd name="T31" fmla="*/ 448 h 7"/>
                <a:gd name="T32" fmla="*/ 5765 w 276"/>
                <a:gd name="T33" fmla="*/ 448 h 7"/>
                <a:gd name="T34" fmla="*/ 6156 w 276"/>
                <a:gd name="T35" fmla="*/ 448 h 7"/>
                <a:gd name="T36" fmla="*/ 6479 w 276"/>
                <a:gd name="T37" fmla="*/ 448 h 7"/>
                <a:gd name="T38" fmla="*/ 6881 w 276"/>
                <a:gd name="T39" fmla="*/ 448 h 7"/>
                <a:gd name="T40" fmla="*/ 7272 w 276"/>
                <a:gd name="T41" fmla="*/ 384 h 7"/>
                <a:gd name="T42" fmla="*/ 7595 w 276"/>
                <a:gd name="T43" fmla="*/ 384 h 7"/>
                <a:gd name="T44" fmla="*/ 7989 w 276"/>
                <a:gd name="T45" fmla="*/ 384 h 7"/>
                <a:gd name="T46" fmla="*/ 8312 w 276"/>
                <a:gd name="T47" fmla="*/ 384 h 7"/>
                <a:gd name="T48" fmla="*/ 8703 w 276"/>
                <a:gd name="T49" fmla="*/ 384 h 7"/>
                <a:gd name="T50" fmla="*/ 9025 w 276"/>
                <a:gd name="T51" fmla="*/ 384 h 7"/>
                <a:gd name="T52" fmla="*/ 9412 w 276"/>
                <a:gd name="T53" fmla="*/ 384 h 7"/>
                <a:gd name="T54" fmla="*/ 9739 w 276"/>
                <a:gd name="T55" fmla="*/ 384 h 7"/>
                <a:gd name="T56" fmla="*/ 10133 w 276"/>
                <a:gd name="T57" fmla="*/ 320 h 7"/>
                <a:gd name="T58" fmla="*/ 10456 w 276"/>
                <a:gd name="T59" fmla="*/ 320 h 7"/>
                <a:gd name="T60" fmla="*/ 10847 w 276"/>
                <a:gd name="T61" fmla="*/ 320 h 7"/>
                <a:gd name="T62" fmla="*/ 11249 w 276"/>
                <a:gd name="T63" fmla="*/ 320 h 7"/>
                <a:gd name="T64" fmla="*/ 11572 w 276"/>
                <a:gd name="T65" fmla="*/ 320 h 7"/>
                <a:gd name="T66" fmla="*/ 11963 w 276"/>
                <a:gd name="T67" fmla="*/ 256 h 7"/>
                <a:gd name="T68" fmla="*/ 12284 w 276"/>
                <a:gd name="T69" fmla="*/ 256 h 7"/>
                <a:gd name="T70" fmla="*/ 12680 w 276"/>
                <a:gd name="T71" fmla="*/ 256 h 7"/>
                <a:gd name="T72" fmla="*/ 13005 w 276"/>
                <a:gd name="T73" fmla="*/ 256 h 7"/>
                <a:gd name="T74" fmla="*/ 13392 w 276"/>
                <a:gd name="T75" fmla="*/ 256 h 7"/>
                <a:gd name="T76" fmla="*/ 13812 w 276"/>
                <a:gd name="T77" fmla="*/ 192 h 7"/>
                <a:gd name="T78" fmla="*/ 14137 w 276"/>
                <a:gd name="T79" fmla="*/ 192 h 7"/>
                <a:gd name="T80" fmla="*/ 14524 w 276"/>
                <a:gd name="T81" fmla="*/ 192 h 7"/>
                <a:gd name="T82" fmla="*/ 14856 w 276"/>
                <a:gd name="T83" fmla="*/ 128 h 7"/>
                <a:gd name="T84" fmla="*/ 15245 w 276"/>
                <a:gd name="T85" fmla="*/ 128 h 7"/>
                <a:gd name="T86" fmla="*/ 15632 w 276"/>
                <a:gd name="T87" fmla="*/ 128 h 7"/>
                <a:gd name="T88" fmla="*/ 15972 w 276"/>
                <a:gd name="T89" fmla="*/ 128 h 7"/>
                <a:gd name="T90" fmla="*/ 16361 w 276"/>
                <a:gd name="T91" fmla="*/ 64 h 7"/>
                <a:gd name="T92" fmla="*/ 16684 w 276"/>
                <a:gd name="T93" fmla="*/ 64 h 7"/>
                <a:gd name="T94" fmla="*/ 17080 w 276"/>
                <a:gd name="T95" fmla="*/ 64 h 7"/>
                <a:gd name="T96" fmla="*/ 17469 w 276"/>
                <a:gd name="T97" fmla="*/ 64 h 7"/>
                <a:gd name="T98" fmla="*/ 17792 w 276"/>
                <a:gd name="T99" fmla="*/ 0 h 7"/>
                <a:gd name="T100" fmla="*/ 18049 w 276"/>
                <a:gd name="T101" fmla="*/ 0 h 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6"/>
                <a:gd name="T154" fmla="*/ 0 h 7"/>
                <a:gd name="T155" fmla="*/ 276 w 276"/>
                <a:gd name="T156" fmla="*/ 7 h 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6" h="7">
                  <a:moveTo>
                    <a:pt x="0" y="7"/>
                  </a:moveTo>
                  <a:lnTo>
                    <a:pt x="6" y="7"/>
                  </a:lnTo>
                  <a:lnTo>
                    <a:pt x="11" y="7"/>
                  </a:lnTo>
                  <a:lnTo>
                    <a:pt x="17" y="7"/>
                  </a:lnTo>
                  <a:lnTo>
                    <a:pt x="22" y="7"/>
                  </a:lnTo>
                  <a:lnTo>
                    <a:pt x="28" y="7"/>
                  </a:lnTo>
                  <a:lnTo>
                    <a:pt x="33" y="7"/>
                  </a:lnTo>
                  <a:lnTo>
                    <a:pt x="39" y="7"/>
                  </a:lnTo>
                  <a:lnTo>
                    <a:pt x="44" y="7"/>
                  </a:lnTo>
                  <a:lnTo>
                    <a:pt x="50" y="7"/>
                  </a:lnTo>
                  <a:lnTo>
                    <a:pt x="55" y="7"/>
                  </a:lnTo>
                  <a:lnTo>
                    <a:pt x="61" y="7"/>
                  </a:lnTo>
                  <a:lnTo>
                    <a:pt x="66" y="7"/>
                  </a:lnTo>
                  <a:lnTo>
                    <a:pt x="72" y="7"/>
                  </a:lnTo>
                  <a:lnTo>
                    <a:pt x="77" y="7"/>
                  </a:lnTo>
                  <a:lnTo>
                    <a:pt x="83" y="7"/>
                  </a:lnTo>
                  <a:lnTo>
                    <a:pt x="88" y="7"/>
                  </a:lnTo>
                  <a:lnTo>
                    <a:pt x="94" y="7"/>
                  </a:lnTo>
                  <a:lnTo>
                    <a:pt x="99" y="7"/>
                  </a:lnTo>
                  <a:lnTo>
                    <a:pt x="105" y="7"/>
                  </a:lnTo>
                  <a:lnTo>
                    <a:pt x="111" y="6"/>
                  </a:lnTo>
                  <a:lnTo>
                    <a:pt x="116" y="6"/>
                  </a:lnTo>
                  <a:lnTo>
                    <a:pt x="122" y="6"/>
                  </a:lnTo>
                  <a:lnTo>
                    <a:pt x="127" y="6"/>
                  </a:lnTo>
                  <a:lnTo>
                    <a:pt x="133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49" y="6"/>
                  </a:lnTo>
                  <a:lnTo>
                    <a:pt x="155" y="5"/>
                  </a:lnTo>
                  <a:lnTo>
                    <a:pt x="160" y="5"/>
                  </a:lnTo>
                  <a:lnTo>
                    <a:pt x="166" y="5"/>
                  </a:lnTo>
                  <a:lnTo>
                    <a:pt x="172" y="5"/>
                  </a:lnTo>
                  <a:lnTo>
                    <a:pt x="177" y="5"/>
                  </a:lnTo>
                  <a:lnTo>
                    <a:pt x="183" y="4"/>
                  </a:lnTo>
                  <a:lnTo>
                    <a:pt x="188" y="4"/>
                  </a:lnTo>
                  <a:lnTo>
                    <a:pt x="194" y="4"/>
                  </a:lnTo>
                  <a:lnTo>
                    <a:pt x="199" y="4"/>
                  </a:lnTo>
                  <a:lnTo>
                    <a:pt x="205" y="4"/>
                  </a:lnTo>
                  <a:lnTo>
                    <a:pt x="211" y="3"/>
                  </a:lnTo>
                  <a:lnTo>
                    <a:pt x="216" y="3"/>
                  </a:lnTo>
                  <a:lnTo>
                    <a:pt x="222" y="3"/>
                  </a:lnTo>
                  <a:lnTo>
                    <a:pt x="227" y="2"/>
                  </a:lnTo>
                  <a:lnTo>
                    <a:pt x="233" y="2"/>
                  </a:lnTo>
                  <a:lnTo>
                    <a:pt x="239" y="2"/>
                  </a:lnTo>
                  <a:lnTo>
                    <a:pt x="244" y="2"/>
                  </a:lnTo>
                  <a:lnTo>
                    <a:pt x="250" y="1"/>
                  </a:lnTo>
                  <a:lnTo>
                    <a:pt x="255" y="1"/>
                  </a:lnTo>
                  <a:lnTo>
                    <a:pt x="261" y="1"/>
                  </a:lnTo>
                  <a:lnTo>
                    <a:pt x="267" y="1"/>
                  </a:lnTo>
                  <a:lnTo>
                    <a:pt x="272" y="0"/>
                  </a:lnTo>
                  <a:lnTo>
                    <a:pt x="276" y="0"/>
                  </a:lnTo>
                </a:path>
              </a:pathLst>
            </a:custGeom>
            <a:noFill/>
            <a:ln w="41275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" name="Freeform 61"/>
          <p:cNvSpPr>
            <a:spLocks/>
          </p:cNvSpPr>
          <p:nvPr/>
        </p:nvSpPr>
        <p:spPr bwMode="auto">
          <a:xfrm>
            <a:off x="1062038" y="4518025"/>
            <a:ext cx="7165975" cy="793750"/>
          </a:xfrm>
          <a:custGeom>
            <a:avLst/>
            <a:gdLst>
              <a:gd name="T0" fmla="*/ 2147483647 w 2248"/>
              <a:gd name="T1" fmla="*/ 2147483647 h 351"/>
              <a:gd name="T2" fmla="*/ 2147483647 w 2248"/>
              <a:gd name="T3" fmla="*/ 2147483647 h 351"/>
              <a:gd name="T4" fmla="*/ 2147483647 w 2248"/>
              <a:gd name="T5" fmla="*/ 2147483647 h 351"/>
              <a:gd name="T6" fmla="*/ 2147483647 w 2248"/>
              <a:gd name="T7" fmla="*/ 2147483647 h 351"/>
              <a:gd name="T8" fmla="*/ 2147483647 w 2248"/>
              <a:gd name="T9" fmla="*/ 2147483647 h 351"/>
              <a:gd name="T10" fmla="*/ 2147483647 w 2248"/>
              <a:gd name="T11" fmla="*/ 2147483647 h 351"/>
              <a:gd name="T12" fmla="*/ 2147483647 w 2248"/>
              <a:gd name="T13" fmla="*/ 2147483647 h 351"/>
              <a:gd name="T14" fmla="*/ 2147483647 w 2248"/>
              <a:gd name="T15" fmla="*/ 2147483647 h 351"/>
              <a:gd name="T16" fmla="*/ 2147483647 w 2248"/>
              <a:gd name="T17" fmla="*/ 2147483647 h 351"/>
              <a:gd name="T18" fmla="*/ 2147483647 w 2248"/>
              <a:gd name="T19" fmla="*/ 2147483647 h 351"/>
              <a:gd name="T20" fmla="*/ 2147483647 w 2248"/>
              <a:gd name="T21" fmla="*/ 2147483647 h 351"/>
              <a:gd name="T22" fmla="*/ 2147483647 w 2248"/>
              <a:gd name="T23" fmla="*/ 2147483647 h 351"/>
              <a:gd name="T24" fmla="*/ 2147483647 w 2248"/>
              <a:gd name="T25" fmla="*/ 2147483647 h 351"/>
              <a:gd name="T26" fmla="*/ 2147483647 w 2248"/>
              <a:gd name="T27" fmla="*/ 2147483647 h 351"/>
              <a:gd name="T28" fmla="*/ 2147483647 w 2248"/>
              <a:gd name="T29" fmla="*/ 2147483647 h 351"/>
              <a:gd name="T30" fmla="*/ 2147483647 w 2248"/>
              <a:gd name="T31" fmla="*/ 2147483647 h 351"/>
              <a:gd name="T32" fmla="*/ 2147483647 w 2248"/>
              <a:gd name="T33" fmla="*/ 2147483647 h 351"/>
              <a:gd name="T34" fmla="*/ 2147483647 w 2248"/>
              <a:gd name="T35" fmla="*/ 2147483647 h 351"/>
              <a:gd name="T36" fmla="*/ 2147483647 w 2248"/>
              <a:gd name="T37" fmla="*/ 2147483647 h 351"/>
              <a:gd name="T38" fmla="*/ 2147483647 w 2248"/>
              <a:gd name="T39" fmla="*/ 2147483647 h 351"/>
              <a:gd name="T40" fmla="*/ 2147483647 w 2248"/>
              <a:gd name="T41" fmla="*/ 2147483647 h 351"/>
              <a:gd name="T42" fmla="*/ 2147483647 w 2248"/>
              <a:gd name="T43" fmla="*/ 2147483647 h 351"/>
              <a:gd name="T44" fmla="*/ 2147483647 w 2248"/>
              <a:gd name="T45" fmla="*/ 2147483647 h 351"/>
              <a:gd name="T46" fmla="*/ 2147483647 w 2248"/>
              <a:gd name="T47" fmla="*/ 2147483647 h 351"/>
              <a:gd name="T48" fmla="*/ 2147483647 w 2248"/>
              <a:gd name="T49" fmla="*/ 2147483647 h 351"/>
              <a:gd name="T50" fmla="*/ 2147483647 w 2248"/>
              <a:gd name="T51" fmla="*/ 2147483647 h 351"/>
              <a:gd name="T52" fmla="*/ 2147483647 w 2248"/>
              <a:gd name="T53" fmla="*/ 2147483647 h 351"/>
              <a:gd name="T54" fmla="*/ 2147483647 w 2248"/>
              <a:gd name="T55" fmla="*/ 2147483647 h 351"/>
              <a:gd name="T56" fmla="*/ 2147483647 w 2248"/>
              <a:gd name="T57" fmla="*/ 2147483647 h 351"/>
              <a:gd name="T58" fmla="*/ 2147483647 w 2248"/>
              <a:gd name="T59" fmla="*/ 2147483647 h 351"/>
              <a:gd name="T60" fmla="*/ 2147483647 w 2248"/>
              <a:gd name="T61" fmla="*/ 2147483647 h 351"/>
              <a:gd name="T62" fmla="*/ 2147483647 w 2248"/>
              <a:gd name="T63" fmla="*/ 2147483647 h 351"/>
              <a:gd name="T64" fmla="*/ 2147483647 w 2248"/>
              <a:gd name="T65" fmla="*/ 2147483647 h 351"/>
              <a:gd name="T66" fmla="*/ 2147483647 w 2248"/>
              <a:gd name="T67" fmla="*/ 2147483647 h 351"/>
              <a:gd name="T68" fmla="*/ 2147483647 w 2248"/>
              <a:gd name="T69" fmla="*/ 2147483647 h 351"/>
              <a:gd name="T70" fmla="*/ 2147483647 w 2248"/>
              <a:gd name="T71" fmla="*/ 2147483647 h 351"/>
              <a:gd name="T72" fmla="*/ 2147483647 w 2248"/>
              <a:gd name="T73" fmla="*/ 2147483647 h 351"/>
              <a:gd name="T74" fmla="*/ 2147483647 w 2248"/>
              <a:gd name="T75" fmla="*/ 2147483647 h 351"/>
              <a:gd name="T76" fmla="*/ 2147483647 w 2248"/>
              <a:gd name="T77" fmla="*/ 2147483647 h 351"/>
              <a:gd name="T78" fmla="*/ 2147483647 w 2248"/>
              <a:gd name="T79" fmla="*/ 2147483647 h 351"/>
              <a:gd name="T80" fmla="*/ 2147483647 w 2248"/>
              <a:gd name="T81" fmla="*/ 2147483647 h 351"/>
              <a:gd name="T82" fmla="*/ 2147483647 w 2248"/>
              <a:gd name="T83" fmla="*/ 2147483647 h 351"/>
              <a:gd name="T84" fmla="*/ 2147483647 w 2248"/>
              <a:gd name="T85" fmla="*/ 2147483647 h 351"/>
              <a:gd name="T86" fmla="*/ 2147483647 w 2248"/>
              <a:gd name="T87" fmla="*/ 2147483647 h 351"/>
              <a:gd name="T88" fmla="*/ 2147483647 w 2248"/>
              <a:gd name="T89" fmla="*/ 2147483647 h 351"/>
              <a:gd name="T90" fmla="*/ 2147483647 w 2248"/>
              <a:gd name="T91" fmla="*/ 2147483647 h 351"/>
              <a:gd name="T92" fmla="*/ 2147483647 w 2248"/>
              <a:gd name="T93" fmla="*/ 2147483647 h 351"/>
              <a:gd name="T94" fmla="*/ 2147483647 w 2248"/>
              <a:gd name="T95" fmla="*/ 2147483647 h 351"/>
              <a:gd name="T96" fmla="*/ 2147483647 w 2248"/>
              <a:gd name="T97" fmla="*/ 0 h 35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248"/>
              <a:gd name="T148" fmla="*/ 0 h 351"/>
              <a:gd name="T149" fmla="*/ 2248 w 2248"/>
              <a:gd name="T150" fmla="*/ 351 h 35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248" h="351">
                <a:moveTo>
                  <a:pt x="0" y="246"/>
                </a:moveTo>
                <a:lnTo>
                  <a:pt x="5" y="245"/>
                </a:lnTo>
                <a:lnTo>
                  <a:pt x="17" y="245"/>
                </a:lnTo>
                <a:lnTo>
                  <a:pt x="29" y="245"/>
                </a:lnTo>
                <a:lnTo>
                  <a:pt x="40" y="244"/>
                </a:lnTo>
                <a:lnTo>
                  <a:pt x="52" y="244"/>
                </a:lnTo>
                <a:lnTo>
                  <a:pt x="63" y="243"/>
                </a:lnTo>
                <a:lnTo>
                  <a:pt x="75" y="243"/>
                </a:lnTo>
                <a:lnTo>
                  <a:pt x="87" y="242"/>
                </a:lnTo>
                <a:lnTo>
                  <a:pt x="98" y="241"/>
                </a:lnTo>
                <a:lnTo>
                  <a:pt x="110" y="241"/>
                </a:lnTo>
                <a:lnTo>
                  <a:pt x="121" y="240"/>
                </a:lnTo>
                <a:lnTo>
                  <a:pt x="133" y="240"/>
                </a:lnTo>
                <a:lnTo>
                  <a:pt x="145" y="239"/>
                </a:lnTo>
                <a:lnTo>
                  <a:pt x="156" y="239"/>
                </a:lnTo>
                <a:lnTo>
                  <a:pt x="168" y="238"/>
                </a:lnTo>
                <a:lnTo>
                  <a:pt x="179" y="237"/>
                </a:lnTo>
                <a:lnTo>
                  <a:pt x="191" y="237"/>
                </a:lnTo>
                <a:lnTo>
                  <a:pt x="203" y="236"/>
                </a:lnTo>
                <a:lnTo>
                  <a:pt x="214" y="235"/>
                </a:lnTo>
                <a:lnTo>
                  <a:pt x="226" y="235"/>
                </a:lnTo>
                <a:lnTo>
                  <a:pt x="237" y="234"/>
                </a:lnTo>
                <a:lnTo>
                  <a:pt x="249" y="233"/>
                </a:lnTo>
                <a:lnTo>
                  <a:pt x="260" y="233"/>
                </a:lnTo>
                <a:lnTo>
                  <a:pt x="272" y="232"/>
                </a:lnTo>
                <a:lnTo>
                  <a:pt x="284" y="231"/>
                </a:lnTo>
                <a:lnTo>
                  <a:pt x="295" y="230"/>
                </a:lnTo>
                <a:lnTo>
                  <a:pt x="307" y="229"/>
                </a:lnTo>
                <a:lnTo>
                  <a:pt x="318" y="229"/>
                </a:lnTo>
                <a:lnTo>
                  <a:pt x="330" y="228"/>
                </a:lnTo>
                <a:lnTo>
                  <a:pt x="342" y="227"/>
                </a:lnTo>
                <a:lnTo>
                  <a:pt x="353" y="226"/>
                </a:lnTo>
                <a:lnTo>
                  <a:pt x="365" y="225"/>
                </a:lnTo>
                <a:lnTo>
                  <a:pt x="376" y="224"/>
                </a:lnTo>
                <a:lnTo>
                  <a:pt x="388" y="223"/>
                </a:lnTo>
                <a:lnTo>
                  <a:pt x="400" y="222"/>
                </a:lnTo>
                <a:lnTo>
                  <a:pt x="411" y="221"/>
                </a:lnTo>
                <a:lnTo>
                  <a:pt x="423" y="219"/>
                </a:lnTo>
                <a:lnTo>
                  <a:pt x="434" y="218"/>
                </a:lnTo>
                <a:lnTo>
                  <a:pt x="446" y="217"/>
                </a:lnTo>
                <a:lnTo>
                  <a:pt x="458" y="216"/>
                </a:lnTo>
                <a:lnTo>
                  <a:pt x="469" y="214"/>
                </a:lnTo>
                <a:lnTo>
                  <a:pt x="481" y="213"/>
                </a:lnTo>
                <a:lnTo>
                  <a:pt x="492" y="212"/>
                </a:lnTo>
                <a:lnTo>
                  <a:pt x="504" y="210"/>
                </a:lnTo>
                <a:lnTo>
                  <a:pt x="516" y="208"/>
                </a:lnTo>
                <a:lnTo>
                  <a:pt x="527" y="207"/>
                </a:lnTo>
                <a:lnTo>
                  <a:pt x="539" y="205"/>
                </a:lnTo>
                <a:lnTo>
                  <a:pt x="550" y="203"/>
                </a:lnTo>
                <a:lnTo>
                  <a:pt x="562" y="202"/>
                </a:lnTo>
                <a:lnTo>
                  <a:pt x="573" y="200"/>
                </a:lnTo>
                <a:lnTo>
                  <a:pt x="585" y="198"/>
                </a:lnTo>
                <a:lnTo>
                  <a:pt x="597" y="195"/>
                </a:lnTo>
                <a:lnTo>
                  <a:pt x="608" y="193"/>
                </a:lnTo>
                <a:lnTo>
                  <a:pt x="620" y="191"/>
                </a:lnTo>
                <a:lnTo>
                  <a:pt x="631" y="189"/>
                </a:lnTo>
                <a:lnTo>
                  <a:pt x="643" y="186"/>
                </a:lnTo>
                <a:lnTo>
                  <a:pt x="655" y="184"/>
                </a:lnTo>
                <a:lnTo>
                  <a:pt x="666" y="181"/>
                </a:lnTo>
                <a:lnTo>
                  <a:pt x="678" y="178"/>
                </a:lnTo>
                <a:lnTo>
                  <a:pt x="689" y="175"/>
                </a:lnTo>
                <a:lnTo>
                  <a:pt x="701" y="172"/>
                </a:lnTo>
                <a:lnTo>
                  <a:pt x="713" y="169"/>
                </a:lnTo>
                <a:lnTo>
                  <a:pt x="724" y="166"/>
                </a:lnTo>
                <a:lnTo>
                  <a:pt x="736" y="163"/>
                </a:lnTo>
                <a:lnTo>
                  <a:pt x="747" y="160"/>
                </a:lnTo>
                <a:lnTo>
                  <a:pt x="759" y="157"/>
                </a:lnTo>
                <a:lnTo>
                  <a:pt x="771" y="154"/>
                </a:lnTo>
                <a:lnTo>
                  <a:pt x="782" y="152"/>
                </a:lnTo>
                <a:lnTo>
                  <a:pt x="794" y="150"/>
                </a:lnTo>
                <a:lnTo>
                  <a:pt x="805" y="148"/>
                </a:lnTo>
                <a:lnTo>
                  <a:pt x="817" y="148"/>
                </a:lnTo>
                <a:lnTo>
                  <a:pt x="828" y="148"/>
                </a:lnTo>
                <a:lnTo>
                  <a:pt x="840" y="150"/>
                </a:lnTo>
                <a:lnTo>
                  <a:pt x="852" y="153"/>
                </a:lnTo>
                <a:lnTo>
                  <a:pt x="863" y="158"/>
                </a:lnTo>
                <a:lnTo>
                  <a:pt x="875" y="165"/>
                </a:lnTo>
                <a:lnTo>
                  <a:pt x="886" y="174"/>
                </a:lnTo>
                <a:lnTo>
                  <a:pt x="898" y="184"/>
                </a:lnTo>
                <a:lnTo>
                  <a:pt x="910" y="197"/>
                </a:lnTo>
                <a:lnTo>
                  <a:pt x="921" y="210"/>
                </a:lnTo>
                <a:lnTo>
                  <a:pt x="933" y="225"/>
                </a:lnTo>
                <a:lnTo>
                  <a:pt x="944" y="239"/>
                </a:lnTo>
                <a:lnTo>
                  <a:pt x="956" y="253"/>
                </a:lnTo>
                <a:lnTo>
                  <a:pt x="968" y="266"/>
                </a:lnTo>
                <a:lnTo>
                  <a:pt x="979" y="278"/>
                </a:lnTo>
                <a:lnTo>
                  <a:pt x="991" y="289"/>
                </a:lnTo>
                <a:lnTo>
                  <a:pt x="1002" y="298"/>
                </a:lnTo>
                <a:lnTo>
                  <a:pt x="1014" y="306"/>
                </a:lnTo>
                <a:lnTo>
                  <a:pt x="1026" y="313"/>
                </a:lnTo>
                <a:lnTo>
                  <a:pt x="1037" y="319"/>
                </a:lnTo>
                <a:lnTo>
                  <a:pt x="1049" y="323"/>
                </a:lnTo>
                <a:lnTo>
                  <a:pt x="1060" y="327"/>
                </a:lnTo>
                <a:lnTo>
                  <a:pt x="1072" y="330"/>
                </a:lnTo>
                <a:lnTo>
                  <a:pt x="1084" y="333"/>
                </a:lnTo>
                <a:lnTo>
                  <a:pt x="1095" y="336"/>
                </a:lnTo>
                <a:lnTo>
                  <a:pt x="1107" y="338"/>
                </a:lnTo>
                <a:lnTo>
                  <a:pt x="1118" y="340"/>
                </a:lnTo>
                <a:lnTo>
                  <a:pt x="1130" y="342"/>
                </a:lnTo>
                <a:lnTo>
                  <a:pt x="1141" y="344"/>
                </a:lnTo>
                <a:lnTo>
                  <a:pt x="1153" y="345"/>
                </a:lnTo>
                <a:lnTo>
                  <a:pt x="1165" y="347"/>
                </a:lnTo>
                <a:lnTo>
                  <a:pt x="1176" y="349"/>
                </a:lnTo>
                <a:lnTo>
                  <a:pt x="1188" y="350"/>
                </a:lnTo>
                <a:lnTo>
                  <a:pt x="1199" y="351"/>
                </a:lnTo>
                <a:lnTo>
                  <a:pt x="1211" y="351"/>
                </a:lnTo>
                <a:lnTo>
                  <a:pt x="1223" y="349"/>
                </a:lnTo>
                <a:lnTo>
                  <a:pt x="1234" y="345"/>
                </a:lnTo>
                <a:lnTo>
                  <a:pt x="1246" y="335"/>
                </a:lnTo>
                <a:lnTo>
                  <a:pt x="1257" y="320"/>
                </a:lnTo>
                <a:lnTo>
                  <a:pt x="1269" y="296"/>
                </a:lnTo>
                <a:lnTo>
                  <a:pt x="1281" y="266"/>
                </a:lnTo>
                <a:lnTo>
                  <a:pt x="1292" y="231"/>
                </a:lnTo>
                <a:lnTo>
                  <a:pt x="1304" y="198"/>
                </a:lnTo>
                <a:lnTo>
                  <a:pt x="1315" y="171"/>
                </a:lnTo>
                <a:lnTo>
                  <a:pt x="1327" y="153"/>
                </a:lnTo>
                <a:lnTo>
                  <a:pt x="1339" y="144"/>
                </a:lnTo>
                <a:lnTo>
                  <a:pt x="1350" y="140"/>
                </a:lnTo>
                <a:lnTo>
                  <a:pt x="1362" y="140"/>
                </a:lnTo>
                <a:lnTo>
                  <a:pt x="1373" y="142"/>
                </a:lnTo>
                <a:lnTo>
                  <a:pt x="1385" y="145"/>
                </a:lnTo>
                <a:lnTo>
                  <a:pt x="1396" y="149"/>
                </a:lnTo>
                <a:lnTo>
                  <a:pt x="1408" y="152"/>
                </a:lnTo>
                <a:lnTo>
                  <a:pt x="1420" y="156"/>
                </a:lnTo>
                <a:lnTo>
                  <a:pt x="1431" y="158"/>
                </a:lnTo>
                <a:lnTo>
                  <a:pt x="1443" y="161"/>
                </a:lnTo>
                <a:lnTo>
                  <a:pt x="1454" y="163"/>
                </a:lnTo>
                <a:lnTo>
                  <a:pt x="1466" y="165"/>
                </a:lnTo>
                <a:lnTo>
                  <a:pt x="1478" y="166"/>
                </a:lnTo>
                <a:lnTo>
                  <a:pt x="1489" y="167"/>
                </a:lnTo>
                <a:lnTo>
                  <a:pt x="1501" y="168"/>
                </a:lnTo>
                <a:lnTo>
                  <a:pt x="1512" y="169"/>
                </a:lnTo>
                <a:lnTo>
                  <a:pt x="1524" y="169"/>
                </a:lnTo>
                <a:lnTo>
                  <a:pt x="1536" y="169"/>
                </a:lnTo>
                <a:lnTo>
                  <a:pt x="1547" y="169"/>
                </a:lnTo>
                <a:lnTo>
                  <a:pt x="1559" y="169"/>
                </a:lnTo>
                <a:lnTo>
                  <a:pt x="1570" y="169"/>
                </a:lnTo>
                <a:lnTo>
                  <a:pt x="1582" y="169"/>
                </a:lnTo>
                <a:lnTo>
                  <a:pt x="1594" y="168"/>
                </a:lnTo>
                <a:lnTo>
                  <a:pt x="1605" y="167"/>
                </a:lnTo>
                <a:lnTo>
                  <a:pt x="1617" y="166"/>
                </a:lnTo>
                <a:lnTo>
                  <a:pt x="1628" y="165"/>
                </a:lnTo>
                <a:lnTo>
                  <a:pt x="1640" y="164"/>
                </a:lnTo>
                <a:lnTo>
                  <a:pt x="1652" y="163"/>
                </a:lnTo>
                <a:lnTo>
                  <a:pt x="1663" y="162"/>
                </a:lnTo>
                <a:lnTo>
                  <a:pt x="1675" y="160"/>
                </a:lnTo>
                <a:lnTo>
                  <a:pt x="1686" y="159"/>
                </a:lnTo>
                <a:lnTo>
                  <a:pt x="1698" y="157"/>
                </a:lnTo>
                <a:lnTo>
                  <a:pt x="1709" y="155"/>
                </a:lnTo>
                <a:lnTo>
                  <a:pt x="1721" y="154"/>
                </a:lnTo>
                <a:lnTo>
                  <a:pt x="1733" y="152"/>
                </a:lnTo>
                <a:lnTo>
                  <a:pt x="1744" y="150"/>
                </a:lnTo>
                <a:lnTo>
                  <a:pt x="1756" y="148"/>
                </a:lnTo>
                <a:lnTo>
                  <a:pt x="1767" y="146"/>
                </a:lnTo>
                <a:lnTo>
                  <a:pt x="1779" y="143"/>
                </a:lnTo>
                <a:lnTo>
                  <a:pt x="1791" y="141"/>
                </a:lnTo>
                <a:lnTo>
                  <a:pt x="1802" y="139"/>
                </a:lnTo>
                <a:lnTo>
                  <a:pt x="1814" y="136"/>
                </a:lnTo>
                <a:lnTo>
                  <a:pt x="1825" y="134"/>
                </a:lnTo>
                <a:lnTo>
                  <a:pt x="1837" y="131"/>
                </a:lnTo>
                <a:lnTo>
                  <a:pt x="1849" y="128"/>
                </a:lnTo>
                <a:lnTo>
                  <a:pt x="1860" y="125"/>
                </a:lnTo>
                <a:lnTo>
                  <a:pt x="1872" y="122"/>
                </a:lnTo>
                <a:lnTo>
                  <a:pt x="1883" y="119"/>
                </a:lnTo>
                <a:lnTo>
                  <a:pt x="1895" y="116"/>
                </a:lnTo>
                <a:lnTo>
                  <a:pt x="1907" y="113"/>
                </a:lnTo>
                <a:lnTo>
                  <a:pt x="1918" y="110"/>
                </a:lnTo>
                <a:lnTo>
                  <a:pt x="1930" y="106"/>
                </a:lnTo>
                <a:lnTo>
                  <a:pt x="1941" y="103"/>
                </a:lnTo>
                <a:lnTo>
                  <a:pt x="1953" y="99"/>
                </a:lnTo>
                <a:lnTo>
                  <a:pt x="1965" y="95"/>
                </a:lnTo>
                <a:lnTo>
                  <a:pt x="1976" y="92"/>
                </a:lnTo>
                <a:lnTo>
                  <a:pt x="1988" y="88"/>
                </a:lnTo>
                <a:lnTo>
                  <a:pt x="1999" y="84"/>
                </a:lnTo>
                <a:lnTo>
                  <a:pt x="2011" y="80"/>
                </a:lnTo>
                <a:lnTo>
                  <a:pt x="2022" y="76"/>
                </a:lnTo>
                <a:lnTo>
                  <a:pt x="2034" y="72"/>
                </a:lnTo>
                <a:lnTo>
                  <a:pt x="2046" y="67"/>
                </a:lnTo>
                <a:lnTo>
                  <a:pt x="2057" y="63"/>
                </a:lnTo>
                <a:lnTo>
                  <a:pt x="2069" y="59"/>
                </a:lnTo>
                <a:lnTo>
                  <a:pt x="2080" y="54"/>
                </a:lnTo>
                <a:lnTo>
                  <a:pt x="2092" y="50"/>
                </a:lnTo>
                <a:lnTo>
                  <a:pt x="2104" y="45"/>
                </a:lnTo>
                <a:lnTo>
                  <a:pt x="2115" y="41"/>
                </a:lnTo>
                <a:lnTo>
                  <a:pt x="2127" y="37"/>
                </a:lnTo>
                <a:lnTo>
                  <a:pt x="2138" y="32"/>
                </a:lnTo>
                <a:lnTo>
                  <a:pt x="2150" y="28"/>
                </a:lnTo>
                <a:lnTo>
                  <a:pt x="2162" y="24"/>
                </a:lnTo>
                <a:lnTo>
                  <a:pt x="2173" y="20"/>
                </a:lnTo>
                <a:lnTo>
                  <a:pt x="2185" y="16"/>
                </a:lnTo>
                <a:lnTo>
                  <a:pt x="2196" y="13"/>
                </a:lnTo>
                <a:lnTo>
                  <a:pt x="2208" y="9"/>
                </a:lnTo>
                <a:lnTo>
                  <a:pt x="2220" y="6"/>
                </a:lnTo>
                <a:lnTo>
                  <a:pt x="2231" y="4"/>
                </a:lnTo>
                <a:lnTo>
                  <a:pt x="2243" y="1"/>
                </a:lnTo>
                <a:lnTo>
                  <a:pt x="2248" y="0"/>
                </a:lnTo>
              </a:path>
            </a:pathLst>
          </a:custGeom>
          <a:noFill/>
          <a:ln w="41275">
            <a:solidFill>
              <a:srgbClr val="0000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62"/>
          <p:cNvSpPr>
            <a:spLocks noChangeArrowheads="1"/>
          </p:cNvSpPr>
          <p:nvPr/>
        </p:nvSpPr>
        <p:spPr bwMode="auto">
          <a:xfrm>
            <a:off x="3665543" y="1609725"/>
            <a:ext cx="5436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venir Next Regular"/>
                <a:cs typeface="Avenir Next Regular"/>
              </a:rPr>
              <a:t>O-D</a:t>
            </a:r>
            <a:endParaRPr lang="en-US" sz="2200" dirty="0">
              <a:latin typeface="Avenir Next Regular"/>
              <a:cs typeface="Avenir Next Regular"/>
            </a:endParaRPr>
          </a:p>
        </p:txBody>
      </p:sp>
      <p:sp>
        <p:nvSpPr>
          <p:cNvPr id="69" name="Rectangle 63"/>
          <p:cNvSpPr>
            <a:spLocks noChangeArrowheads="1"/>
          </p:cNvSpPr>
          <p:nvPr/>
        </p:nvSpPr>
        <p:spPr bwMode="auto">
          <a:xfrm>
            <a:off x="6298665" y="2104485"/>
            <a:ext cx="4959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venir Next Regular"/>
                <a:cs typeface="Avenir Next Regular"/>
              </a:rPr>
              <a:t>C-H</a:t>
            </a:r>
            <a:endParaRPr lang="en-US" sz="2200" dirty="0">
              <a:latin typeface="Avenir Next Regular"/>
              <a:cs typeface="Avenir Next Regular"/>
            </a:endParaRPr>
          </a:p>
        </p:txBody>
      </p:sp>
      <p:sp>
        <p:nvSpPr>
          <p:cNvPr id="70" name="Rectangle 64"/>
          <p:cNvSpPr>
            <a:spLocks noChangeArrowheads="1"/>
          </p:cNvSpPr>
          <p:nvPr/>
        </p:nvSpPr>
        <p:spPr bwMode="auto">
          <a:xfrm>
            <a:off x="1187450" y="2106611"/>
            <a:ext cx="8207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venir Next Regular"/>
                <a:cs typeface="Avenir Next Regular"/>
              </a:rPr>
              <a:t>water /</a:t>
            </a:r>
            <a:endParaRPr lang="en-US" sz="2000" dirty="0">
              <a:latin typeface="Avenir Next Regular"/>
              <a:cs typeface="Avenir Next Regular"/>
            </a:endParaRPr>
          </a:p>
        </p:txBody>
      </p:sp>
      <p:sp>
        <p:nvSpPr>
          <p:cNvPr id="71" name="Rectangle 65"/>
          <p:cNvSpPr>
            <a:spLocks noChangeArrowheads="1"/>
          </p:cNvSpPr>
          <p:nvPr/>
        </p:nvSpPr>
        <p:spPr bwMode="auto">
          <a:xfrm>
            <a:off x="1204384" y="2393948"/>
            <a:ext cx="10515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venir Next Regular"/>
                <a:cs typeface="Avenir Next Regular"/>
              </a:rPr>
              <a:t>lipid </a:t>
            </a:r>
            <a:r>
              <a:rPr lang="en-US" sz="2000" dirty="0">
                <a:solidFill>
                  <a:srgbClr val="000000"/>
                </a:solidFill>
                <a:latin typeface="Avenir Next Regular"/>
                <a:ea typeface="Arial" charset="0"/>
                <a:cs typeface="Avenir Next Regular"/>
              </a:rPr>
              <a:t>÷</a:t>
            </a:r>
            <a:r>
              <a:rPr lang="en-US" sz="2000" dirty="0">
                <a:solidFill>
                  <a:srgbClr val="000000"/>
                </a:solidFill>
                <a:latin typeface="Avenir Next Regular"/>
                <a:cs typeface="Avenir Next Regular"/>
              </a:rPr>
              <a:t>10</a:t>
            </a:r>
            <a:endParaRPr lang="en-US" sz="2000" dirty="0">
              <a:latin typeface="Avenir Next Regular"/>
              <a:cs typeface="Avenir Next Regular"/>
            </a:endParaRPr>
          </a:p>
        </p:txBody>
      </p:sp>
      <p:sp>
        <p:nvSpPr>
          <p:cNvPr id="72" name="Rectangle 66"/>
          <p:cNvSpPr>
            <a:spLocks noChangeArrowheads="1"/>
          </p:cNvSpPr>
          <p:nvPr/>
        </p:nvSpPr>
        <p:spPr bwMode="auto">
          <a:xfrm>
            <a:off x="1141414" y="4213763"/>
            <a:ext cx="1038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venir Next Regular"/>
                <a:cs typeface="Avenir Next Regular"/>
              </a:rPr>
              <a:t>water/air</a:t>
            </a:r>
            <a:endParaRPr lang="en-US" sz="2000" dirty="0">
              <a:latin typeface="Avenir Next Regular"/>
              <a:cs typeface="Avenir Next Regular"/>
            </a:endParaRPr>
          </a:p>
        </p:txBody>
      </p:sp>
      <p:sp>
        <p:nvSpPr>
          <p:cNvPr id="73" name="Line 67"/>
          <p:cNvSpPr>
            <a:spLocks noChangeShapeType="1"/>
          </p:cNvSpPr>
          <p:nvPr/>
        </p:nvSpPr>
        <p:spPr bwMode="auto">
          <a:xfrm flipV="1">
            <a:off x="7150100" y="1422400"/>
            <a:ext cx="0" cy="4103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68"/>
          <p:cNvSpPr>
            <a:spLocks noChangeArrowheads="1"/>
          </p:cNvSpPr>
          <p:nvPr/>
        </p:nvSpPr>
        <p:spPr bwMode="auto">
          <a:xfrm>
            <a:off x="7170738" y="1277938"/>
            <a:ext cx="1511300" cy="4321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69"/>
          <p:cNvSpPr>
            <a:spLocks noChangeArrowheads="1"/>
          </p:cNvSpPr>
          <p:nvPr/>
        </p:nvSpPr>
        <p:spPr bwMode="auto">
          <a:xfrm>
            <a:off x="7470775" y="1982252"/>
            <a:ext cx="1511300" cy="4321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7153275" y="4637088"/>
            <a:ext cx="19361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solidFill>
                  <a:srgbClr val="0000FF"/>
                </a:solidFill>
                <a:latin typeface="Avenir Next Regular"/>
                <a:cs typeface="Avenir Next Regular"/>
              </a:rPr>
              <a:t>H</a:t>
            </a:r>
            <a:r>
              <a:rPr lang="en-GB" sz="2200" baseline="-25000" dirty="0">
                <a:solidFill>
                  <a:srgbClr val="0000FF"/>
                </a:solidFill>
                <a:latin typeface="Avenir Next Regular"/>
                <a:cs typeface="Avenir Next Regular"/>
              </a:rPr>
              <a:t>2</a:t>
            </a:r>
            <a:r>
              <a:rPr lang="en-GB" sz="2200" dirty="0">
                <a:solidFill>
                  <a:srgbClr val="0000FF"/>
                </a:solidFill>
                <a:latin typeface="Avenir Next Regular"/>
                <a:cs typeface="Avenir Next Regular"/>
              </a:rPr>
              <a:t>O:D</a:t>
            </a:r>
            <a:r>
              <a:rPr lang="en-GB" sz="2200" baseline="-25000" dirty="0">
                <a:solidFill>
                  <a:srgbClr val="0000FF"/>
                </a:solidFill>
                <a:latin typeface="Avenir Next Regular"/>
                <a:cs typeface="Avenir Next Regular"/>
              </a:rPr>
              <a:t>2</a:t>
            </a:r>
            <a:r>
              <a:rPr lang="en-GB" sz="2200" dirty="0">
                <a:solidFill>
                  <a:srgbClr val="0000FF"/>
                </a:solidFill>
                <a:latin typeface="Avenir Next Regular"/>
                <a:cs typeface="Avenir Next Regular"/>
              </a:rPr>
              <a:t>O  2:1</a:t>
            </a:r>
            <a:endParaRPr lang="en-US" sz="2200" dirty="0">
              <a:solidFill>
                <a:srgbClr val="0000FF"/>
              </a:solidFill>
              <a:latin typeface="Avenir Next Regular"/>
              <a:cs typeface="Avenir Next Regular"/>
            </a:endParaRPr>
          </a:p>
        </p:txBody>
      </p:sp>
      <p:sp>
        <p:nvSpPr>
          <p:cNvPr id="77" name="Text Box 74"/>
          <p:cNvSpPr txBox="1">
            <a:spLocks noChangeArrowheads="1"/>
          </p:cNvSpPr>
          <p:nvPr/>
        </p:nvSpPr>
        <p:spPr bwMode="auto">
          <a:xfrm>
            <a:off x="7153275" y="4205288"/>
            <a:ext cx="14236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solidFill>
                  <a:srgbClr val="FF3300"/>
                </a:solidFill>
                <a:latin typeface="Avenir Next Regular"/>
                <a:cs typeface="Avenir Next Regular"/>
              </a:rPr>
              <a:t>pure D</a:t>
            </a:r>
            <a:r>
              <a:rPr lang="en-GB" sz="2200" baseline="-25000" dirty="0">
                <a:solidFill>
                  <a:srgbClr val="FF3300"/>
                </a:solidFill>
                <a:latin typeface="Avenir Next Regular"/>
                <a:cs typeface="Avenir Next Regular"/>
              </a:rPr>
              <a:t>2</a:t>
            </a:r>
            <a:r>
              <a:rPr lang="en-GB" sz="2200" dirty="0">
                <a:solidFill>
                  <a:srgbClr val="FF3300"/>
                </a:solidFill>
                <a:latin typeface="Avenir Next Regular"/>
                <a:cs typeface="Avenir Next Regular"/>
              </a:rPr>
              <a:t>O</a:t>
            </a:r>
            <a:endParaRPr lang="en-US" sz="2200" dirty="0">
              <a:solidFill>
                <a:srgbClr val="FF3300"/>
              </a:solidFill>
              <a:latin typeface="Avenir Next Regular"/>
              <a:cs typeface="Avenir Next Regular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7136341" y="3514730"/>
            <a:ext cx="19361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solidFill>
                  <a:srgbClr val="0000FF"/>
                </a:solidFill>
                <a:latin typeface="Avenir Next Regular"/>
                <a:cs typeface="Avenir Next Regular"/>
              </a:rPr>
              <a:t>H</a:t>
            </a:r>
            <a:r>
              <a:rPr lang="en-GB" sz="2200" baseline="-25000" dirty="0">
                <a:solidFill>
                  <a:srgbClr val="0000FF"/>
                </a:solidFill>
                <a:latin typeface="Avenir Next Regular"/>
                <a:cs typeface="Avenir Next Regular"/>
              </a:rPr>
              <a:t>2</a:t>
            </a:r>
            <a:r>
              <a:rPr lang="en-GB" sz="2200" dirty="0">
                <a:solidFill>
                  <a:srgbClr val="0000FF"/>
                </a:solidFill>
                <a:latin typeface="Avenir Next Regular"/>
                <a:cs typeface="Avenir Next Regular"/>
              </a:rPr>
              <a:t>O:D</a:t>
            </a:r>
            <a:r>
              <a:rPr lang="en-GB" sz="2200" baseline="-25000" dirty="0">
                <a:solidFill>
                  <a:srgbClr val="0000FF"/>
                </a:solidFill>
                <a:latin typeface="Avenir Next Regular"/>
                <a:cs typeface="Avenir Next Regular"/>
              </a:rPr>
              <a:t>2</a:t>
            </a:r>
            <a:r>
              <a:rPr lang="en-GB" sz="2200" dirty="0">
                <a:solidFill>
                  <a:srgbClr val="0000FF"/>
                </a:solidFill>
                <a:latin typeface="Avenir Next Regular"/>
                <a:cs typeface="Avenir Next Regular"/>
              </a:rPr>
              <a:t>O  2:1</a:t>
            </a:r>
            <a:endParaRPr lang="en-US" sz="2200" dirty="0">
              <a:solidFill>
                <a:srgbClr val="0000FF"/>
              </a:solidFill>
              <a:latin typeface="Avenir Next Regular"/>
              <a:cs typeface="Avenir Next Regular"/>
            </a:endParaRPr>
          </a:p>
        </p:txBody>
      </p:sp>
      <p:sp>
        <p:nvSpPr>
          <p:cNvPr id="79" name="Text Box 76"/>
          <p:cNvSpPr txBox="1">
            <a:spLocks noChangeArrowheads="1"/>
          </p:cNvSpPr>
          <p:nvPr/>
        </p:nvSpPr>
        <p:spPr bwMode="auto">
          <a:xfrm>
            <a:off x="7127874" y="2926298"/>
            <a:ext cx="14236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solidFill>
                  <a:srgbClr val="FF3300"/>
                </a:solidFill>
                <a:latin typeface="Avenir Next Regular"/>
                <a:cs typeface="Avenir Next Regular"/>
              </a:rPr>
              <a:t>pure D</a:t>
            </a:r>
            <a:r>
              <a:rPr lang="en-GB" sz="2200" baseline="-25000" dirty="0">
                <a:solidFill>
                  <a:srgbClr val="FF3300"/>
                </a:solidFill>
                <a:latin typeface="Avenir Next Regular"/>
                <a:cs typeface="Avenir Next Regular"/>
              </a:rPr>
              <a:t>2</a:t>
            </a:r>
            <a:r>
              <a:rPr lang="en-GB" sz="2200" dirty="0">
                <a:solidFill>
                  <a:srgbClr val="FF3300"/>
                </a:solidFill>
                <a:latin typeface="Avenir Next Regular"/>
                <a:cs typeface="Avenir Next Regular"/>
              </a:rPr>
              <a:t>O</a:t>
            </a:r>
            <a:endParaRPr lang="en-US" sz="2200" dirty="0">
              <a:solidFill>
                <a:srgbClr val="FF3300"/>
              </a:solidFill>
              <a:latin typeface="Avenir Next Regular"/>
              <a:cs typeface="Avenir Next Regular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852" y="6509668"/>
            <a:ext cx="2603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Structure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  <p:bldP spid="69" grpId="0"/>
      <p:bldP spid="70" grpId="0"/>
      <p:bldP spid="71" grpId="0"/>
      <p:bldP spid="76" grpId="0"/>
      <p:bldP spid="78" grpId="0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17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Rectangle 69"/>
          <p:cNvSpPr>
            <a:spLocks noChangeArrowheads="1"/>
          </p:cNvSpPr>
          <p:nvPr/>
        </p:nvSpPr>
        <p:spPr bwMode="auto">
          <a:xfrm>
            <a:off x="7956550" y="4051300"/>
            <a:ext cx="1120775" cy="13684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7302500" y="2865438"/>
            <a:ext cx="1588" cy="206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143750" y="3125788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3000</a:t>
            </a:r>
            <a:endParaRPr lang="en-US" sz="1400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6110288" y="2865438"/>
            <a:ext cx="1587" cy="206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924550" y="3125788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2800</a:t>
            </a:r>
            <a:endParaRPr lang="en-US" sz="1400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4914900" y="2865438"/>
            <a:ext cx="1588" cy="206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705350" y="3125788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2600</a:t>
            </a:r>
            <a:endParaRPr lang="en-US" sz="1400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3719513" y="2865438"/>
            <a:ext cx="1587" cy="206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505200" y="3125788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2400</a:t>
            </a:r>
            <a:endParaRPr lang="en-US" sz="1400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2527300" y="2865438"/>
            <a:ext cx="1588" cy="206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343150" y="3125788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2200</a:t>
            </a:r>
            <a:endParaRPr lang="en-US" sz="1400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1331913" y="2865438"/>
            <a:ext cx="1587" cy="206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1114425" y="3092450"/>
            <a:ext cx="400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2000</a:t>
            </a:r>
            <a:endParaRPr lang="en-US" sz="1400" dirty="0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3278710" y="3324224"/>
            <a:ext cx="21867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venir Next Regular"/>
                <a:cs typeface="Avenir Next Regular"/>
              </a:rPr>
              <a:t>IR frequency (cm</a:t>
            </a:r>
            <a:r>
              <a:rPr lang="en-US" sz="2000" baseline="30000" dirty="0">
                <a:solidFill>
                  <a:srgbClr val="000000"/>
                </a:solidFill>
                <a:latin typeface="Avenir Next Regular"/>
                <a:cs typeface="Avenir Next Regular"/>
              </a:rPr>
              <a:t>-1</a:t>
            </a:r>
            <a:r>
              <a:rPr lang="en-US" sz="2000" dirty="0">
                <a:solidFill>
                  <a:srgbClr val="000000"/>
                </a:solidFill>
                <a:latin typeface="Avenir Next Regular"/>
                <a:cs typeface="Avenir Next Regular"/>
              </a:rPr>
              <a:t>)</a:t>
            </a:r>
            <a:endParaRPr lang="en-US" sz="2000" dirty="0">
              <a:latin typeface="Avenir Next Regular"/>
              <a:cs typeface="Avenir Next Regular"/>
            </a:endParaRPr>
          </a:p>
        </p:txBody>
      </p:sp>
      <p:sp>
        <p:nvSpPr>
          <p:cNvPr id="21" name="Freeform 24"/>
          <p:cNvSpPr>
            <a:spLocks/>
          </p:cNvSpPr>
          <p:nvPr/>
        </p:nvSpPr>
        <p:spPr bwMode="auto">
          <a:xfrm>
            <a:off x="1331913" y="1939925"/>
            <a:ext cx="3013075" cy="879475"/>
          </a:xfrm>
          <a:custGeom>
            <a:avLst/>
            <a:gdLst>
              <a:gd name="T0" fmla="*/ 2147483647 w 1898"/>
              <a:gd name="T1" fmla="*/ 2147483647 h 554"/>
              <a:gd name="T2" fmla="*/ 2147483647 w 1898"/>
              <a:gd name="T3" fmla="*/ 2147483647 h 554"/>
              <a:gd name="T4" fmla="*/ 2147483647 w 1898"/>
              <a:gd name="T5" fmla="*/ 2147483647 h 554"/>
              <a:gd name="T6" fmla="*/ 2147483647 w 1898"/>
              <a:gd name="T7" fmla="*/ 2147483647 h 554"/>
              <a:gd name="T8" fmla="*/ 2147483647 w 1898"/>
              <a:gd name="T9" fmla="*/ 2147483647 h 554"/>
              <a:gd name="T10" fmla="*/ 2147483647 w 1898"/>
              <a:gd name="T11" fmla="*/ 2147483647 h 554"/>
              <a:gd name="T12" fmla="*/ 2147483647 w 1898"/>
              <a:gd name="T13" fmla="*/ 2147483647 h 554"/>
              <a:gd name="T14" fmla="*/ 2147483647 w 1898"/>
              <a:gd name="T15" fmla="*/ 2147483647 h 554"/>
              <a:gd name="T16" fmla="*/ 2147483647 w 1898"/>
              <a:gd name="T17" fmla="*/ 2147483647 h 554"/>
              <a:gd name="T18" fmla="*/ 2147483647 w 1898"/>
              <a:gd name="T19" fmla="*/ 2147483647 h 554"/>
              <a:gd name="T20" fmla="*/ 2147483647 w 1898"/>
              <a:gd name="T21" fmla="*/ 2147483647 h 554"/>
              <a:gd name="T22" fmla="*/ 2147483647 w 1898"/>
              <a:gd name="T23" fmla="*/ 2147483647 h 554"/>
              <a:gd name="T24" fmla="*/ 2147483647 w 1898"/>
              <a:gd name="T25" fmla="*/ 2147483647 h 554"/>
              <a:gd name="T26" fmla="*/ 2147483647 w 1898"/>
              <a:gd name="T27" fmla="*/ 2147483647 h 554"/>
              <a:gd name="T28" fmla="*/ 2147483647 w 1898"/>
              <a:gd name="T29" fmla="*/ 2147483647 h 554"/>
              <a:gd name="T30" fmla="*/ 2147483647 w 1898"/>
              <a:gd name="T31" fmla="*/ 2147483647 h 554"/>
              <a:gd name="T32" fmla="*/ 2147483647 w 1898"/>
              <a:gd name="T33" fmla="*/ 2147483647 h 554"/>
              <a:gd name="T34" fmla="*/ 2147483647 w 1898"/>
              <a:gd name="T35" fmla="*/ 2147483647 h 554"/>
              <a:gd name="T36" fmla="*/ 2147483647 w 1898"/>
              <a:gd name="T37" fmla="*/ 2147483647 h 554"/>
              <a:gd name="T38" fmla="*/ 2147483647 w 1898"/>
              <a:gd name="T39" fmla="*/ 2147483647 h 554"/>
              <a:gd name="T40" fmla="*/ 2147483647 w 1898"/>
              <a:gd name="T41" fmla="*/ 2147483647 h 554"/>
              <a:gd name="T42" fmla="*/ 2147483647 w 1898"/>
              <a:gd name="T43" fmla="*/ 2147483647 h 554"/>
              <a:gd name="T44" fmla="*/ 2147483647 w 1898"/>
              <a:gd name="T45" fmla="*/ 2147483647 h 554"/>
              <a:gd name="T46" fmla="*/ 2147483647 w 1898"/>
              <a:gd name="T47" fmla="*/ 2147483647 h 554"/>
              <a:gd name="T48" fmla="*/ 2147483647 w 1898"/>
              <a:gd name="T49" fmla="*/ 2147483647 h 554"/>
              <a:gd name="T50" fmla="*/ 2147483647 w 1898"/>
              <a:gd name="T51" fmla="*/ 2147483647 h 554"/>
              <a:gd name="T52" fmla="*/ 2147483647 w 1898"/>
              <a:gd name="T53" fmla="*/ 2147483647 h 554"/>
              <a:gd name="T54" fmla="*/ 2147483647 w 1898"/>
              <a:gd name="T55" fmla="*/ 2147483647 h 554"/>
              <a:gd name="T56" fmla="*/ 2147483647 w 1898"/>
              <a:gd name="T57" fmla="*/ 2147483647 h 554"/>
              <a:gd name="T58" fmla="*/ 2147483647 w 1898"/>
              <a:gd name="T59" fmla="*/ 2147483647 h 554"/>
              <a:gd name="T60" fmla="*/ 2147483647 w 1898"/>
              <a:gd name="T61" fmla="*/ 2147483647 h 554"/>
              <a:gd name="T62" fmla="*/ 2147483647 w 1898"/>
              <a:gd name="T63" fmla="*/ 2147483647 h 554"/>
              <a:gd name="T64" fmla="*/ 2147483647 w 1898"/>
              <a:gd name="T65" fmla="*/ 2147483647 h 554"/>
              <a:gd name="T66" fmla="*/ 2147483647 w 1898"/>
              <a:gd name="T67" fmla="*/ 2147483647 h 554"/>
              <a:gd name="T68" fmla="*/ 2147483647 w 1898"/>
              <a:gd name="T69" fmla="*/ 2147483647 h 554"/>
              <a:gd name="T70" fmla="*/ 2147483647 w 1898"/>
              <a:gd name="T71" fmla="*/ 2147483647 h 554"/>
              <a:gd name="T72" fmla="*/ 2147483647 w 1898"/>
              <a:gd name="T73" fmla="*/ 2147483647 h 554"/>
              <a:gd name="T74" fmla="*/ 2147483647 w 1898"/>
              <a:gd name="T75" fmla="*/ 2147483647 h 554"/>
              <a:gd name="T76" fmla="*/ 2147483647 w 1898"/>
              <a:gd name="T77" fmla="*/ 2147483647 h 554"/>
              <a:gd name="T78" fmla="*/ 2147483647 w 1898"/>
              <a:gd name="T79" fmla="*/ 2147483647 h 554"/>
              <a:gd name="T80" fmla="*/ 2147483647 w 1898"/>
              <a:gd name="T81" fmla="*/ 2147483647 h 554"/>
              <a:gd name="T82" fmla="*/ 2147483647 w 1898"/>
              <a:gd name="T83" fmla="*/ 2147483647 h 554"/>
              <a:gd name="T84" fmla="*/ 2147483647 w 1898"/>
              <a:gd name="T85" fmla="*/ 2147483647 h 554"/>
              <a:gd name="T86" fmla="*/ 2147483647 w 1898"/>
              <a:gd name="T87" fmla="*/ 2147483647 h 554"/>
              <a:gd name="T88" fmla="*/ 2147483647 w 1898"/>
              <a:gd name="T89" fmla="*/ 2147483647 h 554"/>
              <a:gd name="T90" fmla="*/ 2147483647 w 1898"/>
              <a:gd name="T91" fmla="*/ 2147483647 h 554"/>
              <a:gd name="T92" fmla="*/ 2147483647 w 1898"/>
              <a:gd name="T93" fmla="*/ 2147483647 h 554"/>
              <a:gd name="T94" fmla="*/ 2147483647 w 1898"/>
              <a:gd name="T95" fmla="*/ 2147483647 h 554"/>
              <a:gd name="T96" fmla="*/ 2147483647 w 1898"/>
              <a:gd name="T97" fmla="*/ 2147483647 h 5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98"/>
              <a:gd name="T148" fmla="*/ 0 h 554"/>
              <a:gd name="T149" fmla="*/ 1898 w 1898"/>
              <a:gd name="T150" fmla="*/ 554 h 55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98" h="554">
                <a:moveTo>
                  <a:pt x="0" y="540"/>
                </a:moveTo>
                <a:lnTo>
                  <a:pt x="2" y="540"/>
                </a:lnTo>
                <a:lnTo>
                  <a:pt x="12" y="541"/>
                </a:lnTo>
                <a:lnTo>
                  <a:pt x="20" y="522"/>
                </a:lnTo>
                <a:lnTo>
                  <a:pt x="30" y="522"/>
                </a:lnTo>
                <a:lnTo>
                  <a:pt x="40" y="538"/>
                </a:lnTo>
                <a:lnTo>
                  <a:pt x="48" y="554"/>
                </a:lnTo>
                <a:lnTo>
                  <a:pt x="58" y="536"/>
                </a:lnTo>
                <a:lnTo>
                  <a:pt x="68" y="524"/>
                </a:lnTo>
                <a:lnTo>
                  <a:pt x="76" y="525"/>
                </a:lnTo>
                <a:lnTo>
                  <a:pt x="86" y="530"/>
                </a:lnTo>
                <a:lnTo>
                  <a:pt x="96" y="533"/>
                </a:lnTo>
                <a:lnTo>
                  <a:pt x="106" y="530"/>
                </a:lnTo>
                <a:lnTo>
                  <a:pt x="114" y="513"/>
                </a:lnTo>
                <a:lnTo>
                  <a:pt x="125" y="519"/>
                </a:lnTo>
                <a:lnTo>
                  <a:pt x="135" y="514"/>
                </a:lnTo>
                <a:lnTo>
                  <a:pt x="143" y="511"/>
                </a:lnTo>
                <a:lnTo>
                  <a:pt x="153" y="519"/>
                </a:lnTo>
                <a:lnTo>
                  <a:pt x="163" y="516"/>
                </a:lnTo>
                <a:lnTo>
                  <a:pt x="171" y="511"/>
                </a:lnTo>
                <a:lnTo>
                  <a:pt x="181" y="509"/>
                </a:lnTo>
                <a:lnTo>
                  <a:pt x="191" y="503"/>
                </a:lnTo>
                <a:lnTo>
                  <a:pt x="201" y="509"/>
                </a:lnTo>
                <a:lnTo>
                  <a:pt x="209" y="525"/>
                </a:lnTo>
                <a:lnTo>
                  <a:pt x="219" y="509"/>
                </a:lnTo>
                <a:lnTo>
                  <a:pt x="229" y="522"/>
                </a:lnTo>
                <a:lnTo>
                  <a:pt x="237" y="522"/>
                </a:lnTo>
                <a:lnTo>
                  <a:pt x="247" y="501"/>
                </a:lnTo>
                <a:lnTo>
                  <a:pt x="257" y="509"/>
                </a:lnTo>
                <a:lnTo>
                  <a:pt x="267" y="506"/>
                </a:lnTo>
                <a:lnTo>
                  <a:pt x="275" y="498"/>
                </a:lnTo>
                <a:lnTo>
                  <a:pt x="285" y="517"/>
                </a:lnTo>
                <a:lnTo>
                  <a:pt x="295" y="505"/>
                </a:lnTo>
                <a:lnTo>
                  <a:pt x="305" y="501"/>
                </a:lnTo>
                <a:lnTo>
                  <a:pt x="313" y="501"/>
                </a:lnTo>
                <a:lnTo>
                  <a:pt x="323" y="514"/>
                </a:lnTo>
                <a:lnTo>
                  <a:pt x="333" y="516"/>
                </a:lnTo>
                <a:lnTo>
                  <a:pt x="343" y="517"/>
                </a:lnTo>
                <a:lnTo>
                  <a:pt x="351" y="505"/>
                </a:lnTo>
                <a:lnTo>
                  <a:pt x="362" y="514"/>
                </a:lnTo>
                <a:lnTo>
                  <a:pt x="372" y="508"/>
                </a:lnTo>
                <a:lnTo>
                  <a:pt x="382" y="513"/>
                </a:lnTo>
                <a:lnTo>
                  <a:pt x="390" y="511"/>
                </a:lnTo>
                <a:lnTo>
                  <a:pt x="400" y="509"/>
                </a:lnTo>
                <a:lnTo>
                  <a:pt x="410" y="508"/>
                </a:lnTo>
                <a:lnTo>
                  <a:pt x="420" y="492"/>
                </a:lnTo>
                <a:lnTo>
                  <a:pt x="428" y="490"/>
                </a:lnTo>
                <a:lnTo>
                  <a:pt x="438" y="511"/>
                </a:lnTo>
                <a:lnTo>
                  <a:pt x="448" y="513"/>
                </a:lnTo>
                <a:lnTo>
                  <a:pt x="458" y="482"/>
                </a:lnTo>
                <a:lnTo>
                  <a:pt x="466" y="478"/>
                </a:lnTo>
                <a:lnTo>
                  <a:pt x="476" y="470"/>
                </a:lnTo>
                <a:lnTo>
                  <a:pt x="486" y="471"/>
                </a:lnTo>
                <a:lnTo>
                  <a:pt x="496" y="482"/>
                </a:lnTo>
                <a:lnTo>
                  <a:pt x="506" y="476"/>
                </a:lnTo>
                <a:lnTo>
                  <a:pt x="514" y="478"/>
                </a:lnTo>
                <a:lnTo>
                  <a:pt x="524" y="462"/>
                </a:lnTo>
                <a:lnTo>
                  <a:pt x="534" y="474"/>
                </a:lnTo>
                <a:lnTo>
                  <a:pt x="544" y="462"/>
                </a:lnTo>
                <a:lnTo>
                  <a:pt x="552" y="455"/>
                </a:lnTo>
                <a:lnTo>
                  <a:pt x="562" y="458"/>
                </a:lnTo>
                <a:lnTo>
                  <a:pt x="572" y="451"/>
                </a:lnTo>
                <a:lnTo>
                  <a:pt x="582" y="465"/>
                </a:lnTo>
                <a:lnTo>
                  <a:pt x="592" y="455"/>
                </a:lnTo>
                <a:lnTo>
                  <a:pt x="601" y="462"/>
                </a:lnTo>
                <a:lnTo>
                  <a:pt x="611" y="470"/>
                </a:lnTo>
                <a:lnTo>
                  <a:pt x="621" y="455"/>
                </a:lnTo>
                <a:lnTo>
                  <a:pt x="631" y="439"/>
                </a:lnTo>
                <a:lnTo>
                  <a:pt x="641" y="436"/>
                </a:lnTo>
                <a:lnTo>
                  <a:pt x="649" y="436"/>
                </a:lnTo>
                <a:lnTo>
                  <a:pt x="659" y="427"/>
                </a:lnTo>
                <a:lnTo>
                  <a:pt x="669" y="428"/>
                </a:lnTo>
                <a:lnTo>
                  <a:pt x="679" y="454"/>
                </a:lnTo>
                <a:lnTo>
                  <a:pt x="689" y="455"/>
                </a:lnTo>
                <a:lnTo>
                  <a:pt x="697" y="449"/>
                </a:lnTo>
                <a:lnTo>
                  <a:pt x="707" y="455"/>
                </a:lnTo>
                <a:lnTo>
                  <a:pt x="717" y="470"/>
                </a:lnTo>
                <a:lnTo>
                  <a:pt x="727" y="462"/>
                </a:lnTo>
                <a:lnTo>
                  <a:pt x="737" y="438"/>
                </a:lnTo>
                <a:lnTo>
                  <a:pt x="747" y="428"/>
                </a:lnTo>
                <a:lnTo>
                  <a:pt x="755" y="393"/>
                </a:lnTo>
                <a:lnTo>
                  <a:pt x="765" y="390"/>
                </a:lnTo>
                <a:lnTo>
                  <a:pt x="775" y="403"/>
                </a:lnTo>
                <a:lnTo>
                  <a:pt x="785" y="403"/>
                </a:lnTo>
                <a:lnTo>
                  <a:pt x="795" y="395"/>
                </a:lnTo>
                <a:lnTo>
                  <a:pt x="805" y="416"/>
                </a:lnTo>
                <a:lnTo>
                  <a:pt x="813" y="416"/>
                </a:lnTo>
                <a:lnTo>
                  <a:pt x="823" y="392"/>
                </a:lnTo>
                <a:lnTo>
                  <a:pt x="834" y="390"/>
                </a:lnTo>
                <a:lnTo>
                  <a:pt x="844" y="388"/>
                </a:lnTo>
                <a:lnTo>
                  <a:pt x="854" y="390"/>
                </a:lnTo>
                <a:lnTo>
                  <a:pt x="864" y="393"/>
                </a:lnTo>
                <a:lnTo>
                  <a:pt x="872" y="384"/>
                </a:lnTo>
                <a:lnTo>
                  <a:pt x="882" y="360"/>
                </a:lnTo>
                <a:lnTo>
                  <a:pt x="892" y="366"/>
                </a:lnTo>
                <a:lnTo>
                  <a:pt x="902" y="371"/>
                </a:lnTo>
                <a:lnTo>
                  <a:pt x="912" y="350"/>
                </a:lnTo>
                <a:lnTo>
                  <a:pt x="922" y="355"/>
                </a:lnTo>
                <a:lnTo>
                  <a:pt x="932" y="333"/>
                </a:lnTo>
                <a:lnTo>
                  <a:pt x="940" y="336"/>
                </a:lnTo>
                <a:lnTo>
                  <a:pt x="950" y="352"/>
                </a:lnTo>
                <a:lnTo>
                  <a:pt x="960" y="344"/>
                </a:lnTo>
                <a:lnTo>
                  <a:pt x="970" y="309"/>
                </a:lnTo>
                <a:lnTo>
                  <a:pt x="980" y="342"/>
                </a:lnTo>
                <a:lnTo>
                  <a:pt x="990" y="309"/>
                </a:lnTo>
                <a:lnTo>
                  <a:pt x="1000" y="314"/>
                </a:lnTo>
                <a:lnTo>
                  <a:pt x="1013" y="319"/>
                </a:lnTo>
                <a:lnTo>
                  <a:pt x="1018" y="288"/>
                </a:lnTo>
                <a:lnTo>
                  <a:pt x="1029" y="279"/>
                </a:lnTo>
                <a:lnTo>
                  <a:pt x="1038" y="263"/>
                </a:lnTo>
                <a:lnTo>
                  <a:pt x="1048" y="275"/>
                </a:lnTo>
                <a:lnTo>
                  <a:pt x="1058" y="250"/>
                </a:lnTo>
                <a:lnTo>
                  <a:pt x="1069" y="282"/>
                </a:lnTo>
                <a:lnTo>
                  <a:pt x="1079" y="277"/>
                </a:lnTo>
                <a:lnTo>
                  <a:pt x="1089" y="231"/>
                </a:lnTo>
                <a:lnTo>
                  <a:pt x="1099" y="217"/>
                </a:lnTo>
                <a:lnTo>
                  <a:pt x="1107" y="202"/>
                </a:lnTo>
                <a:lnTo>
                  <a:pt x="1117" y="231"/>
                </a:lnTo>
                <a:lnTo>
                  <a:pt x="1127" y="209"/>
                </a:lnTo>
                <a:lnTo>
                  <a:pt x="1137" y="172"/>
                </a:lnTo>
                <a:lnTo>
                  <a:pt x="1147" y="181"/>
                </a:lnTo>
                <a:lnTo>
                  <a:pt x="1157" y="167"/>
                </a:lnTo>
                <a:lnTo>
                  <a:pt x="1167" y="194"/>
                </a:lnTo>
                <a:lnTo>
                  <a:pt x="1177" y="151"/>
                </a:lnTo>
                <a:lnTo>
                  <a:pt x="1187" y="156"/>
                </a:lnTo>
                <a:lnTo>
                  <a:pt x="1197" y="166"/>
                </a:lnTo>
                <a:lnTo>
                  <a:pt x="1205" y="151"/>
                </a:lnTo>
                <a:lnTo>
                  <a:pt x="1221" y="107"/>
                </a:lnTo>
                <a:lnTo>
                  <a:pt x="1217" y="87"/>
                </a:lnTo>
                <a:lnTo>
                  <a:pt x="1235" y="54"/>
                </a:lnTo>
                <a:lnTo>
                  <a:pt x="1245" y="86"/>
                </a:lnTo>
                <a:lnTo>
                  <a:pt x="1255" y="81"/>
                </a:lnTo>
                <a:lnTo>
                  <a:pt x="1273" y="47"/>
                </a:lnTo>
                <a:lnTo>
                  <a:pt x="1275" y="84"/>
                </a:lnTo>
                <a:lnTo>
                  <a:pt x="1285" y="75"/>
                </a:lnTo>
                <a:lnTo>
                  <a:pt x="1295" y="88"/>
                </a:lnTo>
                <a:lnTo>
                  <a:pt x="1306" y="67"/>
                </a:lnTo>
                <a:lnTo>
                  <a:pt x="1313" y="27"/>
                </a:lnTo>
                <a:lnTo>
                  <a:pt x="1326" y="57"/>
                </a:lnTo>
                <a:lnTo>
                  <a:pt x="1336" y="83"/>
                </a:lnTo>
                <a:lnTo>
                  <a:pt x="1346" y="37"/>
                </a:lnTo>
                <a:lnTo>
                  <a:pt x="1354" y="68"/>
                </a:lnTo>
                <a:lnTo>
                  <a:pt x="1364" y="68"/>
                </a:lnTo>
                <a:lnTo>
                  <a:pt x="1374" y="78"/>
                </a:lnTo>
                <a:lnTo>
                  <a:pt x="1381" y="43"/>
                </a:lnTo>
                <a:lnTo>
                  <a:pt x="1394" y="65"/>
                </a:lnTo>
                <a:lnTo>
                  <a:pt x="1404" y="84"/>
                </a:lnTo>
                <a:lnTo>
                  <a:pt x="1414" y="103"/>
                </a:lnTo>
                <a:lnTo>
                  <a:pt x="1424" y="100"/>
                </a:lnTo>
                <a:lnTo>
                  <a:pt x="1434" y="78"/>
                </a:lnTo>
                <a:lnTo>
                  <a:pt x="1444" y="100"/>
                </a:lnTo>
                <a:lnTo>
                  <a:pt x="1454" y="97"/>
                </a:lnTo>
                <a:lnTo>
                  <a:pt x="1464" y="35"/>
                </a:lnTo>
                <a:lnTo>
                  <a:pt x="1474" y="38"/>
                </a:lnTo>
                <a:lnTo>
                  <a:pt x="1484" y="78"/>
                </a:lnTo>
                <a:lnTo>
                  <a:pt x="1494" y="84"/>
                </a:lnTo>
                <a:lnTo>
                  <a:pt x="1504" y="76"/>
                </a:lnTo>
                <a:lnTo>
                  <a:pt x="1514" y="131"/>
                </a:lnTo>
                <a:lnTo>
                  <a:pt x="1524" y="84"/>
                </a:lnTo>
                <a:lnTo>
                  <a:pt x="1534" y="83"/>
                </a:lnTo>
                <a:lnTo>
                  <a:pt x="1545" y="84"/>
                </a:lnTo>
                <a:lnTo>
                  <a:pt x="1565" y="107"/>
                </a:lnTo>
                <a:lnTo>
                  <a:pt x="1561" y="107"/>
                </a:lnTo>
                <a:lnTo>
                  <a:pt x="1581" y="131"/>
                </a:lnTo>
                <a:lnTo>
                  <a:pt x="1593" y="123"/>
                </a:lnTo>
                <a:lnTo>
                  <a:pt x="1593" y="107"/>
                </a:lnTo>
                <a:lnTo>
                  <a:pt x="1609" y="147"/>
                </a:lnTo>
                <a:lnTo>
                  <a:pt x="1615" y="97"/>
                </a:lnTo>
                <a:lnTo>
                  <a:pt x="1625" y="88"/>
                </a:lnTo>
                <a:lnTo>
                  <a:pt x="1635" y="64"/>
                </a:lnTo>
                <a:lnTo>
                  <a:pt x="1645" y="54"/>
                </a:lnTo>
                <a:lnTo>
                  <a:pt x="1655" y="76"/>
                </a:lnTo>
                <a:lnTo>
                  <a:pt x="1665" y="96"/>
                </a:lnTo>
                <a:lnTo>
                  <a:pt x="1675" y="94"/>
                </a:lnTo>
                <a:lnTo>
                  <a:pt x="1685" y="80"/>
                </a:lnTo>
                <a:lnTo>
                  <a:pt x="1695" y="57"/>
                </a:lnTo>
                <a:lnTo>
                  <a:pt x="1705" y="124"/>
                </a:lnTo>
                <a:lnTo>
                  <a:pt x="1715" y="143"/>
                </a:lnTo>
                <a:lnTo>
                  <a:pt x="1725" y="57"/>
                </a:lnTo>
                <a:lnTo>
                  <a:pt x="1735" y="59"/>
                </a:lnTo>
                <a:lnTo>
                  <a:pt x="1745" y="92"/>
                </a:lnTo>
                <a:lnTo>
                  <a:pt x="1755" y="76"/>
                </a:lnTo>
                <a:lnTo>
                  <a:pt x="1765" y="57"/>
                </a:lnTo>
                <a:lnTo>
                  <a:pt x="1775" y="73"/>
                </a:lnTo>
                <a:lnTo>
                  <a:pt x="1786" y="46"/>
                </a:lnTo>
                <a:lnTo>
                  <a:pt x="1796" y="0"/>
                </a:lnTo>
                <a:lnTo>
                  <a:pt x="1806" y="37"/>
                </a:lnTo>
                <a:lnTo>
                  <a:pt x="1816" y="62"/>
                </a:lnTo>
                <a:lnTo>
                  <a:pt x="1826" y="81"/>
                </a:lnTo>
                <a:lnTo>
                  <a:pt x="1836" y="84"/>
                </a:lnTo>
                <a:lnTo>
                  <a:pt x="1846" y="96"/>
                </a:lnTo>
                <a:lnTo>
                  <a:pt x="1856" y="59"/>
                </a:lnTo>
                <a:lnTo>
                  <a:pt x="1866" y="76"/>
                </a:lnTo>
                <a:lnTo>
                  <a:pt x="1878" y="72"/>
                </a:lnTo>
                <a:lnTo>
                  <a:pt x="1888" y="113"/>
                </a:lnTo>
                <a:lnTo>
                  <a:pt x="1898" y="111"/>
                </a:lnTo>
              </a:path>
            </a:pathLst>
          </a:custGeom>
          <a:noFill/>
          <a:ln w="79375">
            <a:solidFill>
              <a:srgbClr val="FFAA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5"/>
          <p:cNvSpPr>
            <a:spLocks/>
          </p:cNvSpPr>
          <p:nvPr/>
        </p:nvSpPr>
        <p:spPr bwMode="auto">
          <a:xfrm>
            <a:off x="4344988" y="1949450"/>
            <a:ext cx="3273425" cy="947738"/>
          </a:xfrm>
          <a:custGeom>
            <a:avLst/>
            <a:gdLst>
              <a:gd name="T0" fmla="*/ 2147483647 w 1027"/>
              <a:gd name="T1" fmla="*/ 2147483647 h 375"/>
              <a:gd name="T2" fmla="*/ 2147483647 w 1027"/>
              <a:gd name="T3" fmla="*/ 2147483647 h 375"/>
              <a:gd name="T4" fmla="*/ 2147483647 w 1027"/>
              <a:gd name="T5" fmla="*/ 2147483647 h 375"/>
              <a:gd name="T6" fmla="*/ 2147483647 w 1027"/>
              <a:gd name="T7" fmla="*/ 2147483647 h 375"/>
              <a:gd name="T8" fmla="*/ 2147483647 w 1027"/>
              <a:gd name="T9" fmla="*/ 2147483647 h 375"/>
              <a:gd name="T10" fmla="*/ 2147483647 w 1027"/>
              <a:gd name="T11" fmla="*/ 2147483647 h 375"/>
              <a:gd name="T12" fmla="*/ 2147483647 w 1027"/>
              <a:gd name="T13" fmla="*/ 2147483647 h 375"/>
              <a:gd name="T14" fmla="*/ 2147483647 w 1027"/>
              <a:gd name="T15" fmla="*/ 2147483647 h 375"/>
              <a:gd name="T16" fmla="*/ 2147483647 w 1027"/>
              <a:gd name="T17" fmla="*/ 2147483647 h 375"/>
              <a:gd name="T18" fmla="*/ 2147483647 w 1027"/>
              <a:gd name="T19" fmla="*/ 2147483647 h 375"/>
              <a:gd name="T20" fmla="*/ 2147483647 w 1027"/>
              <a:gd name="T21" fmla="*/ 2147483647 h 375"/>
              <a:gd name="T22" fmla="*/ 2147483647 w 1027"/>
              <a:gd name="T23" fmla="*/ 2147483647 h 375"/>
              <a:gd name="T24" fmla="*/ 2147483647 w 1027"/>
              <a:gd name="T25" fmla="*/ 2147483647 h 375"/>
              <a:gd name="T26" fmla="*/ 2147483647 w 1027"/>
              <a:gd name="T27" fmla="*/ 2147483647 h 375"/>
              <a:gd name="T28" fmla="*/ 2147483647 w 1027"/>
              <a:gd name="T29" fmla="*/ 2147483647 h 375"/>
              <a:gd name="T30" fmla="*/ 2147483647 w 1027"/>
              <a:gd name="T31" fmla="*/ 2147483647 h 375"/>
              <a:gd name="T32" fmla="*/ 2147483647 w 1027"/>
              <a:gd name="T33" fmla="*/ 2147483647 h 375"/>
              <a:gd name="T34" fmla="*/ 2147483647 w 1027"/>
              <a:gd name="T35" fmla="*/ 2147483647 h 375"/>
              <a:gd name="T36" fmla="*/ 2147483647 w 1027"/>
              <a:gd name="T37" fmla="*/ 2147483647 h 375"/>
              <a:gd name="T38" fmla="*/ 2147483647 w 1027"/>
              <a:gd name="T39" fmla="*/ 0 h 375"/>
              <a:gd name="T40" fmla="*/ 2147483647 w 1027"/>
              <a:gd name="T41" fmla="*/ 2147483647 h 375"/>
              <a:gd name="T42" fmla="*/ 2147483647 w 1027"/>
              <a:gd name="T43" fmla="*/ 2147483647 h 375"/>
              <a:gd name="T44" fmla="*/ 2147483647 w 1027"/>
              <a:gd name="T45" fmla="*/ 2147483647 h 375"/>
              <a:gd name="T46" fmla="*/ 2147483647 w 1027"/>
              <a:gd name="T47" fmla="*/ 2147483647 h 375"/>
              <a:gd name="T48" fmla="*/ 2147483647 w 1027"/>
              <a:gd name="T49" fmla="*/ 2147483647 h 375"/>
              <a:gd name="T50" fmla="*/ 2147483647 w 1027"/>
              <a:gd name="T51" fmla="*/ 2147483647 h 375"/>
              <a:gd name="T52" fmla="*/ 2147483647 w 1027"/>
              <a:gd name="T53" fmla="*/ 2147483647 h 375"/>
              <a:gd name="T54" fmla="*/ 2147483647 w 1027"/>
              <a:gd name="T55" fmla="*/ 2147483647 h 375"/>
              <a:gd name="T56" fmla="*/ 2147483647 w 1027"/>
              <a:gd name="T57" fmla="*/ 2147483647 h 375"/>
              <a:gd name="T58" fmla="*/ 2147483647 w 1027"/>
              <a:gd name="T59" fmla="*/ 2147483647 h 375"/>
              <a:gd name="T60" fmla="*/ 2147483647 w 1027"/>
              <a:gd name="T61" fmla="*/ 2147483647 h 375"/>
              <a:gd name="T62" fmla="*/ 2147483647 w 1027"/>
              <a:gd name="T63" fmla="*/ 2147483647 h 375"/>
              <a:gd name="T64" fmla="*/ 2147483647 w 1027"/>
              <a:gd name="T65" fmla="*/ 2147483647 h 375"/>
              <a:gd name="T66" fmla="*/ 2147483647 w 1027"/>
              <a:gd name="T67" fmla="*/ 2147483647 h 375"/>
              <a:gd name="T68" fmla="*/ 2147483647 w 1027"/>
              <a:gd name="T69" fmla="*/ 2147483647 h 375"/>
              <a:gd name="T70" fmla="*/ 2147483647 w 1027"/>
              <a:gd name="T71" fmla="*/ 2147483647 h 375"/>
              <a:gd name="T72" fmla="*/ 2147483647 w 1027"/>
              <a:gd name="T73" fmla="*/ 2147483647 h 375"/>
              <a:gd name="T74" fmla="*/ 2147483647 w 1027"/>
              <a:gd name="T75" fmla="*/ 2147483647 h 375"/>
              <a:gd name="T76" fmla="*/ 2147483647 w 1027"/>
              <a:gd name="T77" fmla="*/ 2147483647 h 375"/>
              <a:gd name="T78" fmla="*/ 2147483647 w 1027"/>
              <a:gd name="T79" fmla="*/ 2147483647 h 375"/>
              <a:gd name="T80" fmla="*/ 2147483647 w 1027"/>
              <a:gd name="T81" fmla="*/ 2147483647 h 375"/>
              <a:gd name="T82" fmla="*/ 2147483647 w 1027"/>
              <a:gd name="T83" fmla="*/ 2147483647 h 375"/>
              <a:gd name="T84" fmla="*/ 2147483647 w 1027"/>
              <a:gd name="T85" fmla="*/ 2147483647 h 375"/>
              <a:gd name="T86" fmla="*/ 2147483647 w 1027"/>
              <a:gd name="T87" fmla="*/ 2147483647 h 375"/>
              <a:gd name="T88" fmla="*/ 2147483647 w 1027"/>
              <a:gd name="T89" fmla="*/ 2147483647 h 375"/>
              <a:gd name="T90" fmla="*/ 2147483647 w 1027"/>
              <a:gd name="T91" fmla="*/ 2147483647 h 375"/>
              <a:gd name="T92" fmla="*/ 2147483647 w 1027"/>
              <a:gd name="T93" fmla="*/ 2147483647 h 375"/>
              <a:gd name="T94" fmla="*/ 2147483647 w 1027"/>
              <a:gd name="T95" fmla="*/ 2147483647 h 375"/>
              <a:gd name="T96" fmla="*/ 2147483647 w 1027"/>
              <a:gd name="T97" fmla="*/ 2147483647 h 37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27"/>
              <a:gd name="T148" fmla="*/ 0 h 375"/>
              <a:gd name="T149" fmla="*/ 1027 w 1027"/>
              <a:gd name="T150" fmla="*/ 375 h 37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27" h="375">
                <a:moveTo>
                  <a:pt x="0" y="66"/>
                </a:moveTo>
                <a:lnTo>
                  <a:pt x="5" y="64"/>
                </a:lnTo>
                <a:lnTo>
                  <a:pt x="10" y="73"/>
                </a:lnTo>
                <a:lnTo>
                  <a:pt x="15" y="70"/>
                </a:lnTo>
                <a:lnTo>
                  <a:pt x="20" y="75"/>
                </a:lnTo>
                <a:lnTo>
                  <a:pt x="25" y="95"/>
                </a:lnTo>
                <a:lnTo>
                  <a:pt x="30" y="95"/>
                </a:lnTo>
                <a:lnTo>
                  <a:pt x="35" y="104"/>
                </a:lnTo>
                <a:lnTo>
                  <a:pt x="40" y="106"/>
                </a:lnTo>
                <a:lnTo>
                  <a:pt x="45" y="128"/>
                </a:lnTo>
                <a:lnTo>
                  <a:pt x="50" y="121"/>
                </a:lnTo>
                <a:lnTo>
                  <a:pt x="55" y="110"/>
                </a:lnTo>
                <a:lnTo>
                  <a:pt x="60" y="118"/>
                </a:lnTo>
                <a:lnTo>
                  <a:pt x="66" y="159"/>
                </a:lnTo>
                <a:lnTo>
                  <a:pt x="71" y="171"/>
                </a:lnTo>
                <a:lnTo>
                  <a:pt x="76" y="188"/>
                </a:lnTo>
                <a:lnTo>
                  <a:pt x="81" y="177"/>
                </a:lnTo>
                <a:lnTo>
                  <a:pt x="86" y="185"/>
                </a:lnTo>
                <a:lnTo>
                  <a:pt x="91" y="212"/>
                </a:lnTo>
                <a:lnTo>
                  <a:pt x="96" y="222"/>
                </a:lnTo>
                <a:lnTo>
                  <a:pt x="101" y="214"/>
                </a:lnTo>
                <a:lnTo>
                  <a:pt x="106" y="223"/>
                </a:lnTo>
                <a:lnTo>
                  <a:pt x="111" y="248"/>
                </a:lnTo>
                <a:lnTo>
                  <a:pt x="117" y="256"/>
                </a:lnTo>
                <a:lnTo>
                  <a:pt x="122" y="266"/>
                </a:lnTo>
                <a:lnTo>
                  <a:pt x="127" y="268"/>
                </a:lnTo>
                <a:lnTo>
                  <a:pt x="132" y="264"/>
                </a:lnTo>
                <a:lnTo>
                  <a:pt x="137" y="287"/>
                </a:lnTo>
                <a:lnTo>
                  <a:pt x="142" y="277"/>
                </a:lnTo>
                <a:lnTo>
                  <a:pt x="147" y="291"/>
                </a:lnTo>
                <a:lnTo>
                  <a:pt x="152" y="314"/>
                </a:lnTo>
                <a:lnTo>
                  <a:pt x="157" y="314"/>
                </a:lnTo>
                <a:lnTo>
                  <a:pt x="163" y="325"/>
                </a:lnTo>
                <a:lnTo>
                  <a:pt x="168" y="331"/>
                </a:lnTo>
                <a:lnTo>
                  <a:pt x="173" y="331"/>
                </a:lnTo>
                <a:lnTo>
                  <a:pt x="178" y="323"/>
                </a:lnTo>
                <a:lnTo>
                  <a:pt x="183" y="341"/>
                </a:lnTo>
                <a:lnTo>
                  <a:pt x="188" y="344"/>
                </a:lnTo>
                <a:lnTo>
                  <a:pt x="193" y="355"/>
                </a:lnTo>
                <a:lnTo>
                  <a:pt x="199" y="352"/>
                </a:lnTo>
                <a:lnTo>
                  <a:pt x="204" y="359"/>
                </a:lnTo>
                <a:lnTo>
                  <a:pt x="209" y="361"/>
                </a:lnTo>
                <a:lnTo>
                  <a:pt x="214" y="359"/>
                </a:lnTo>
                <a:lnTo>
                  <a:pt x="219" y="352"/>
                </a:lnTo>
                <a:lnTo>
                  <a:pt x="224" y="358"/>
                </a:lnTo>
                <a:lnTo>
                  <a:pt x="229" y="363"/>
                </a:lnTo>
                <a:lnTo>
                  <a:pt x="235" y="370"/>
                </a:lnTo>
                <a:lnTo>
                  <a:pt x="240" y="359"/>
                </a:lnTo>
                <a:lnTo>
                  <a:pt x="245" y="365"/>
                </a:lnTo>
                <a:lnTo>
                  <a:pt x="250" y="375"/>
                </a:lnTo>
                <a:lnTo>
                  <a:pt x="255" y="358"/>
                </a:lnTo>
                <a:lnTo>
                  <a:pt x="260" y="349"/>
                </a:lnTo>
                <a:lnTo>
                  <a:pt x="266" y="357"/>
                </a:lnTo>
                <a:lnTo>
                  <a:pt x="271" y="356"/>
                </a:lnTo>
                <a:lnTo>
                  <a:pt x="276" y="351"/>
                </a:lnTo>
                <a:lnTo>
                  <a:pt x="281" y="355"/>
                </a:lnTo>
                <a:lnTo>
                  <a:pt x="286" y="357"/>
                </a:lnTo>
                <a:lnTo>
                  <a:pt x="291" y="359"/>
                </a:lnTo>
                <a:lnTo>
                  <a:pt x="297" y="355"/>
                </a:lnTo>
                <a:lnTo>
                  <a:pt x="302" y="341"/>
                </a:lnTo>
                <a:lnTo>
                  <a:pt x="307" y="333"/>
                </a:lnTo>
                <a:lnTo>
                  <a:pt x="312" y="319"/>
                </a:lnTo>
                <a:lnTo>
                  <a:pt x="317" y="318"/>
                </a:lnTo>
                <a:lnTo>
                  <a:pt x="323" y="315"/>
                </a:lnTo>
                <a:lnTo>
                  <a:pt x="328" y="301"/>
                </a:lnTo>
                <a:lnTo>
                  <a:pt x="333" y="290"/>
                </a:lnTo>
                <a:lnTo>
                  <a:pt x="338" y="276"/>
                </a:lnTo>
                <a:lnTo>
                  <a:pt x="343" y="268"/>
                </a:lnTo>
                <a:lnTo>
                  <a:pt x="349" y="250"/>
                </a:lnTo>
                <a:lnTo>
                  <a:pt x="354" y="216"/>
                </a:lnTo>
                <a:lnTo>
                  <a:pt x="359" y="194"/>
                </a:lnTo>
                <a:lnTo>
                  <a:pt x="364" y="176"/>
                </a:lnTo>
                <a:lnTo>
                  <a:pt x="369" y="133"/>
                </a:lnTo>
                <a:lnTo>
                  <a:pt x="375" y="107"/>
                </a:lnTo>
                <a:lnTo>
                  <a:pt x="380" y="58"/>
                </a:lnTo>
                <a:lnTo>
                  <a:pt x="385" y="63"/>
                </a:lnTo>
                <a:lnTo>
                  <a:pt x="390" y="26"/>
                </a:lnTo>
                <a:lnTo>
                  <a:pt x="395" y="28"/>
                </a:lnTo>
                <a:lnTo>
                  <a:pt x="401" y="24"/>
                </a:lnTo>
                <a:lnTo>
                  <a:pt x="406" y="0"/>
                </a:lnTo>
                <a:lnTo>
                  <a:pt x="411" y="24"/>
                </a:lnTo>
                <a:lnTo>
                  <a:pt x="416" y="33"/>
                </a:lnTo>
                <a:lnTo>
                  <a:pt x="422" y="52"/>
                </a:lnTo>
                <a:lnTo>
                  <a:pt x="427" y="78"/>
                </a:lnTo>
                <a:lnTo>
                  <a:pt x="432" y="118"/>
                </a:lnTo>
                <a:lnTo>
                  <a:pt x="437" y="118"/>
                </a:lnTo>
                <a:lnTo>
                  <a:pt x="443" y="143"/>
                </a:lnTo>
                <a:lnTo>
                  <a:pt x="448" y="163"/>
                </a:lnTo>
                <a:lnTo>
                  <a:pt x="453" y="180"/>
                </a:lnTo>
                <a:lnTo>
                  <a:pt x="458" y="202"/>
                </a:lnTo>
                <a:lnTo>
                  <a:pt x="463" y="207"/>
                </a:lnTo>
                <a:lnTo>
                  <a:pt x="469" y="221"/>
                </a:lnTo>
                <a:lnTo>
                  <a:pt x="474" y="234"/>
                </a:lnTo>
                <a:lnTo>
                  <a:pt x="479" y="244"/>
                </a:lnTo>
                <a:lnTo>
                  <a:pt x="485" y="247"/>
                </a:lnTo>
                <a:lnTo>
                  <a:pt x="490" y="241"/>
                </a:lnTo>
                <a:lnTo>
                  <a:pt x="495" y="242"/>
                </a:lnTo>
                <a:lnTo>
                  <a:pt x="500" y="256"/>
                </a:lnTo>
                <a:lnTo>
                  <a:pt x="506" y="266"/>
                </a:lnTo>
                <a:lnTo>
                  <a:pt x="511" y="272"/>
                </a:lnTo>
                <a:lnTo>
                  <a:pt x="516" y="277"/>
                </a:lnTo>
                <a:lnTo>
                  <a:pt x="521" y="293"/>
                </a:lnTo>
                <a:lnTo>
                  <a:pt x="527" y="282"/>
                </a:lnTo>
                <a:lnTo>
                  <a:pt x="532" y="290"/>
                </a:lnTo>
                <a:lnTo>
                  <a:pt x="537" y="302"/>
                </a:lnTo>
                <a:lnTo>
                  <a:pt x="543" y="299"/>
                </a:lnTo>
                <a:lnTo>
                  <a:pt x="548" y="297"/>
                </a:lnTo>
                <a:lnTo>
                  <a:pt x="553" y="302"/>
                </a:lnTo>
                <a:lnTo>
                  <a:pt x="558" y="304"/>
                </a:lnTo>
                <a:lnTo>
                  <a:pt x="564" y="314"/>
                </a:lnTo>
                <a:lnTo>
                  <a:pt x="569" y="311"/>
                </a:lnTo>
                <a:lnTo>
                  <a:pt x="574" y="307"/>
                </a:lnTo>
                <a:lnTo>
                  <a:pt x="580" y="317"/>
                </a:lnTo>
                <a:lnTo>
                  <a:pt x="585" y="310"/>
                </a:lnTo>
                <a:lnTo>
                  <a:pt x="590" y="315"/>
                </a:lnTo>
                <a:lnTo>
                  <a:pt x="595" y="322"/>
                </a:lnTo>
                <a:lnTo>
                  <a:pt x="601" y="320"/>
                </a:lnTo>
                <a:lnTo>
                  <a:pt x="606" y="327"/>
                </a:lnTo>
                <a:lnTo>
                  <a:pt x="611" y="325"/>
                </a:lnTo>
                <a:lnTo>
                  <a:pt x="617" y="336"/>
                </a:lnTo>
                <a:lnTo>
                  <a:pt x="622" y="334"/>
                </a:lnTo>
                <a:lnTo>
                  <a:pt x="627" y="332"/>
                </a:lnTo>
                <a:lnTo>
                  <a:pt x="633" y="340"/>
                </a:lnTo>
                <a:lnTo>
                  <a:pt x="638" y="332"/>
                </a:lnTo>
                <a:lnTo>
                  <a:pt x="643" y="327"/>
                </a:lnTo>
                <a:lnTo>
                  <a:pt x="649" y="335"/>
                </a:lnTo>
                <a:lnTo>
                  <a:pt x="654" y="326"/>
                </a:lnTo>
                <a:lnTo>
                  <a:pt x="659" y="328"/>
                </a:lnTo>
                <a:lnTo>
                  <a:pt x="665" y="343"/>
                </a:lnTo>
                <a:lnTo>
                  <a:pt x="670" y="331"/>
                </a:lnTo>
                <a:lnTo>
                  <a:pt x="675" y="328"/>
                </a:lnTo>
                <a:lnTo>
                  <a:pt x="681" y="330"/>
                </a:lnTo>
                <a:lnTo>
                  <a:pt x="686" y="332"/>
                </a:lnTo>
                <a:lnTo>
                  <a:pt x="691" y="328"/>
                </a:lnTo>
                <a:lnTo>
                  <a:pt x="697" y="333"/>
                </a:lnTo>
                <a:lnTo>
                  <a:pt x="702" y="338"/>
                </a:lnTo>
                <a:lnTo>
                  <a:pt x="707" y="333"/>
                </a:lnTo>
                <a:lnTo>
                  <a:pt x="713" y="331"/>
                </a:lnTo>
                <a:lnTo>
                  <a:pt x="718" y="335"/>
                </a:lnTo>
                <a:lnTo>
                  <a:pt x="723" y="331"/>
                </a:lnTo>
                <a:lnTo>
                  <a:pt x="729" y="323"/>
                </a:lnTo>
                <a:lnTo>
                  <a:pt x="734" y="331"/>
                </a:lnTo>
                <a:lnTo>
                  <a:pt x="740" y="329"/>
                </a:lnTo>
                <a:lnTo>
                  <a:pt x="745" y="319"/>
                </a:lnTo>
                <a:lnTo>
                  <a:pt x="750" y="336"/>
                </a:lnTo>
                <a:lnTo>
                  <a:pt x="756" y="328"/>
                </a:lnTo>
                <a:lnTo>
                  <a:pt x="761" y="343"/>
                </a:lnTo>
                <a:lnTo>
                  <a:pt x="766" y="336"/>
                </a:lnTo>
                <a:lnTo>
                  <a:pt x="772" y="328"/>
                </a:lnTo>
                <a:lnTo>
                  <a:pt x="777" y="342"/>
                </a:lnTo>
                <a:lnTo>
                  <a:pt x="783" y="351"/>
                </a:lnTo>
                <a:lnTo>
                  <a:pt x="788" y="340"/>
                </a:lnTo>
                <a:lnTo>
                  <a:pt x="793" y="340"/>
                </a:lnTo>
                <a:lnTo>
                  <a:pt x="799" y="357"/>
                </a:lnTo>
                <a:lnTo>
                  <a:pt x="804" y="353"/>
                </a:lnTo>
                <a:lnTo>
                  <a:pt x="810" y="340"/>
                </a:lnTo>
                <a:lnTo>
                  <a:pt x="815" y="334"/>
                </a:lnTo>
                <a:lnTo>
                  <a:pt x="820" y="344"/>
                </a:lnTo>
                <a:lnTo>
                  <a:pt x="826" y="346"/>
                </a:lnTo>
                <a:lnTo>
                  <a:pt x="831" y="349"/>
                </a:lnTo>
                <a:lnTo>
                  <a:pt x="837" y="353"/>
                </a:lnTo>
                <a:lnTo>
                  <a:pt x="842" y="338"/>
                </a:lnTo>
                <a:lnTo>
                  <a:pt x="847" y="343"/>
                </a:lnTo>
                <a:lnTo>
                  <a:pt x="853" y="340"/>
                </a:lnTo>
                <a:lnTo>
                  <a:pt x="858" y="339"/>
                </a:lnTo>
                <a:lnTo>
                  <a:pt x="864" y="347"/>
                </a:lnTo>
                <a:lnTo>
                  <a:pt x="869" y="351"/>
                </a:lnTo>
                <a:lnTo>
                  <a:pt x="874" y="346"/>
                </a:lnTo>
                <a:lnTo>
                  <a:pt x="880" y="338"/>
                </a:lnTo>
                <a:lnTo>
                  <a:pt x="885" y="340"/>
                </a:lnTo>
                <a:lnTo>
                  <a:pt x="891" y="336"/>
                </a:lnTo>
                <a:lnTo>
                  <a:pt x="896" y="343"/>
                </a:lnTo>
                <a:lnTo>
                  <a:pt x="902" y="340"/>
                </a:lnTo>
                <a:lnTo>
                  <a:pt x="907" y="334"/>
                </a:lnTo>
                <a:lnTo>
                  <a:pt x="913" y="330"/>
                </a:lnTo>
                <a:lnTo>
                  <a:pt x="918" y="343"/>
                </a:lnTo>
                <a:lnTo>
                  <a:pt x="923" y="332"/>
                </a:lnTo>
                <a:lnTo>
                  <a:pt x="929" y="336"/>
                </a:lnTo>
                <a:lnTo>
                  <a:pt x="934" y="344"/>
                </a:lnTo>
                <a:lnTo>
                  <a:pt x="940" y="345"/>
                </a:lnTo>
                <a:lnTo>
                  <a:pt x="945" y="342"/>
                </a:lnTo>
                <a:lnTo>
                  <a:pt x="951" y="338"/>
                </a:lnTo>
                <a:lnTo>
                  <a:pt x="956" y="344"/>
                </a:lnTo>
                <a:lnTo>
                  <a:pt x="962" y="343"/>
                </a:lnTo>
                <a:lnTo>
                  <a:pt x="967" y="342"/>
                </a:lnTo>
                <a:lnTo>
                  <a:pt x="972" y="337"/>
                </a:lnTo>
                <a:lnTo>
                  <a:pt x="978" y="333"/>
                </a:lnTo>
                <a:lnTo>
                  <a:pt x="983" y="342"/>
                </a:lnTo>
                <a:lnTo>
                  <a:pt x="989" y="339"/>
                </a:lnTo>
                <a:lnTo>
                  <a:pt x="994" y="332"/>
                </a:lnTo>
                <a:lnTo>
                  <a:pt x="1000" y="333"/>
                </a:lnTo>
                <a:lnTo>
                  <a:pt x="1005" y="337"/>
                </a:lnTo>
                <a:lnTo>
                  <a:pt x="1011" y="335"/>
                </a:lnTo>
                <a:lnTo>
                  <a:pt x="1016" y="338"/>
                </a:lnTo>
                <a:lnTo>
                  <a:pt x="1022" y="336"/>
                </a:lnTo>
                <a:lnTo>
                  <a:pt x="1027" y="336"/>
                </a:lnTo>
              </a:path>
            </a:pathLst>
          </a:custGeom>
          <a:noFill/>
          <a:ln w="79375">
            <a:solidFill>
              <a:srgbClr val="FFAA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1403350" y="2249488"/>
            <a:ext cx="10207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water/air</a:t>
            </a:r>
            <a:endParaRPr lang="en-US"/>
          </a:p>
        </p:txBody>
      </p:sp>
      <p:sp>
        <p:nvSpPr>
          <p:cNvPr id="24" name="Freeform 28"/>
          <p:cNvSpPr>
            <a:spLocks/>
          </p:cNvSpPr>
          <p:nvPr/>
        </p:nvSpPr>
        <p:spPr bwMode="auto">
          <a:xfrm>
            <a:off x="1331913" y="2009775"/>
            <a:ext cx="3013075" cy="717550"/>
          </a:xfrm>
          <a:custGeom>
            <a:avLst/>
            <a:gdLst>
              <a:gd name="T0" fmla="*/ 2147483647 w 945"/>
              <a:gd name="T1" fmla="*/ 2147483647 h 284"/>
              <a:gd name="T2" fmla="*/ 2147483647 w 945"/>
              <a:gd name="T3" fmla="*/ 2147483647 h 284"/>
              <a:gd name="T4" fmla="*/ 2147483647 w 945"/>
              <a:gd name="T5" fmla="*/ 2147483647 h 284"/>
              <a:gd name="T6" fmla="*/ 2147483647 w 945"/>
              <a:gd name="T7" fmla="*/ 2147483647 h 284"/>
              <a:gd name="T8" fmla="*/ 2147483647 w 945"/>
              <a:gd name="T9" fmla="*/ 2147483647 h 284"/>
              <a:gd name="T10" fmla="*/ 2147483647 w 945"/>
              <a:gd name="T11" fmla="*/ 2147483647 h 284"/>
              <a:gd name="T12" fmla="*/ 2147483647 w 945"/>
              <a:gd name="T13" fmla="*/ 2147483647 h 284"/>
              <a:gd name="T14" fmla="*/ 2147483647 w 945"/>
              <a:gd name="T15" fmla="*/ 2147483647 h 284"/>
              <a:gd name="T16" fmla="*/ 2147483647 w 945"/>
              <a:gd name="T17" fmla="*/ 2147483647 h 284"/>
              <a:gd name="T18" fmla="*/ 2147483647 w 945"/>
              <a:gd name="T19" fmla="*/ 2147483647 h 284"/>
              <a:gd name="T20" fmla="*/ 2147483647 w 945"/>
              <a:gd name="T21" fmla="*/ 2147483647 h 284"/>
              <a:gd name="T22" fmla="*/ 2147483647 w 945"/>
              <a:gd name="T23" fmla="*/ 2147483647 h 284"/>
              <a:gd name="T24" fmla="*/ 2147483647 w 945"/>
              <a:gd name="T25" fmla="*/ 2147483647 h 284"/>
              <a:gd name="T26" fmla="*/ 2147483647 w 945"/>
              <a:gd name="T27" fmla="*/ 2147483647 h 284"/>
              <a:gd name="T28" fmla="*/ 2147483647 w 945"/>
              <a:gd name="T29" fmla="*/ 2147483647 h 284"/>
              <a:gd name="T30" fmla="*/ 2147483647 w 945"/>
              <a:gd name="T31" fmla="*/ 2147483647 h 284"/>
              <a:gd name="T32" fmla="*/ 2147483647 w 945"/>
              <a:gd name="T33" fmla="*/ 2147483647 h 284"/>
              <a:gd name="T34" fmla="*/ 2147483647 w 945"/>
              <a:gd name="T35" fmla="*/ 2147483647 h 284"/>
              <a:gd name="T36" fmla="*/ 2147483647 w 945"/>
              <a:gd name="T37" fmla="*/ 2147483647 h 284"/>
              <a:gd name="T38" fmla="*/ 2147483647 w 945"/>
              <a:gd name="T39" fmla="*/ 2147483647 h 284"/>
              <a:gd name="T40" fmla="*/ 2147483647 w 945"/>
              <a:gd name="T41" fmla="*/ 2147483647 h 284"/>
              <a:gd name="T42" fmla="*/ 2147483647 w 945"/>
              <a:gd name="T43" fmla="*/ 2147483647 h 284"/>
              <a:gd name="T44" fmla="*/ 2147483647 w 945"/>
              <a:gd name="T45" fmla="*/ 2147483647 h 284"/>
              <a:gd name="T46" fmla="*/ 2147483647 w 945"/>
              <a:gd name="T47" fmla="*/ 2147483647 h 284"/>
              <a:gd name="T48" fmla="*/ 2147483647 w 945"/>
              <a:gd name="T49" fmla="*/ 2147483647 h 284"/>
              <a:gd name="T50" fmla="*/ 2147483647 w 945"/>
              <a:gd name="T51" fmla="*/ 2147483647 h 284"/>
              <a:gd name="T52" fmla="*/ 2147483647 w 945"/>
              <a:gd name="T53" fmla="*/ 2147483647 h 284"/>
              <a:gd name="T54" fmla="*/ 2147483647 w 945"/>
              <a:gd name="T55" fmla="*/ 2147483647 h 284"/>
              <a:gd name="T56" fmla="*/ 2147483647 w 945"/>
              <a:gd name="T57" fmla="*/ 2147483647 h 284"/>
              <a:gd name="T58" fmla="*/ 2147483647 w 945"/>
              <a:gd name="T59" fmla="*/ 2147483647 h 284"/>
              <a:gd name="T60" fmla="*/ 2147483647 w 945"/>
              <a:gd name="T61" fmla="*/ 2147483647 h 284"/>
              <a:gd name="T62" fmla="*/ 2147483647 w 945"/>
              <a:gd name="T63" fmla="*/ 2147483647 h 284"/>
              <a:gd name="T64" fmla="*/ 2147483647 w 945"/>
              <a:gd name="T65" fmla="*/ 2147483647 h 284"/>
              <a:gd name="T66" fmla="*/ 2147483647 w 945"/>
              <a:gd name="T67" fmla="*/ 2147483647 h 284"/>
              <a:gd name="T68" fmla="*/ 2147483647 w 945"/>
              <a:gd name="T69" fmla="*/ 2147483647 h 284"/>
              <a:gd name="T70" fmla="*/ 2147483647 w 945"/>
              <a:gd name="T71" fmla="*/ 2147483647 h 284"/>
              <a:gd name="T72" fmla="*/ 2147483647 w 945"/>
              <a:gd name="T73" fmla="*/ 2147483647 h 284"/>
              <a:gd name="T74" fmla="*/ 2147483647 w 945"/>
              <a:gd name="T75" fmla="*/ 2147483647 h 284"/>
              <a:gd name="T76" fmla="*/ 2147483647 w 945"/>
              <a:gd name="T77" fmla="*/ 2147483647 h 284"/>
              <a:gd name="T78" fmla="*/ 2147483647 w 945"/>
              <a:gd name="T79" fmla="*/ 2147483647 h 284"/>
              <a:gd name="T80" fmla="*/ 2147483647 w 945"/>
              <a:gd name="T81" fmla="*/ 2147483647 h 284"/>
              <a:gd name="T82" fmla="*/ 2147483647 w 945"/>
              <a:gd name="T83" fmla="*/ 2147483647 h 284"/>
              <a:gd name="T84" fmla="*/ 2147483647 w 945"/>
              <a:gd name="T85" fmla="*/ 2147483647 h 284"/>
              <a:gd name="T86" fmla="*/ 2147483647 w 945"/>
              <a:gd name="T87" fmla="*/ 2147483647 h 284"/>
              <a:gd name="T88" fmla="*/ 2147483647 w 945"/>
              <a:gd name="T89" fmla="*/ 2147483647 h 284"/>
              <a:gd name="T90" fmla="*/ 2147483647 w 945"/>
              <a:gd name="T91" fmla="*/ 2147483647 h 284"/>
              <a:gd name="T92" fmla="*/ 2147483647 w 945"/>
              <a:gd name="T93" fmla="*/ 2147483647 h 284"/>
              <a:gd name="T94" fmla="*/ 2147483647 w 945"/>
              <a:gd name="T95" fmla="*/ 2147483647 h 284"/>
              <a:gd name="T96" fmla="*/ 2147483647 w 945"/>
              <a:gd name="T97" fmla="*/ 2147483647 h 28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45"/>
              <a:gd name="T148" fmla="*/ 0 h 284"/>
              <a:gd name="T149" fmla="*/ 945 w 945"/>
              <a:gd name="T150" fmla="*/ 284 h 28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45" h="284">
                <a:moveTo>
                  <a:pt x="0" y="284"/>
                </a:moveTo>
                <a:lnTo>
                  <a:pt x="1" y="284"/>
                </a:lnTo>
                <a:lnTo>
                  <a:pt x="6" y="284"/>
                </a:lnTo>
                <a:lnTo>
                  <a:pt x="10" y="283"/>
                </a:lnTo>
                <a:lnTo>
                  <a:pt x="15" y="283"/>
                </a:lnTo>
                <a:lnTo>
                  <a:pt x="20" y="283"/>
                </a:lnTo>
                <a:lnTo>
                  <a:pt x="24" y="283"/>
                </a:lnTo>
                <a:lnTo>
                  <a:pt x="29" y="282"/>
                </a:lnTo>
                <a:lnTo>
                  <a:pt x="34" y="282"/>
                </a:lnTo>
                <a:lnTo>
                  <a:pt x="38" y="282"/>
                </a:lnTo>
                <a:lnTo>
                  <a:pt x="43" y="281"/>
                </a:lnTo>
                <a:lnTo>
                  <a:pt x="48" y="281"/>
                </a:lnTo>
                <a:lnTo>
                  <a:pt x="53" y="281"/>
                </a:lnTo>
                <a:lnTo>
                  <a:pt x="57" y="281"/>
                </a:lnTo>
                <a:lnTo>
                  <a:pt x="62" y="280"/>
                </a:lnTo>
                <a:lnTo>
                  <a:pt x="67" y="280"/>
                </a:lnTo>
                <a:lnTo>
                  <a:pt x="71" y="280"/>
                </a:lnTo>
                <a:lnTo>
                  <a:pt x="76" y="279"/>
                </a:lnTo>
                <a:lnTo>
                  <a:pt x="81" y="279"/>
                </a:lnTo>
                <a:lnTo>
                  <a:pt x="85" y="279"/>
                </a:lnTo>
                <a:lnTo>
                  <a:pt x="90" y="278"/>
                </a:lnTo>
                <a:lnTo>
                  <a:pt x="95" y="278"/>
                </a:lnTo>
                <a:lnTo>
                  <a:pt x="100" y="278"/>
                </a:lnTo>
                <a:lnTo>
                  <a:pt x="104" y="277"/>
                </a:lnTo>
                <a:lnTo>
                  <a:pt x="109" y="277"/>
                </a:lnTo>
                <a:lnTo>
                  <a:pt x="114" y="277"/>
                </a:lnTo>
                <a:lnTo>
                  <a:pt x="118" y="276"/>
                </a:lnTo>
                <a:lnTo>
                  <a:pt x="123" y="276"/>
                </a:lnTo>
                <a:lnTo>
                  <a:pt x="128" y="276"/>
                </a:lnTo>
                <a:lnTo>
                  <a:pt x="133" y="275"/>
                </a:lnTo>
                <a:lnTo>
                  <a:pt x="137" y="275"/>
                </a:lnTo>
                <a:lnTo>
                  <a:pt x="142" y="275"/>
                </a:lnTo>
                <a:lnTo>
                  <a:pt x="147" y="274"/>
                </a:lnTo>
                <a:lnTo>
                  <a:pt x="152" y="274"/>
                </a:lnTo>
                <a:lnTo>
                  <a:pt x="156" y="273"/>
                </a:lnTo>
                <a:lnTo>
                  <a:pt x="161" y="273"/>
                </a:lnTo>
                <a:lnTo>
                  <a:pt x="166" y="273"/>
                </a:lnTo>
                <a:lnTo>
                  <a:pt x="171" y="272"/>
                </a:lnTo>
                <a:lnTo>
                  <a:pt x="175" y="272"/>
                </a:lnTo>
                <a:lnTo>
                  <a:pt x="180" y="271"/>
                </a:lnTo>
                <a:lnTo>
                  <a:pt x="185" y="271"/>
                </a:lnTo>
                <a:lnTo>
                  <a:pt x="190" y="270"/>
                </a:lnTo>
                <a:lnTo>
                  <a:pt x="194" y="270"/>
                </a:lnTo>
                <a:lnTo>
                  <a:pt x="199" y="269"/>
                </a:lnTo>
                <a:lnTo>
                  <a:pt x="204" y="269"/>
                </a:lnTo>
                <a:lnTo>
                  <a:pt x="209" y="268"/>
                </a:lnTo>
                <a:lnTo>
                  <a:pt x="213" y="268"/>
                </a:lnTo>
                <a:lnTo>
                  <a:pt x="218" y="267"/>
                </a:lnTo>
                <a:lnTo>
                  <a:pt x="223" y="267"/>
                </a:lnTo>
                <a:lnTo>
                  <a:pt x="228" y="266"/>
                </a:lnTo>
                <a:lnTo>
                  <a:pt x="232" y="266"/>
                </a:lnTo>
                <a:lnTo>
                  <a:pt x="237" y="265"/>
                </a:lnTo>
                <a:lnTo>
                  <a:pt x="242" y="265"/>
                </a:lnTo>
                <a:lnTo>
                  <a:pt x="247" y="264"/>
                </a:lnTo>
                <a:lnTo>
                  <a:pt x="252" y="263"/>
                </a:lnTo>
                <a:lnTo>
                  <a:pt x="256" y="263"/>
                </a:lnTo>
                <a:lnTo>
                  <a:pt x="261" y="262"/>
                </a:lnTo>
                <a:lnTo>
                  <a:pt x="266" y="261"/>
                </a:lnTo>
                <a:lnTo>
                  <a:pt x="271" y="261"/>
                </a:lnTo>
                <a:lnTo>
                  <a:pt x="275" y="260"/>
                </a:lnTo>
                <a:lnTo>
                  <a:pt x="280" y="259"/>
                </a:lnTo>
                <a:lnTo>
                  <a:pt x="285" y="259"/>
                </a:lnTo>
                <a:lnTo>
                  <a:pt x="290" y="258"/>
                </a:lnTo>
                <a:lnTo>
                  <a:pt x="295" y="257"/>
                </a:lnTo>
                <a:lnTo>
                  <a:pt x="299" y="256"/>
                </a:lnTo>
                <a:lnTo>
                  <a:pt x="304" y="256"/>
                </a:lnTo>
                <a:lnTo>
                  <a:pt x="309" y="255"/>
                </a:lnTo>
                <a:lnTo>
                  <a:pt x="314" y="254"/>
                </a:lnTo>
                <a:lnTo>
                  <a:pt x="319" y="253"/>
                </a:lnTo>
                <a:lnTo>
                  <a:pt x="323" y="252"/>
                </a:lnTo>
                <a:lnTo>
                  <a:pt x="328" y="251"/>
                </a:lnTo>
                <a:lnTo>
                  <a:pt x="333" y="250"/>
                </a:lnTo>
                <a:lnTo>
                  <a:pt x="338" y="250"/>
                </a:lnTo>
                <a:lnTo>
                  <a:pt x="343" y="249"/>
                </a:lnTo>
                <a:lnTo>
                  <a:pt x="347" y="248"/>
                </a:lnTo>
                <a:lnTo>
                  <a:pt x="352" y="246"/>
                </a:lnTo>
                <a:lnTo>
                  <a:pt x="357" y="245"/>
                </a:lnTo>
                <a:lnTo>
                  <a:pt x="362" y="244"/>
                </a:lnTo>
                <a:lnTo>
                  <a:pt x="367" y="243"/>
                </a:lnTo>
                <a:lnTo>
                  <a:pt x="372" y="242"/>
                </a:lnTo>
                <a:lnTo>
                  <a:pt x="376" y="241"/>
                </a:lnTo>
                <a:lnTo>
                  <a:pt x="381" y="239"/>
                </a:lnTo>
                <a:lnTo>
                  <a:pt x="386" y="238"/>
                </a:lnTo>
                <a:lnTo>
                  <a:pt x="391" y="237"/>
                </a:lnTo>
                <a:lnTo>
                  <a:pt x="396" y="235"/>
                </a:lnTo>
                <a:lnTo>
                  <a:pt x="401" y="234"/>
                </a:lnTo>
                <a:lnTo>
                  <a:pt x="405" y="232"/>
                </a:lnTo>
                <a:lnTo>
                  <a:pt x="410" y="231"/>
                </a:lnTo>
                <a:lnTo>
                  <a:pt x="415" y="229"/>
                </a:lnTo>
                <a:lnTo>
                  <a:pt x="420" y="227"/>
                </a:lnTo>
                <a:lnTo>
                  <a:pt x="425" y="226"/>
                </a:lnTo>
                <a:lnTo>
                  <a:pt x="430" y="224"/>
                </a:lnTo>
                <a:lnTo>
                  <a:pt x="434" y="222"/>
                </a:lnTo>
                <a:lnTo>
                  <a:pt x="439" y="220"/>
                </a:lnTo>
                <a:lnTo>
                  <a:pt x="444" y="218"/>
                </a:lnTo>
                <a:lnTo>
                  <a:pt x="449" y="215"/>
                </a:lnTo>
                <a:lnTo>
                  <a:pt x="454" y="213"/>
                </a:lnTo>
                <a:lnTo>
                  <a:pt x="459" y="211"/>
                </a:lnTo>
                <a:lnTo>
                  <a:pt x="464" y="208"/>
                </a:lnTo>
                <a:lnTo>
                  <a:pt x="468" y="205"/>
                </a:lnTo>
                <a:lnTo>
                  <a:pt x="473" y="202"/>
                </a:lnTo>
                <a:lnTo>
                  <a:pt x="478" y="199"/>
                </a:lnTo>
                <a:lnTo>
                  <a:pt x="483" y="196"/>
                </a:lnTo>
                <a:lnTo>
                  <a:pt x="488" y="193"/>
                </a:lnTo>
                <a:lnTo>
                  <a:pt x="493" y="189"/>
                </a:lnTo>
                <a:lnTo>
                  <a:pt x="498" y="186"/>
                </a:lnTo>
                <a:lnTo>
                  <a:pt x="503" y="182"/>
                </a:lnTo>
                <a:lnTo>
                  <a:pt x="507" y="178"/>
                </a:lnTo>
                <a:lnTo>
                  <a:pt x="512" y="173"/>
                </a:lnTo>
                <a:lnTo>
                  <a:pt x="517" y="169"/>
                </a:lnTo>
                <a:lnTo>
                  <a:pt x="522" y="164"/>
                </a:lnTo>
                <a:lnTo>
                  <a:pt x="527" y="159"/>
                </a:lnTo>
                <a:lnTo>
                  <a:pt x="532" y="153"/>
                </a:lnTo>
                <a:lnTo>
                  <a:pt x="537" y="148"/>
                </a:lnTo>
                <a:lnTo>
                  <a:pt x="542" y="142"/>
                </a:lnTo>
                <a:lnTo>
                  <a:pt x="547" y="136"/>
                </a:lnTo>
                <a:lnTo>
                  <a:pt x="551" y="130"/>
                </a:lnTo>
                <a:lnTo>
                  <a:pt x="556" y="124"/>
                </a:lnTo>
                <a:lnTo>
                  <a:pt x="561" y="117"/>
                </a:lnTo>
                <a:lnTo>
                  <a:pt x="566" y="110"/>
                </a:lnTo>
                <a:lnTo>
                  <a:pt x="571" y="103"/>
                </a:lnTo>
                <a:lnTo>
                  <a:pt x="576" y="96"/>
                </a:lnTo>
                <a:lnTo>
                  <a:pt x="581" y="89"/>
                </a:lnTo>
                <a:lnTo>
                  <a:pt x="586" y="82"/>
                </a:lnTo>
                <a:lnTo>
                  <a:pt x="591" y="75"/>
                </a:lnTo>
                <a:lnTo>
                  <a:pt x="596" y="68"/>
                </a:lnTo>
                <a:lnTo>
                  <a:pt x="600" y="61"/>
                </a:lnTo>
                <a:lnTo>
                  <a:pt x="605" y="54"/>
                </a:lnTo>
                <a:lnTo>
                  <a:pt x="610" y="47"/>
                </a:lnTo>
                <a:lnTo>
                  <a:pt x="615" y="41"/>
                </a:lnTo>
                <a:lnTo>
                  <a:pt x="620" y="35"/>
                </a:lnTo>
                <a:lnTo>
                  <a:pt x="625" y="29"/>
                </a:lnTo>
                <a:lnTo>
                  <a:pt x="630" y="24"/>
                </a:lnTo>
                <a:lnTo>
                  <a:pt x="635" y="19"/>
                </a:lnTo>
                <a:lnTo>
                  <a:pt x="640" y="14"/>
                </a:lnTo>
                <a:lnTo>
                  <a:pt x="645" y="11"/>
                </a:lnTo>
                <a:lnTo>
                  <a:pt x="650" y="7"/>
                </a:lnTo>
                <a:lnTo>
                  <a:pt x="655" y="5"/>
                </a:lnTo>
                <a:lnTo>
                  <a:pt x="660" y="3"/>
                </a:lnTo>
                <a:lnTo>
                  <a:pt x="665" y="1"/>
                </a:lnTo>
                <a:lnTo>
                  <a:pt x="670" y="1"/>
                </a:lnTo>
                <a:lnTo>
                  <a:pt x="674" y="0"/>
                </a:lnTo>
                <a:lnTo>
                  <a:pt x="679" y="1"/>
                </a:lnTo>
                <a:lnTo>
                  <a:pt x="684" y="2"/>
                </a:lnTo>
                <a:lnTo>
                  <a:pt x="689" y="3"/>
                </a:lnTo>
                <a:lnTo>
                  <a:pt x="694" y="5"/>
                </a:lnTo>
                <a:lnTo>
                  <a:pt x="699" y="8"/>
                </a:lnTo>
                <a:lnTo>
                  <a:pt x="704" y="11"/>
                </a:lnTo>
                <a:lnTo>
                  <a:pt x="709" y="14"/>
                </a:lnTo>
                <a:lnTo>
                  <a:pt x="714" y="17"/>
                </a:lnTo>
                <a:lnTo>
                  <a:pt x="719" y="20"/>
                </a:lnTo>
                <a:lnTo>
                  <a:pt x="724" y="24"/>
                </a:lnTo>
                <a:lnTo>
                  <a:pt x="729" y="27"/>
                </a:lnTo>
                <a:lnTo>
                  <a:pt x="734" y="31"/>
                </a:lnTo>
                <a:lnTo>
                  <a:pt x="739" y="34"/>
                </a:lnTo>
                <a:lnTo>
                  <a:pt x="744" y="37"/>
                </a:lnTo>
                <a:lnTo>
                  <a:pt x="749" y="40"/>
                </a:lnTo>
                <a:lnTo>
                  <a:pt x="754" y="43"/>
                </a:lnTo>
                <a:lnTo>
                  <a:pt x="759" y="45"/>
                </a:lnTo>
                <a:lnTo>
                  <a:pt x="764" y="46"/>
                </a:lnTo>
                <a:lnTo>
                  <a:pt x="769" y="48"/>
                </a:lnTo>
                <a:lnTo>
                  <a:pt x="774" y="49"/>
                </a:lnTo>
                <a:lnTo>
                  <a:pt x="779" y="49"/>
                </a:lnTo>
                <a:lnTo>
                  <a:pt x="784" y="50"/>
                </a:lnTo>
                <a:lnTo>
                  <a:pt x="789" y="49"/>
                </a:lnTo>
                <a:lnTo>
                  <a:pt x="794" y="49"/>
                </a:lnTo>
                <a:lnTo>
                  <a:pt x="799" y="48"/>
                </a:lnTo>
                <a:lnTo>
                  <a:pt x="804" y="46"/>
                </a:lnTo>
                <a:lnTo>
                  <a:pt x="809" y="44"/>
                </a:lnTo>
                <a:lnTo>
                  <a:pt x="814" y="43"/>
                </a:lnTo>
                <a:lnTo>
                  <a:pt x="819" y="40"/>
                </a:lnTo>
                <a:lnTo>
                  <a:pt x="824" y="38"/>
                </a:lnTo>
                <a:lnTo>
                  <a:pt x="829" y="36"/>
                </a:lnTo>
                <a:lnTo>
                  <a:pt x="834" y="33"/>
                </a:lnTo>
                <a:lnTo>
                  <a:pt x="839" y="31"/>
                </a:lnTo>
                <a:lnTo>
                  <a:pt x="844" y="28"/>
                </a:lnTo>
                <a:lnTo>
                  <a:pt x="849" y="26"/>
                </a:lnTo>
                <a:lnTo>
                  <a:pt x="854" y="24"/>
                </a:lnTo>
                <a:lnTo>
                  <a:pt x="859" y="21"/>
                </a:lnTo>
                <a:lnTo>
                  <a:pt x="864" y="20"/>
                </a:lnTo>
                <a:lnTo>
                  <a:pt x="869" y="18"/>
                </a:lnTo>
                <a:lnTo>
                  <a:pt x="874" y="17"/>
                </a:lnTo>
                <a:lnTo>
                  <a:pt x="879" y="16"/>
                </a:lnTo>
                <a:lnTo>
                  <a:pt x="884" y="15"/>
                </a:lnTo>
                <a:lnTo>
                  <a:pt x="889" y="15"/>
                </a:lnTo>
                <a:lnTo>
                  <a:pt x="894" y="15"/>
                </a:lnTo>
                <a:lnTo>
                  <a:pt x="899" y="16"/>
                </a:lnTo>
                <a:lnTo>
                  <a:pt x="904" y="16"/>
                </a:lnTo>
                <a:lnTo>
                  <a:pt x="909" y="18"/>
                </a:lnTo>
                <a:lnTo>
                  <a:pt x="914" y="20"/>
                </a:lnTo>
                <a:lnTo>
                  <a:pt x="919" y="22"/>
                </a:lnTo>
                <a:lnTo>
                  <a:pt x="924" y="25"/>
                </a:lnTo>
                <a:lnTo>
                  <a:pt x="929" y="28"/>
                </a:lnTo>
                <a:lnTo>
                  <a:pt x="935" y="31"/>
                </a:lnTo>
                <a:lnTo>
                  <a:pt x="940" y="35"/>
                </a:lnTo>
                <a:lnTo>
                  <a:pt x="945" y="40"/>
                </a:lnTo>
              </a:path>
            </a:pathLst>
          </a:custGeom>
          <a:noFill/>
          <a:ln w="4127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9"/>
          <p:cNvSpPr>
            <a:spLocks/>
          </p:cNvSpPr>
          <p:nvPr/>
        </p:nvSpPr>
        <p:spPr bwMode="auto">
          <a:xfrm>
            <a:off x="4344988" y="2073275"/>
            <a:ext cx="3273425" cy="823913"/>
          </a:xfrm>
          <a:custGeom>
            <a:avLst/>
            <a:gdLst>
              <a:gd name="T0" fmla="*/ 2147483647 w 1027"/>
              <a:gd name="T1" fmla="*/ 2147483647 h 326"/>
              <a:gd name="T2" fmla="*/ 2147483647 w 1027"/>
              <a:gd name="T3" fmla="*/ 2147483647 h 326"/>
              <a:gd name="T4" fmla="*/ 2147483647 w 1027"/>
              <a:gd name="T5" fmla="*/ 2147483647 h 326"/>
              <a:gd name="T6" fmla="*/ 2147483647 w 1027"/>
              <a:gd name="T7" fmla="*/ 2147483647 h 326"/>
              <a:gd name="T8" fmla="*/ 2147483647 w 1027"/>
              <a:gd name="T9" fmla="*/ 2147483647 h 326"/>
              <a:gd name="T10" fmla="*/ 2147483647 w 1027"/>
              <a:gd name="T11" fmla="*/ 2147483647 h 326"/>
              <a:gd name="T12" fmla="*/ 2147483647 w 1027"/>
              <a:gd name="T13" fmla="*/ 2147483647 h 326"/>
              <a:gd name="T14" fmla="*/ 2147483647 w 1027"/>
              <a:gd name="T15" fmla="*/ 2147483647 h 326"/>
              <a:gd name="T16" fmla="*/ 2147483647 w 1027"/>
              <a:gd name="T17" fmla="*/ 2147483647 h 326"/>
              <a:gd name="T18" fmla="*/ 2147483647 w 1027"/>
              <a:gd name="T19" fmla="*/ 2147483647 h 326"/>
              <a:gd name="T20" fmla="*/ 2147483647 w 1027"/>
              <a:gd name="T21" fmla="*/ 2147483647 h 326"/>
              <a:gd name="T22" fmla="*/ 2147483647 w 1027"/>
              <a:gd name="T23" fmla="*/ 2147483647 h 326"/>
              <a:gd name="T24" fmla="*/ 2147483647 w 1027"/>
              <a:gd name="T25" fmla="*/ 2147483647 h 326"/>
              <a:gd name="T26" fmla="*/ 2147483647 w 1027"/>
              <a:gd name="T27" fmla="*/ 2147483647 h 326"/>
              <a:gd name="T28" fmla="*/ 2147483647 w 1027"/>
              <a:gd name="T29" fmla="*/ 2147483647 h 326"/>
              <a:gd name="T30" fmla="*/ 2147483647 w 1027"/>
              <a:gd name="T31" fmla="*/ 2147483647 h 326"/>
              <a:gd name="T32" fmla="*/ 2147483647 w 1027"/>
              <a:gd name="T33" fmla="*/ 2147483647 h 326"/>
              <a:gd name="T34" fmla="*/ 2147483647 w 1027"/>
              <a:gd name="T35" fmla="*/ 2147483647 h 326"/>
              <a:gd name="T36" fmla="*/ 2147483647 w 1027"/>
              <a:gd name="T37" fmla="*/ 2147483647 h 326"/>
              <a:gd name="T38" fmla="*/ 2147483647 w 1027"/>
              <a:gd name="T39" fmla="*/ 2147483647 h 326"/>
              <a:gd name="T40" fmla="*/ 2147483647 w 1027"/>
              <a:gd name="T41" fmla="*/ 2147483647 h 326"/>
              <a:gd name="T42" fmla="*/ 2147483647 w 1027"/>
              <a:gd name="T43" fmla="*/ 2147483647 h 326"/>
              <a:gd name="T44" fmla="*/ 2147483647 w 1027"/>
              <a:gd name="T45" fmla="*/ 2147483647 h 326"/>
              <a:gd name="T46" fmla="*/ 2147483647 w 1027"/>
              <a:gd name="T47" fmla="*/ 2147483647 h 326"/>
              <a:gd name="T48" fmla="*/ 2147483647 w 1027"/>
              <a:gd name="T49" fmla="*/ 2147483647 h 326"/>
              <a:gd name="T50" fmla="*/ 2147483647 w 1027"/>
              <a:gd name="T51" fmla="*/ 2147483647 h 326"/>
              <a:gd name="T52" fmla="*/ 2147483647 w 1027"/>
              <a:gd name="T53" fmla="*/ 2147483647 h 326"/>
              <a:gd name="T54" fmla="*/ 2147483647 w 1027"/>
              <a:gd name="T55" fmla="*/ 2147483647 h 326"/>
              <a:gd name="T56" fmla="*/ 2147483647 w 1027"/>
              <a:gd name="T57" fmla="*/ 2147483647 h 326"/>
              <a:gd name="T58" fmla="*/ 2147483647 w 1027"/>
              <a:gd name="T59" fmla="*/ 2147483647 h 326"/>
              <a:gd name="T60" fmla="*/ 2147483647 w 1027"/>
              <a:gd name="T61" fmla="*/ 2147483647 h 326"/>
              <a:gd name="T62" fmla="*/ 2147483647 w 1027"/>
              <a:gd name="T63" fmla="*/ 2147483647 h 326"/>
              <a:gd name="T64" fmla="*/ 2147483647 w 1027"/>
              <a:gd name="T65" fmla="*/ 2147483647 h 326"/>
              <a:gd name="T66" fmla="*/ 2147483647 w 1027"/>
              <a:gd name="T67" fmla="*/ 2147483647 h 326"/>
              <a:gd name="T68" fmla="*/ 2147483647 w 1027"/>
              <a:gd name="T69" fmla="*/ 2147483647 h 326"/>
              <a:gd name="T70" fmla="*/ 2147483647 w 1027"/>
              <a:gd name="T71" fmla="*/ 2147483647 h 326"/>
              <a:gd name="T72" fmla="*/ 2147483647 w 1027"/>
              <a:gd name="T73" fmla="*/ 2147483647 h 326"/>
              <a:gd name="T74" fmla="*/ 2147483647 w 1027"/>
              <a:gd name="T75" fmla="*/ 2147483647 h 326"/>
              <a:gd name="T76" fmla="*/ 2147483647 w 1027"/>
              <a:gd name="T77" fmla="*/ 2147483647 h 326"/>
              <a:gd name="T78" fmla="*/ 2147483647 w 1027"/>
              <a:gd name="T79" fmla="*/ 2147483647 h 326"/>
              <a:gd name="T80" fmla="*/ 2147483647 w 1027"/>
              <a:gd name="T81" fmla="*/ 2147483647 h 326"/>
              <a:gd name="T82" fmla="*/ 2147483647 w 1027"/>
              <a:gd name="T83" fmla="*/ 2147483647 h 326"/>
              <a:gd name="T84" fmla="*/ 2147483647 w 1027"/>
              <a:gd name="T85" fmla="*/ 2147483647 h 326"/>
              <a:gd name="T86" fmla="*/ 2147483647 w 1027"/>
              <a:gd name="T87" fmla="*/ 2147483647 h 326"/>
              <a:gd name="T88" fmla="*/ 2147483647 w 1027"/>
              <a:gd name="T89" fmla="*/ 2147483647 h 326"/>
              <a:gd name="T90" fmla="*/ 2147483647 w 1027"/>
              <a:gd name="T91" fmla="*/ 2147483647 h 326"/>
              <a:gd name="T92" fmla="*/ 2147483647 w 1027"/>
              <a:gd name="T93" fmla="*/ 2147483647 h 326"/>
              <a:gd name="T94" fmla="*/ 2147483647 w 1027"/>
              <a:gd name="T95" fmla="*/ 2147483647 h 326"/>
              <a:gd name="T96" fmla="*/ 2147483647 w 1027"/>
              <a:gd name="T97" fmla="*/ 2147483647 h 32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27"/>
              <a:gd name="T148" fmla="*/ 0 h 326"/>
              <a:gd name="T149" fmla="*/ 1027 w 1027"/>
              <a:gd name="T150" fmla="*/ 326 h 32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27" h="326">
                <a:moveTo>
                  <a:pt x="0" y="14"/>
                </a:moveTo>
                <a:lnTo>
                  <a:pt x="5" y="19"/>
                </a:lnTo>
                <a:lnTo>
                  <a:pt x="10" y="24"/>
                </a:lnTo>
                <a:lnTo>
                  <a:pt x="15" y="30"/>
                </a:lnTo>
                <a:lnTo>
                  <a:pt x="20" y="35"/>
                </a:lnTo>
                <a:lnTo>
                  <a:pt x="25" y="42"/>
                </a:lnTo>
                <a:lnTo>
                  <a:pt x="30" y="48"/>
                </a:lnTo>
                <a:lnTo>
                  <a:pt x="35" y="55"/>
                </a:lnTo>
                <a:lnTo>
                  <a:pt x="40" y="62"/>
                </a:lnTo>
                <a:lnTo>
                  <a:pt x="45" y="70"/>
                </a:lnTo>
                <a:lnTo>
                  <a:pt x="50" y="78"/>
                </a:lnTo>
                <a:lnTo>
                  <a:pt x="55" y="85"/>
                </a:lnTo>
                <a:lnTo>
                  <a:pt x="60" y="93"/>
                </a:lnTo>
                <a:lnTo>
                  <a:pt x="66" y="102"/>
                </a:lnTo>
                <a:lnTo>
                  <a:pt x="71" y="110"/>
                </a:lnTo>
                <a:lnTo>
                  <a:pt x="76" y="118"/>
                </a:lnTo>
                <a:lnTo>
                  <a:pt x="81" y="127"/>
                </a:lnTo>
                <a:lnTo>
                  <a:pt x="86" y="135"/>
                </a:lnTo>
                <a:lnTo>
                  <a:pt x="91" y="144"/>
                </a:lnTo>
                <a:lnTo>
                  <a:pt x="96" y="152"/>
                </a:lnTo>
                <a:lnTo>
                  <a:pt x="101" y="161"/>
                </a:lnTo>
                <a:lnTo>
                  <a:pt x="106" y="169"/>
                </a:lnTo>
                <a:lnTo>
                  <a:pt x="111" y="178"/>
                </a:lnTo>
                <a:lnTo>
                  <a:pt x="117" y="186"/>
                </a:lnTo>
                <a:lnTo>
                  <a:pt x="122" y="194"/>
                </a:lnTo>
                <a:lnTo>
                  <a:pt x="127" y="203"/>
                </a:lnTo>
                <a:lnTo>
                  <a:pt x="132" y="211"/>
                </a:lnTo>
                <a:lnTo>
                  <a:pt x="137" y="218"/>
                </a:lnTo>
                <a:lnTo>
                  <a:pt x="142" y="226"/>
                </a:lnTo>
                <a:lnTo>
                  <a:pt x="147" y="233"/>
                </a:lnTo>
                <a:lnTo>
                  <a:pt x="152" y="241"/>
                </a:lnTo>
                <a:lnTo>
                  <a:pt x="157" y="248"/>
                </a:lnTo>
                <a:lnTo>
                  <a:pt x="163" y="254"/>
                </a:lnTo>
                <a:lnTo>
                  <a:pt x="168" y="261"/>
                </a:lnTo>
                <a:lnTo>
                  <a:pt x="173" y="267"/>
                </a:lnTo>
                <a:lnTo>
                  <a:pt x="178" y="273"/>
                </a:lnTo>
                <a:lnTo>
                  <a:pt x="183" y="279"/>
                </a:lnTo>
                <a:lnTo>
                  <a:pt x="188" y="285"/>
                </a:lnTo>
                <a:lnTo>
                  <a:pt x="193" y="290"/>
                </a:lnTo>
                <a:lnTo>
                  <a:pt x="199" y="295"/>
                </a:lnTo>
                <a:lnTo>
                  <a:pt x="204" y="299"/>
                </a:lnTo>
                <a:lnTo>
                  <a:pt x="209" y="304"/>
                </a:lnTo>
                <a:lnTo>
                  <a:pt x="214" y="308"/>
                </a:lnTo>
                <a:lnTo>
                  <a:pt x="219" y="311"/>
                </a:lnTo>
                <a:lnTo>
                  <a:pt x="224" y="314"/>
                </a:lnTo>
                <a:lnTo>
                  <a:pt x="229" y="317"/>
                </a:lnTo>
                <a:lnTo>
                  <a:pt x="235" y="320"/>
                </a:lnTo>
                <a:lnTo>
                  <a:pt x="240" y="322"/>
                </a:lnTo>
                <a:lnTo>
                  <a:pt x="245" y="324"/>
                </a:lnTo>
                <a:lnTo>
                  <a:pt x="250" y="325"/>
                </a:lnTo>
                <a:lnTo>
                  <a:pt x="255" y="326"/>
                </a:lnTo>
                <a:lnTo>
                  <a:pt x="260" y="326"/>
                </a:lnTo>
                <a:lnTo>
                  <a:pt x="266" y="326"/>
                </a:lnTo>
                <a:lnTo>
                  <a:pt x="271" y="325"/>
                </a:lnTo>
                <a:lnTo>
                  <a:pt x="276" y="323"/>
                </a:lnTo>
                <a:lnTo>
                  <a:pt x="281" y="321"/>
                </a:lnTo>
                <a:lnTo>
                  <a:pt x="286" y="318"/>
                </a:lnTo>
                <a:lnTo>
                  <a:pt x="291" y="313"/>
                </a:lnTo>
                <a:lnTo>
                  <a:pt x="297" y="308"/>
                </a:lnTo>
                <a:lnTo>
                  <a:pt x="302" y="302"/>
                </a:lnTo>
                <a:lnTo>
                  <a:pt x="307" y="294"/>
                </a:lnTo>
                <a:lnTo>
                  <a:pt x="312" y="284"/>
                </a:lnTo>
                <a:lnTo>
                  <a:pt x="317" y="273"/>
                </a:lnTo>
                <a:lnTo>
                  <a:pt x="323" y="260"/>
                </a:lnTo>
                <a:lnTo>
                  <a:pt x="328" y="244"/>
                </a:lnTo>
                <a:lnTo>
                  <a:pt x="333" y="227"/>
                </a:lnTo>
                <a:lnTo>
                  <a:pt x="338" y="208"/>
                </a:lnTo>
                <a:lnTo>
                  <a:pt x="343" y="188"/>
                </a:lnTo>
                <a:lnTo>
                  <a:pt x="349" y="166"/>
                </a:lnTo>
                <a:lnTo>
                  <a:pt x="354" y="143"/>
                </a:lnTo>
                <a:lnTo>
                  <a:pt x="359" y="119"/>
                </a:lnTo>
                <a:lnTo>
                  <a:pt x="364" y="97"/>
                </a:lnTo>
                <a:lnTo>
                  <a:pt x="369" y="75"/>
                </a:lnTo>
                <a:lnTo>
                  <a:pt x="375" y="54"/>
                </a:lnTo>
                <a:lnTo>
                  <a:pt x="380" y="37"/>
                </a:lnTo>
                <a:lnTo>
                  <a:pt x="385" y="22"/>
                </a:lnTo>
                <a:lnTo>
                  <a:pt x="390" y="11"/>
                </a:lnTo>
                <a:lnTo>
                  <a:pt x="395" y="3"/>
                </a:lnTo>
                <a:lnTo>
                  <a:pt x="401" y="0"/>
                </a:lnTo>
                <a:lnTo>
                  <a:pt x="406" y="1"/>
                </a:lnTo>
                <a:lnTo>
                  <a:pt x="411" y="5"/>
                </a:lnTo>
                <a:lnTo>
                  <a:pt x="416" y="12"/>
                </a:lnTo>
                <a:lnTo>
                  <a:pt x="422" y="23"/>
                </a:lnTo>
                <a:lnTo>
                  <a:pt x="427" y="35"/>
                </a:lnTo>
                <a:lnTo>
                  <a:pt x="432" y="50"/>
                </a:lnTo>
                <a:lnTo>
                  <a:pt x="437" y="65"/>
                </a:lnTo>
                <a:lnTo>
                  <a:pt x="443" y="81"/>
                </a:lnTo>
                <a:lnTo>
                  <a:pt x="448" y="98"/>
                </a:lnTo>
                <a:lnTo>
                  <a:pt x="453" y="114"/>
                </a:lnTo>
                <a:lnTo>
                  <a:pt x="458" y="129"/>
                </a:lnTo>
                <a:lnTo>
                  <a:pt x="463" y="143"/>
                </a:lnTo>
                <a:lnTo>
                  <a:pt x="469" y="157"/>
                </a:lnTo>
                <a:lnTo>
                  <a:pt x="474" y="169"/>
                </a:lnTo>
                <a:lnTo>
                  <a:pt x="479" y="181"/>
                </a:lnTo>
                <a:lnTo>
                  <a:pt x="485" y="191"/>
                </a:lnTo>
                <a:lnTo>
                  <a:pt x="490" y="201"/>
                </a:lnTo>
                <a:lnTo>
                  <a:pt x="495" y="209"/>
                </a:lnTo>
                <a:lnTo>
                  <a:pt x="500" y="217"/>
                </a:lnTo>
                <a:lnTo>
                  <a:pt x="506" y="223"/>
                </a:lnTo>
                <a:lnTo>
                  <a:pt x="511" y="229"/>
                </a:lnTo>
                <a:lnTo>
                  <a:pt x="516" y="235"/>
                </a:lnTo>
                <a:lnTo>
                  <a:pt x="521" y="240"/>
                </a:lnTo>
                <a:lnTo>
                  <a:pt x="527" y="244"/>
                </a:lnTo>
                <a:lnTo>
                  <a:pt x="532" y="248"/>
                </a:lnTo>
                <a:lnTo>
                  <a:pt x="537" y="252"/>
                </a:lnTo>
                <a:lnTo>
                  <a:pt x="543" y="255"/>
                </a:lnTo>
                <a:lnTo>
                  <a:pt x="548" y="258"/>
                </a:lnTo>
                <a:lnTo>
                  <a:pt x="553" y="261"/>
                </a:lnTo>
                <a:lnTo>
                  <a:pt x="558" y="264"/>
                </a:lnTo>
                <a:lnTo>
                  <a:pt x="564" y="266"/>
                </a:lnTo>
                <a:lnTo>
                  <a:pt x="569" y="268"/>
                </a:lnTo>
                <a:lnTo>
                  <a:pt x="574" y="270"/>
                </a:lnTo>
                <a:lnTo>
                  <a:pt x="580" y="272"/>
                </a:lnTo>
                <a:lnTo>
                  <a:pt x="585" y="274"/>
                </a:lnTo>
                <a:lnTo>
                  <a:pt x="590" y="275"/>
                </a:lnTo>
                <a:lnTo>
                  <a:pt x="595" y="277"/>
                </a:lnTo>
                <a:lnTo>
                  <a:pt x="601" y="278"/>
                </a:lnTo>
                <a:lnTo>
                  <a:pt x="606" y="279"/>
                </a:lnTo>
                <a:lnTo>
                  <a:pt x="611" y="281"/>
                </a:lnTo>
                <a:lnTo>
                  <a:pt x="617" y="282"/>
                </a:lnTo>
                <a:lnTo>
                  <a:pt x="622" y="283"/>
                </a:lnTo>
                <a:lnTo>
                  <a:pt x="627" y="284"/>
                </a:lnTo>
                <a:lnTo>
                  <a:pt x="633" y="285"/>
                </a:lnTo>
                <a:lnTo>
                  <a:pt x="638" y="286"/>
                </a:lnTo>
                <a:lnTo>
                  <a:pt x="643" y="286"/>
                </a:lnTo>
                <a:lnTo>
                  <a:pt x="649" y="287"/>
                </a:lnTo>
                <a:lnTo>
                  <a:pt x="654" y="288"/>
                </a:lnTo>
                <a:lnTo>
                  <a:pt x="659" y="289"/>
                </a:lnTo>
                <a:lnTo>
                  <a:pt x="665" y="289"/>
                </a:lnTo>
                <a:lnTo>
                  <a:pt x="670" y="290"/>
                </a:lnTo>
                <a:lnTo>
                  <a:pt x="675" y="291"/>
                </a:lnTo>
                <a:lnTo>
                  <a:pt x="681" y="291"/>
                </a:lnTo>
                <a:lnTo>
                  <a:pt x="686" y="292"/>
                </a:lnTo>
                <a:lnTo>
                  <a:pt x="691" y="292"/>
                </a:lnTo>
                <a:lnTo>
                  <a:pt x="697" y="293"/>
                </a:lnTo>
                <a:lnTo>
                  <a:pt x="702" y="293"/>
                </a:lnTo>
                <a:lnTo>
                  <a:pt x="707" y="294"/>
                </a:lnTo>
                <a:lnTo>
                  <a:pt x="713" y="294"/>
                </a:lnTo>
                <a:lnTo>
                  <a:pt x="718" y="295"/>
                </a:lnTo>
                <a:lnTo>
                  <a:pt x="723" y="295"/>
                </a:lnTo>
                <a:lnTo>
                  <a:pt x="729" y="295"/>
                </a:lnTo>
                <a:lnTo>
                  <a:pt x="734" y="296"/>
                </a:lnTo>
                <a:lnTo>
                  <a:pt x="740" y="296"/>
                </a:lnTo>
                <a:lnTo>
                  <a:pt x="745" y="296"/>
                </a:lnTo>
                <a:lnTo>
                  <a:pt x="750" y="297"/>
                </a:lnTo>
                <a:lnTo>
                  <a:pt x="756" y="297"/>
                </a:lnTo>
                <a:lnTo>
                  <a:pt x="761" y="297"/>
                </a:lnTo>
                <a:lnTo>
                  <a:pt x="766" y="297"/>
                </a:lnTo>
                <a:lnTo>
                  <a:pt x="772" y="298"/>
                </a:lnTo>
                <a:lnTo>
                  <a:pt x="777" y="298"/>
                </a:lnTo>
                <a:lnTo>
                  <a:pt x="783" y="298"/>
                </a:lnTo>
                <a:lnTo>
                  <a:pt x="788" y="298"/>
                </a:lnTo>
                <a:lnTo>
                  <a:pt x="793" y="299"/>
                </a:lnTo>
                <a:lnTo>
                  <a:pt x="799" y="299"/>
                </a:lnTo>
                <a:lnTo>
                  <a:pt x="804" y="299"/>
                </a:lnTo>
                <a:lnTo>
                  <a:pt x="810" y="299"/>
                </a:lnTo>
                <a:lnTo>
                  <a:pt x="815" y="299"/>
                </a:lnTo>
                <a:lnTo>
                  <a:pt x="820" y="299"/>
                </a:lnTo>
                <a:lnTo>
                  <a:pt x="826" y="300"/>
                </a:lnTo>
                <a:lnTo>
                  <a:pt x="831" y="300"/>
                </a:lnTo>
                <a:lnTo>
                  <a:pt x="837" y="300"/>
                </a:lnTo>
                <a:lnTo>
                  <a:pt x="842" y="300"/>
                </a:lnTo>
                <a:lnTo>
                  <a:pt x="847" y="300"/>
                </a:lnTo>
                <a:lnTo>
                  <a:pt x="853" y="300"/>
                </a:lnTo>
                <a:lnTo>
                  <a:pt x="858" y="300"/>
                </a:lnTo>
                <a:lnTo>
                  <a:pt x="864" y="301"/>
                </a:lnTo>
                <a:lnTo>
                  <a:pt x="869" y="301"/>
                </a:lnTo>
                <a:lnTo>
                  <a:pt x="874" y="301"/>
                </a:lnTo>
                <a:lnTo>
                  <a:pt x="880" y="301"/>
                </a:lnTo>
                <a:lnTo>
                  <a:pt x="885" y="301"/>
                </a:lnTo>
                <a:lnTo>
                  <a:pt x="891" y="301"/>
                </a:lnTo>
                <a:lnTo>
                  <a:pt x="896" y="301"/>
                </a:lnTo>
                <a:lnTo>
                  <a:pt x="902" y="301"/>
                </a:lnTo>
                <a:lnTo>
                  <a:pt x="907" y="301"/>
                </a:lnTo>
                <a:lnTo>
                  <a:pt x="913" y="301"/>
                </a:lnTo>
                <a:lnTo>
                  <a:pt x="918" y="301"/>
                </a:lnTo>
                <a:lnTo>
                  <a:pt x="923" y="302"/>
                </a:lnTo>
                <a:lnTo>
                  <a:pt x="929" y="302"/>
                </a:lnTo>
                <a:lnTo>
                  <a:pt x="934" y="302"/>
                </a:lnTo>
                <a:lnTo>
                  <a:pt x="940" y="302"/>
                </a:lnTo>
                <a:lnTo>
                  <a:pt x="945" y="302"/>
                </a:lnTo>
                <a:lnTo>
                  <a:pt x="951" y="302"/>
                </a:lnTo>
                <a:lnTo>
                  <a:pt x="956" y="302"/>
                </a:lnTo>
                <a:lnTo>
                  <a:pt x="962" y="302"/>
                </a:lnTo>
                <a:lnTo>
                  <a:pt x="967" y="302"/>
                </a:lnTo>
                <a:lnTo>
                  <a:pt x="972" y="302"/>
                </a:lnTo>
                <a:lnTo>
                  <a:pt x="978" y="302"/>
                </a:lnTo>
                <a:lnTo>
                  <a:pt x="983" y="302"/>
                </a:lnTo>
                <a:lnTo>
                  <a:pt x="989" y="302"/>
                </a:lnTo>
                <a:lnTo>
                  <a:pt x="994" y="302"/>
                </a:lnTo>
                <a:lnTo>
                  <a:pt x="1000" y="302"/>
                </a:lnTo>
                <a:lnTo>
                  <a:pt x="1005" y="302"/>
                </a:lnTo>
                <a:lnTo>
                  <a:pt x="1011" y="302"/>
                </a:lnTo>
                <a:lnTo>
                  <a:pt x="1016" y="302"/>
                </a:lnTo>
                <a:lnTo>
                  <a:pt x="1022" y="302"/>
                </a:lnTo>
                <a:lnTo>
                  <a:pt x="1027" y="302"/>
                </a:lnTo>
              </a:path>
            </a:pathLst>
          </a:custGeom>
          <a:noFill/>
          <a:ln w="4127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1258888" y="914400"/>
            <a:ext cx="6553200" cy="21605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>
            <a:off x="3851275" y="1346200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2203450" y="915988"/>
            <a:ext cx="26676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venir Next Regular"/>
                <a:cs typeface="Avenir Next Regular"/>
              </a:rPr>
              <a:t>bend overtone (</a:t>
            </a:r>
            <a:r>
              <a:rPr lang="en-GB" dirty="0" err="1">
                <a:latin typeface="Symbol" charset="2"/>
              </a:rPr>
              <a:t>d</a:t>
            </a:r>
            <a:r>
              <a:rPr lang="en-GB" baseline="-25000" dirty="0" err="1">
                <a:latin typeface="Avenir Next Regular"/>
                <a:cs typeface="Avenir Next Regular"/>
              </a:rPr>
              <a:t>OH</a:t>
            </a:r>
            <a:r>
              <a:rPr lang="en-GB" dirty="0">
                <a:latin typeface="Avenir Next Regular"/>
                <a:cs typeface="Avenir Next Regular"/>
              </a:rPr>
              <a:t>=2)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1765300" y="4643438"/>
            <a:ext cx="6556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>
            <a:off x="6580188" y="4643438"/>
            <a:ext cx="655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>
            <a:off x="3059113" y="4076700"/>
            <a:ext cx="655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>
            <a:off x="3059113" y="5081588"/>
            <a:ext cx="655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8"/>
          <p:cNvSpPr>
            <a:spLocks noChangeShapeType="1"/>
          </p:cNvSpPr>
          <p:nvPr/>
        </p:nvSpPr>
        <p:spPr bwMode="auto">
          <a:xfrm>
            <a:off x="5292725" y="5059363"/>
            <a:ext cx="6556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9"/>
          <p:cNvSpPr>
            <a:spLocks noChangeShapeType="1"/>
          </p:cNvSpPr>
          <p:nvPr/>
        </p:nvSpPr>
        <p:spPr bwMode="auto">
          <a:xfrm>
            <a:off x="4171950" y="5635625"/>
            <a:ext cx="6556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40"/>
          <p:cNvSpPr>
            <a:spLocks noChangeShapeType="1"/>
          </p:cNvSpPr>
          <p:nvPr/>
        </p:nvSpPr>
        <p:spPr bwMode="auto">
          <a:xfrm>
            <a:off x="4171950" y="4556125"/>
            <a:ext cx="6556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1136125" y="4428597"/>
            <a:ext cx="678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venir Next Regular"/>
                <a:cs typeface="Avenir Next Regular"/>
              </a:rPr>
              <a:t>O-D</a:t>
            </a:r>
            <a:endParaRPr lang="en-US" sz="2000" dirty="0">
              <a:latin typeface="Avenir Next Regular"/>
              <a:cs typeface="Avenir Next Regular"/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7183965" y="4427539"/>
            <a:ext cx="678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venir Next Regular"/>
                <a:cs typeface="Avenir Next Regular"/>
              </a:rPr>
              <a:t>O-D</a:t>
            </a:r>
            <a:endParaRPr lang="en-US" sz="2000" dirty="0">
              <a:latin typeface="Avenir Next Regular"/>
              <a:cs typeface="Avenir Next Regular"/>
            </a:endParaRP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2178579" y="3835400"/>
            <a:ext cx="726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err="1">
                <a:latin typeface="Avenir Next Regular"/>
                <a:cs typeface="Avenir Next Regular"/>
              </a:rPr>
              <a:t>asym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2135188" y="4843463"/>
            <a:ext cx="807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err="1">
                <a:latin typeface="Avenir Next Regular"/>
                <a:cs typeface="Avenir Next Regular"/>
              </a:rPr>
              <a:t>symm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40" name="Text Box 46"/>
          <p:cNvSpPr txBox="1">
            <a:spLocks noChangeArrowheads="1"/>
          </p:cNvSpPr>
          <p:nvPr/>
        </p:nvSpPr>
        <p:spPr bwMode="auto">
          <a:xfrm>
            <a:off x="6092825" y="4832350"/>
            <a:ext cx="100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err="1">
                <a:latin typeface="Symbol" charset="2"/>
              </a:rPr>
              <a:t>d</a:t>
            </a:r>
            <a:r>
              <a:rPr lang="en-GB" baseline="-25000" dirty="0" err="1"/>
              <a:t>OH</a:t>
            </a:r>
            <a:r>
              <a:rPr lang="en-GB" dirty="0"/>
              <a:t>=2</a:t>
            </a:r>
            <a:endParaRPr lang="en-US" dirty="0"/>
          </a:p>
        </p:txBody>
      </p:sp>
      <p:grpSp>
        <p:nvGrpSpPr>
          <p:cNvPr id="41" name="Group 53"/>
          <p:cNvGrpSpPr>
            <a:grpSpLocks/>
          </p:cNvGrpSpPr>
          <p:nvPr/>
        </p:nvGrpSpPr>
        <p:grpSpPr bwMode="auto">
          <a:xfrm>
            <a:off x="1331913" y="2416175"/>
            <a:ext cx="6340475" cy="585788"/>
            <a:chOff x="805" y="2896"/>
            <a:chExt cx="3994" cy="369"/>
          </a:xfrm>
        </p:grpSpPr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839" y="2927"/>
              <a:ext cx="1898" cy="259"/>
            </a:xfrm>
            <a:custGeom>
              <a:avLst/>
              <a:gdLst>
                <a:gd name="T0" fmla="*/ 649 w 945"/>
                <a:gd name="T1" fmla="*/ 2138 h 165"/>
                <a:gd name="T2" fmla="*/ 1888 w 945"/>
                <a:gd name="T3" fmla="*/ 2336 h 165"/>
                <a:gd name="T4" fmla="*/ 3143 w 945"/>
                <a:gd name="T5" fmla="*/ 2289 h 165"/>
                <a:gd name="T6" fmla="*/ 4409 w 945"/>
                <a:gd name="T7" fmla="*/ 2207 h 165"/>
                <a:gd name="T8" fmla="*/ 5584 w 945"/>
                <a:gd name="T9" fmla="*/ 2154 h 165"/>
                <a:gd name="T10" fmla="*/ 6837 w 945"/>
                <a:gd name="T11" fmla="*/ 2279 h 165"/>
                <a:gd name="T12" fmla="*/ 8068 w 945"/>
                <a:gd name="T13" fmla="*/ 2207 h 165"/>
                <a:gd name="T14" fmla="*/ 9311 w 945"/>
                <a:gd name="T15" fmla="*/ 2422 h 165"/>
                <a:gd name="T16" fmla="*/ 10556 w 945"/>
                <a:gd name="T17" fmla="*/ 2207 h 165"/>
                <a:gd name="T18" fmla="*/ 11828 w 945"/>
                <a:gd name="T19" fmla="*/ 2107 h 165"/>
                <a:gd name="T20" fmla="*/ 13069 w 945"/>
                <a:gd name="T21" fmla="*/ 2097 h 165"/>
                <a:gd name="T22" fmla="*/ 14316 w 945"/>
                <a:gd name="T23" fmla="*/ 2154 h 165"/>
                <a:gd name="T24" fmla="*/ 15556 w 945"/>
                <a:gd name="T25" fmla="*/ 2172 h 165"/>
                <a:gd name="T26" fmla="*/ 16797 w 945"/>
                <a:gd name="T27" fmla="*/ 2023 h 165"/>
                <a:gd name="T28" fmla="*/ 18044 w 945"/>
                <a:gd name="T29" fmla="*/ 2154 h 165"/>
                <a:gd name="T30" fmla="*/ 19348 w 945"/>
                <a:gd name="T31" fmla="*/ 2154 h 165"/>
                <a:gd name="T32" fmla="*/ 20621 w 945"/>
                <a:gd name="T33" fmla="*/ 1920 h 165"/>
                <a:gd name="T34" fmla="*/ 21868 w 945"/>
                <a:gd name="T35" fmla="*/ 1973 h 165"/>
                <a:gd name="T36" fmla="*/ 23105 w 945"/>
                <a:gd name="T37" fmla="*/ 1783 h 165"/>
                <a:gd name="T38" fmla="*/ 24413 w 945"/>
                <a:gd name="T39" fmla="*/ 1811 h 165"/>
                <a:gd name="T40" fmla="*/ 25660 w 945"/>
                <a:gd name="T41" fmla="*/ 1920 h 165"/>
                <a:gd name="T42" fmla="*/ 26897 w 945"/>
                <a:gd name="T43" fmla="*/ 1756 h 165"/>
                <a:gd name="T44" fmla="*/ 28237 w 945"/>
                <a:gd name="T45" fmla="*/ 1658 h 165"/>
                <a:gd name="T46" fmla="*/ 29484 w 945"/>
                <a:gd name="T47" fmla="*/ 1756 h 165"/>
                <a:gd name="T48" fmla="*/ 30721 w 945"/>
                <a:gd name="T49" fmla="*/ 1493 h 165"/>
                <a:gd name="T50" fmla="*/ 32025 w 945"/>
                <a:gd name="T51" fmla="*/ 1469 h 165"/>
                <a:gd name="T52" fmla="*/ 33276 w 945"/>
                <a:gd name="T53" fmla="*/ 1574 h 165"/>
                <a:gd name="T54" fmla="*/ 34580 w 945"/>
                <a:gd name="T55" fmla="*/ 1372 h 165"/>
                <a:gd name="T56" fmla="*/ 35917 w 945"/>
                <a:gd name="T57" fmla="*/ 1389 h 165"/>
                <a:gd name="T58" fmla="*/ 37165 w 945"/>
                <a:gd name="T59" fmla="*/ 1003 h 165"/>
                <a:gd name="T60" fmla="*/ 38468 w 945"/>
                <a:gd name="T61" fmla="*/ 1319 h 165"/>
                <a:gd name="T62" fmla="*/ 39705 w 945"/>
                <a:gd name="T63" fmla="*/ 1074 h 165"/>
                <a:gd name="T64" fmla="*/ 41021 w 945"/>
                <a:gd name="T65" fmla="*/ 1207 h 165"/>
                <a:gd name="T66" fmla="*/ 42324 w 945"/>
                <a:gd name="T67" fmla="*/ 1107 h 165"/>
                <a:gd name="T68" fmla="*/ 43664 w 945"/>
                <a:gd name="T69" fmla="*/ 1237 h 165"/>
                <a:gd name="T70" fmla="*/ 44909 w 945"/>
                <a:gd name="T71" fmla="*/ 553 h 165"/>
                <a:gd name="T72" fmla="*/ 46213 w 945"/>
                <a:gd name="T73" fmla="*/ 658 h 165"/>
                <a:gd name="T74" fmla="*/ 47520 w 945"/>
                <a:gd name="T75" fmla="*/ 436 h 165"/>
                <a:gd name="T76" fmla="*/ 48830 w 945"/>
                <a:gd name="T77" fmla="*/ 386 h 165"/>
                <a:gd name="T78" fmla="*/ 50133 w 945"/>
                <a:gd name="T79" fmla="*/ 553 h 165"/>
                <a:gd name="T80" fmla="*/ 51473 w 945"/>
                <a:gd name="T81" fmla="*/ 121 h 165"/>
                <a:gd name="T82" fmla="*/ 52784 w 945"/>
                <a:gd name="T83" fmla="*/ 232 h 165"/>
                <a:gd name="T84" fmla="*/ 54092 w 945"/>
                <a:gd name="T85" fmla="*/ 333 h 165"/>
                <a:gd name="T86" fmla="*/ 55393 w 945"/>
                <a:gd name="T87" fmla="*/ 436 h 165"/>
                <a:gd name="T88" fmla="*/ 56713 w 945"/>
                <a:gd name="T89" fmla="*/ 553 h 165"/>
                <a:gd name="T90" fmla="*/ 58013 w 945"/>
                <a:gd name="T91" fmla="*/ 808 h 165"/>
                <a:gd name="T92" fmla="*/ 59348 w 945"/>
                <a:gd name="T93" fmla="*/ 1052 h 165"/>
                <a:gd name="T94" fmla="*/ 60666 w 945"/>
                <a:gd name="T95" fmla="*/ 1228 h 165"/>
                <a:gd name="T96" fmla="*/ 62029 w 945"/>
                <a:gd name="T97" fmla="*/ 1523 h 1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45"/>
                <a:gd name="T148" fmla="*/ 0 h 165"/>
                <a:gd name="T149" fmla="*/ 945 w 945"/>
                <a:gd name="T150" fmla="*/ 165 h 16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45" h="165">
                  <a:moveTo>
                    <a:pt x="0" y="143"/>
                  </a:moveTo>
                  <a:lnTo>
                    <a:pt x="1" y="146"/>
                  </a:lnTo>
                  <a:lnTo>
                    <a:pt x="6" y="149"/>
                  </a:lnTo>
                  <a:lnTo>
                    <a:pt x="10" y="143"/>
                  </a:lnTo>
                  <a:lnTo>
                    <a:pt x="15" y="146"/>
                  </a:lnTo>
                  <a:lnTo>
                    <a:pt x="20" y="148"/>
                  </a:lnTo>
                  <a:lnTo>
                    <a:pt x="24" y="146"/>
                  </a:lnTo>
                  <a:lnTo>
                    <a:pt x="29" y="156"/>
                  </a:lnTo>
                  <a:lnTo>
                    <a:pt x="34" y="163"/>
                  </a:lnTo>
                  <a:lnTo>
                    <a:pt x="38" y="165"/>
                  </a:lnTo>
                  <a:lnTo>
                    <a:pt x="43" y="163"/>
                  </a:lnTo>
                  <a:lnTo>
                    <a:pt x="48" y="153"/>
                  </a:lnTo>
                  <a:lnTo>
                    <a:pt x="53" y="148"/>
                  </a:lnTo>
                  <a:lnTo>
                    <a:pt x="57" y="164"/>
                  </a:lnTo>
                  <a:lnTo>
                    <a:pt x="62" y="158"/>
                  </a:lnTo>
                  <a:lnTo>
                    <a:pt x="67" y="148"/>
                  </a:lnTo>
                  <a:lnTo>
                    <a:pt x="71" y="143"/>
                  </a:lnTo>
                  <a:lnTo>
                    <a:pt x="76" y="142"/>
                  </a:lnTo>
                  <a:lnTo>
                    <a:pt x="81" y="143"/>
                  </a:lnTo>
                  <a:lnTo>
                    <a:pt x="85" y="144"/>
                  </a:lnTo>
                  <a:lnTo>
                    <a:pt x="90" y="144"/>
                  </a:lnTo>
                  <a:lnTo>
                    <a:pt x="95" y="152"/>
                  </a:lnTo>
                  <a:lnTo>
                    <a:pt x="100" y="155"/>
                  </a:lnTo>
                  <a:lnTo>
                    <a:pt x="104" y="152"/>
                  </a:lnTo>
                  <a:lnTo>
                    <a:pt x="109" y="156"/>
                  </a:lnTo>
                  <a:lnTo>
                    <a:pt x="114" y="149"/>
                  </a:lnTo>
                  <a:lnTo>
                    <a:pt x="118" y="154"/>
                  </a:lnTo>
                  <a:lnTo>
                    <a:pt x="123" y="148"/>
                  </a:lnTo>
                  <a:lnTo>
                    <a:pt x="128" y="154"/>
                  </a:lnTo>
                  <a:lnTo>
                    <a:pt x="133" y="152"/>
                  </a:lnTo>
                  <a:lnTo>
                    <a:pt x="137" y="158"/>
                  </a:lnTo>
                  <a:lnTo>
                    <a:pt x="142" y="162"/>
                  </a:lnTo>
                  <a:lnTo>
                    <a:pt x="147" y="148"/>
                  </a:lnTo>
                  <a:lnTo>
                    <a:pt x="152" y="143"/>
                  </a:lnTo>
                  <a:lnTo>
                    <a:pt x="156" y="153"/>
                  </a:lnTo>
                  <a:lnTo>
                    <a:pt x="161" y="148"/>
                  </a:lnTo>
                  <a:lnTo>
                    <a:pt x="166" y="139"/>
                  </a:lnTo>
                  <a:lnTo>
                    <a:pt x="171" y="142"/>
                  </a:lnTo>
                  <a:lnTo>
                    <a:pt x="175" y="147"/>
                  </a:lnTo>
                  <a:lnTo>
                    <a:pt x="180" y="141"/>
                  </a:lnTo>
                  <a:lnTo>
                    <a:pt x="185" y="151"/>
                  </a:lnTo>
                  <a:lnTo>
                    <a:pt x="190" y="150"/>
                  </a:lnTo>
                  <a:lnTo>
                    <a:pt x="194" y="141"/>
                  </a:lnTo>
                  <a:lnTo>
                    <a:pt x="199" y="140"/>
                  </a:lnTo>
                  <a:lnTo>
                    <a:pt x="204" y="128"/>
                  </a:lnTo>
                  <a:lnTo>
                    <a:pt x="209" y="133"/>
                  </a:lnTo>
                  <a:lnTo>
                    <a:pt x="213" y="136"/>
                  </a:lnTo>
                  <a:lnTo>
                    <a:pt x="218" y="144"/>
                  </a:lnTo>
                  <a:lnTo>
                    <a:pt x="223" y="136"/>
                  </a:lnTo>
                  <a:lnTo>
                    <a:pt x="228" y="133"/>
                  </a:lnTo>
                  <a:lnTo>
                    <a:pt x="232" y="145"/>
                  </a:lnTo>
                  <a:lnTo>
                    <a:pt x="237" y="145"/>
                  </a:lnTo>
                  <a:lnTo>
                    <a:pt x="242" y="142"/>
                  </a:lnTo>
                  <a:lnTo>
                    <a:pt x="247" y="136"/>
                  </a:lnTo>
                  <a:lnTo>
                    <a:pt x="252" y="134"/>
                  </a:lnTo>
                  <a:lnTo>
                    <a:pt x="256" y="135"/>
                  </a:lnTo>
                  <a:lnTo>
                    <a:pt x="261" y="144"/>
                  </a:lnTo>
                  <a:lnTo>
                    <a:pt x="266" y="148"/>
                  </a:lnTo>
                  <a:lnTo>
                    <a:pt x="271" y="130"/>
                  </a:lnTo>
                  <a:lnTo>
                    <a:pt x="275" y="144"/>
                  </a:lnTo>
                  <a:lnTo>
                    <a:pt x="280" y="132"/>
                  </a:lnTo>
                  <a:lnTo>
                    <a:pt x="285" y="140"/>
                  </a:lnTo>
                  <a:lnTo>
                    <a:pt x="290" y="138"/>
                  </a:lnTo>
                  <a:lnTo>
                    <a:pt x="295" y="144"/>
                  </a:lnTo>
                  <a:lnTo>
                    <a:pt x="299" y="134"/>
                  </a:lnTo>
                  <a:lnTo>
                    <a:pt x="304" y="124"/>
                  </a:lnTo>
                  <a:lnTo>
                    <a:pt x="309" y="119"/>
                  </a:lnTo>
                  <a:lnTo>
                    <a:pt x="314" y="128"/>
                  </a:lnTo>
                  <a:lnTo>
                    <a:pt x="319" y="136"/>
                  </a:lnTo>
                  <a:lnTo>
                    <a:pt x="323" y="142"/>
                  </a:lnTo>
                  <a:lnTo>
                    <a:pt x="328" y="134"/>
                  </a:lnTo>
                  <a:lnTo>
                    <a:pt x="333" y="132"/>
                  </a:lnTo>
                  <a:lnTo>
                    <a:pt x="338" y="139"/>
                  </a:lnTo>
                  <a:lnTo>
                    <a:pt x="343" y="123"/>
                  </a:lnTo>
                  <a:lnTo>
                    <a:pt x="347" y="116"/>
                  </a:lnTo>
                  <a:lnTo>
                    <a:pt x="352" y="119"/>
                  </a:lnTo>
                  <a:lnTo>
                    <a:pt x="357" y="121"/>
                  </a:lnTo>
                  <a:lnTo>
                    <a:pt x="362" y="118"/>
                  </a:lnTo>
                  <a:lnTo>
                    <a:pt x="367" y="104"/>
                  </a:lnTo>
                  <a:lnTo>
                    <a:pt x="372" y="121"/>
                  </a:lnTo>
                  <a:lnTo>
                    <a:pt x="376" y="106"/>
                  </a:lnTo>
                  <a:lnTo>
                    <a:pt x="381" y="123"/>
                  </a:lnTo>
                  <a:lnTo>
                    <a:pt x="386" y="122"/>
                  </a:lnTo>
                  <a:lnTo>
                    <a:pt x="391" y="128"/>
                  </a:lnTo>
                  <a:lnTo>
                    <a:pt x="396" y="108"/>
                  </a:lnTo>
                  <a:lnTo>
                    <a:pt x="401" y="102"/>
                  </a:lnTo>
                  <a:lnTo>
                    <a:pt x="405" y="117"/>
                  </a:lnTo>
                  <a:lnTo>
                    <a:pt x="410" y="117"/>
                  </a:lnTo>
                  <a:lnTo>
                    <a:pt x="415" y="107"/>
                  </a:lnTo>
                  <a:lnTo>
                    <a:pt x="420" y="107"/>
                  </a:lnTo>
                  <a:lnTo>
                    <a:pt x="425" y="96"/>
                  </a:lnTo>
                  <a:lnTo>
                    <a:pt x="430" y="111"/>
                  </a:lnTo>
                  <a:lnTo>
                    <a:pt x="434" y="111"/>
                  </a:lnTo>
                  <a:lnTo>
                    <a:pt x="439" y="109"/>
                  </a:lnTo>
                  <a:lnTo>
                    <a:pt x="444" y="107"/>
                  </a:lnTo>
                  <a:lnTo>
                    <a:pt x="449" y="117"/>
                  </a:lnTo>
                  <a:lnTo>
                    <a:pt x="454" y="104"/>
                  </a:lnTo>
                  <a:lnTo>
                    <a:pt x="459" y="111"/>
                  </a:lnTo>
                  <a:lnTo>
                    <a:pt x="464" y="97"/>
                  </a:lnTo>
                  <a:lnTo>
                    <a:pt x="468" y="100"/>
                  </a:lnTo>
                  <a:lnTo>
                    <a:pt x="473" y="91"/>
                  </a:lnTo>
                  <a:lnTo>
                    <a:pt x="478" y="96"/>
                  </a:lnTo>
                  <a:lnTo>
                    <a:pt x="483" y="107"/>
                  </a:lnTo>
                  <a:lnTo>
                    <a:pt x="488" y="98"/>
                  </a:lnTo>
                  <a:lnTo>
                    <a:pt x="493" y="90"/>
                  </a:lnTo>
                  <a:lnTo>
                    <a:pt x="498" y="87"/>
                  </a:lnTo>
                  <a:lnTo>
                    <a:pt x="503" y="102"/>
                  </a:lnTo>
                  <a:lnTo>
                    <a:pt x="507" y="105"/>
                  </a:lnTo>
                  <a:lnTo>
                    <a:pt x="512" y="82"/>
                  </a:lnTo>
                  <a:lnTo>
                    <a:pt x="517" y="80"/>
                  </a:lnTo>
                  <a:lnTo>
                    <a:pt x="522" y="88"/>
                  </a:lnTo>
                  <a:lnTo>
                    <a:pt x="527" y="92"/>
                  </a:lnTo>
                  <a:lnTo>
                    <a:pt x="532" y="114"/>
                  </a:lnTo>
                  <a:lnTo>
                    <a:pt x="537" y="106"/>
                  </a:lnTo>
                  <a:lnTo>
                    <a:pt x="542" y="85"/>
                  </a:lnTo>
                  <a:lnTo>
                    <a:pt x="547" y="93"/>
                  </a:lnTo>
                  <a:lnTo>
                    <a:pt x="551" y="80"/>
                  </a:lnTo>
                  <a:lnTo>
                    <a:pt x="556" y="81"/>
                  </a:lnTo>
                  <a:lnTo>
                    <a:pt x="561" y="74"/>
                  </a:lnTo>
                  <a:lnTo>
                    <a:pt x="566" y="67"/>
                  </a:lnTo>
                  <a:lnTo>
                    <a:pt x="571" y="65"/>
                  </a:lnTo>
                  <a:lnTo>
                    <a:pt x="576" y="63"/>
                  </a:lnTo>
                  <a:lnTo>
                    <a:pt x="581" y="88"/>
                  </a:lnTo>
                  <a:lnTo>
                    <a:pt x="586" y="88"/>
                  </a:lnTo>
                  <a:lnTo>
                    <a:pt x="591" y="65"/>
                  </a:lnTo>
                  <a:lnTo>
                    <a:pt x="596" y="70"/>
                  </a:lnTo>
                  <a:lnTo>
                    <a:pt x="600" y="81"/>
                  </a:lnTo>
                  <a:lnTo>
                    <a:pt x="605" y="72"/>
                  </a:lnTo>
                  <a:lnTo>
                    <a:pt x="610" y="71"/>
                  </a:lnTo>
                  <a:lnTo>
                    <a:pt x="615" y="82"/>
                  </a:lnTo>
                  <a:lnTo>
                    <a:pt x="620" y="83"/>
                  </a:lnTo>
                  <a:lnTo>
                    <a:pt x="625" y="81"/>
                  </a:lnTo>
                  <a:lnTo>
                    <a:pt x="630" y="87"/>
                  </a:lnTo>
                  <a:lnTo>
                    <a:pt x="635" y="94"/>
                  </a:lnTo>
                  <a:lnTo>
                    <a:pt x="640" y="69"/>
                  </a:lnTo>
                  <a:lnTo>
                    <a:pt x="645" y="74"/>
                  </a:lnTo>
                  <a:lnTo>
                    <a:pt x="650" y="59"/>
                  </a:lnTo>
                  <a:lnTo>
                    <a:pt x="655" y="80"/>
                  </a:lnTo>
                  <a:lnTo>
                    <a:pt x="660" y="73"/>
                  </a:lnTo>
                  <a:lnTo>
                    <a:pt x="665" y="83"/>
                  </a:lnTo>
                  <a:lnTo>
                    <a:pt x="670" y="61"/>
                  </a:lnTo>
                  <a:lnTo>
                    <a:pt x="674" y="64"/>
                  </a:lnTo>
                  <a:lnTo>
                    <a:pt x="679" y="53"/>
                  </a:lnTo>
                  <a:lnTo>
                    <a:pt x="684" y="37"/>
                  </a:lnTo>
                  <a:lnTo>
                    <a:pt x="689" y="63"/>
                  </a:lnTo>
                  <a:lnTo>
                    <a:pt x="694" y="69"/>
                  </a:lnTo>
                  <a:lnTo>
                    <a:pt x="699" y="38"/>
                  </a:lnTo>
                  <a:lnTo>
                    <a:pt x="704" y="44"/>
                  </a:lnTo>
                  <a:lnTo>
                    <a:pt x="709" y="36"/>
                  </a:lnTo>
                  <a:lnTo>
                    <a:pt x="714" y="7"/>
                  </a:lnTo>
                  <a:lnTo>
                    <a:pt x="719" y="32"/>
                  </a:lnTo>
                  <a:lnTo>
                    <a:pt x="724" y="29"/>
                  </a:lnTo>
                  <a:lnTo>
                    <a:pt x="729" y="32"/>
                  </a:lnTo>
                  <a:lnTo>
                    <a:pt x="734" y="40"/>
                  </a:lnTo>
                  <a:lnTo>
                    <a:pt x="739" y="40"/>
                  </a:lnTo>
                  <a:lnTo>
                    <a:pt x="744" y="26"/>
                  </a:lnTo>
                  <a:lnTo>
                    <a:pt x="749" y="37"/>
                  </a:lnTo>
                  <a:lnTo>
                    <a:pt x="754" y="26"/>
                  </a:lnTo>
                  <a:lnTo>
                    <a:pt x="759" y="37"/>
                  </a:lnTo>
                  <a:lnTo>
                    <a:pt x="764" y="37"/>
                  </a:lnTo>
                  <a:lnTo>
                    <a:pt x="769" y="33"/>
                  </a:lnTo>
                  <a:lnTo>
                    <a:pt x="774" y="30"/>
                  </a:lnTo>
                  <a:lnTo>
                    <a:pt x="779" y="0"/>
                  </a:lnTo>
                  <a:lnTo>
                    <a:pt x="784" y="8"/>
                  </a:lnTo>
                  <a:lnTo>
                    <a:pt x="789" y="17"/>
                  </a:lnTo>
                  <a:lnTo>
                    <a:pt x="794" y="12"/>
                  </a:lnTo>
                  <a:lnTo>
                    <a:pt x="799" y="41"/>
                  </a:lnTo>
                  <a:lnTo>
                    <a:pt x="804" y="15"/>
                  </a:lnTo>
                  <a:lnTo>
                    <a:pt x="809" y="16"/>
                  </a:lnTo>
                  <a:lnTo>
                    <a:pt x="814" y="17"/>
                  </a:lnTo>
                  <a:lnTo>
                    <a:pt x="819" y="7"/>
                  </a:lnTo>
                  <a:lnTo>
                    <a:pt x="824" y="22"/>
                  </a:lnTo>
                  <a:lnTo>
                    <a:pt x="829" y="19"/>
                  </a:lnTo>
                  <a:lnTo>
                    <a:pt x="834" y="26"/>
                  </a:lnTo>
                  <a:lnTo>
                    <a:pt x="839" y="22"/>
                  </a:lnTo>
                  <a:lnTo>
                    <a:pt x="844" y="29"/>
                  </a:lnTo>
                  <a:lnTo>
                    <a:pt x="849" y="47"/>
                  </a:lnTo>
                  <a:lnTo>
                    <a:pt x="854" y="60"/>
                  </a:lnTo>
                  <a:lnTo>
                    <a:pt x="859" y="45"/>
                  </a:lnTo>
                  <a:lnTo>
                    <a:pt x="864" y="37"/>
                  </a:lnTo>
                  <a:lnTo>
                    <a:pt x="869" y="42"/>
                  </a:lnTo>
                  <a:lnTo>
                    <a:pt x="874" y="50"/>
                  </a:lnTo>
                  <a:lnTo>
                    <a:pt x="879" y="60"/>
                  </a:lnTo>
                  <a:lnTo>
                    <a:pt x="884" y="54"/>
                  </a:lnTo>
                  <a:lnTo>
                    <a:pt x="889" y="61"/>
                  </a:lnTo>
                  <a:lnTo>
                    <a:pt x="894" y="56"/>
                  </a:lnTo>
                  <a:lnTo>
                    <a:pt x="899" y="66"/>
                  </a:lnTo>
                  <a:lnTo>
                    <a:pt x="904" y="70"/>
                  </a:lnTo>
                  <a:lnTo>
                    <a:pt x="909" y="84"/>
                  </a:lnTo>
                  <a:lnTo>
                    <a:pt x="914" y="85"/>
                  </a:lnTo>
                  <a:lnTo>
                    <a:pt x="919" y="92"/>
                  </a:lnTo>
                  <a:lnTo>
                    <a:pt x="924" y="82"/>
                  </a:lnTo>
                  <a:lnTo>
                    <a:pt x="929" y="94"/>
                  </a:lnTo>
                  <a:lnTo>
                    <a:pt x="935" y="104"/>
                  </a:lnTo>
                  <a:lnTo>
                    <a:pt x="940" y="96"/>
                  </a:lnTo>
                  <a:lnTo>
                    <a:pt x="945" y="102"/>
                  </a:lnTo>
                </a:path>
              </a:pathLst>
            </a:custGeom>
            <a:noFill/>
            <a:ln w="79375">
              <a:solidFill>
                <a:srgbClr val="809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2737" y="2919"/>
              <a:ext cx="2062" cy="345"/>
            </a:xfrm>
            <a:custGeom>
              <a:avLst/>
              <a:gdLst>
                <a:gd name="T0" fmla="*/ 972 w 1027"/>
                <a:gd name="T1" fmla="*/ 2009 h 220"/>
                <a:gd name="T2" fmla="*/ 2289 w 1027"/>
                <a:gd name="T3" fmla="*/ 2492 h 220"/>
                <a:gd name="T4" fmla="*/ 3592 w 1027"/>
                <a:gd name="T5" fmla="*/ 2486 h 220"/>
                <a:gd name="T6" fmla="*/ 4987 w 1027"/>
                <a:gd name="T7" fmla="*/ 2959 h 220"/>
                <a:gd name="T8" fmla="*/ 6304 w 1027"/>
                <a:gd name="T9" fmla="*/ 3150 h 220"/>
                <a:gd name="T10" fmla="*/ 7672 w 1027"/>
                <a:gd name="T11" fmla="*/ 3141 h 220"/>
                <a:gd name="T12" fmla="*/ 8969 w 1027"/>
                <a:gd name="T13" fmla="*/ 3271 h 220"/>
                <a:gd name="T14" fmla="*/ 10272 w 1027"/>
                <a:gd name="T15" fmla="*/ 3086 h 220"/>
                <a:gd name="T16" fmla="*/ 11655 w 1027"/>
                <a:gd name="T17" fmla="*/ 3108 h 220"/>
                <a:gd name="T18" fmla="*/ 13049 w 1027"/>
                <a:gd name="T19" fmla="*/ 3089 h 220"/>
                <a:gd name="T20" fmla="*/ 14352 w 1027"/>
                <a:gd name="T21" fmla="*/ 2801 h 220"/>
                <a:gd name="T22" fmla="*/ 15733 w 1027"/>
                <a:gd name="T23" fmla="*/ 2843 h 220"/>
                <a:gd name="T24" fmla="*/ 17028 w 1027"/>
                <a:gd name="T25" fmla="*/ 2457 h 220"/>
                <a:gd name="T26" fmla="*/ 18399 w 1027"/>
                <a:gd name="T27" fmla="*/ 2588 h 220"/>
                <a:gd name="T28" fmla="*/ 19773 w 1027"/>
                <a:gd name="T29" fmla="*/ 2321 h 220"/>
                <a:gd name="T30" fmla="*/ 21172 w 1027"/>
                <a:gd name="T31" fmla="*/ 2086 h 220"/>
                <a:gd name="T32" fmla="*/ 22477 w 1027"/>
                <a:gd name="T33" fmla="*/ 1520 h 220"/>
                <a:gd name="T34" fmla="*/ 23853 w 1027"/>
                <a:gd name="T35" fmla="*/ 652 h 220"/>
                <a:gd name="T36" fmla="*/ 25220 w 1027"/>
                <a:gd name="T37" fmla="*/ 332 h 220"/>
                <a:gd name="T38" fmla="*/ 26589 w 1027"/>
                <a:gd name="T39" fmla="*/ 386 h 220"/>
                <a:gd name="T40" fmla="*/ 27964 w 1027"/>
                <a:gd name="T41" fmla="*/ 502 h 220"/>
                <a:gd name="T42" fmla="*/ 29332 w 1027"/>
                <a:gd name="T43" fmla="*/ 917 h 220"/>
                <a:gd name="T44" fmla="*/ 30733 w 1027"/>
                <a:gd name="T45" fmla="*/ 1022 h 220"/>
                <a:gd name="T46" fmla="*/ 32109 w 1027"/>
                <a:gd name="T47" fmla="*/ 883 h 220"/>
                <a:gd name="T48" fmla="*/ 33476 w 1027"/>
                <a:gd name="T49" fmla="*/ 1120 h 220"/>
                <a:gd name="T50" fmla="*/ 34845 w 1027"/>
                <a:gd name="T51" fmla="*/ 1353 h 220"/>
                <a:gd name="T52" fmla="*/ 36221 w 1027"/>
                <a:gd name="T53" fmla="*/ 834 h 220"/>
                <a:gd name="T54" fmla="*/ 37588 w 1027"/>
                <a:gd name="T55" fmla="*/ 1085 h 220"/>
                <a:gd name="T56" fmla="*/ 38989 w 1027"/>
                <a:gd name="T57" fmla="*/ 1281 h 220"/>
                <a:gd name="T58" fmla="*/ 40429 w 1027"/>
                <a:gd name="T59" fmla="*/ 1129 h 220"/>
                <a:gd name="T60" fmla="*/ 41796 w 1027"/>
                <a:gd name="T61" fmla="*/ 891 h 220"/>
                <a:gd name="T62" fmla="*/ 43165 w 1027"/>
                <a:gd name="T63" fmla="*/ 863 h 220"/>
                <a:gd name="T64" fmla="*/ 44605 w 1027"/>
                <a:gd name="T65" fmla="*/ 936 h 220"/>
                <a:gd name="T66" fmla="*/ 45972 w 1027"/>
                <a:gd name="T67" fmla="*/ 883 h 220"/>
                <a:gd name="T68" fmla="*/ 47376 w 1027"/>
                <a:gd name="T69" fmla="*/ 883 h 220"/>
                <a:gd name="T70" fmla="*/ 48813 w 1027"/>
                <a:gd name="T71" fmla="*/ 806 h 220"/>
                <a:gd name="T72" fmla="*/ 50181 w 1027"/>
                <a:gd name="T73" fmla="*/ 583 h 220"/>
                <a:gd name="T74" fmla="*/ 51616 w 1027"/>
                <a:gd name="T75" fmla="*/ 754 h 220"/>
                <a:gd name="T76" fmla="*/ 53056 w 1027"/>
                <a:gd name="T77" fmla="*/ 754 h 220"/>
                <a:gd name="T78" fmla="*/ 54421 w 1027"/>
                <a:gd name="T79" fmla="*/ 754 h 220"/>
                <a:gd name="T80" fmla="*/ 55889 w 1027"/>
                <a:gd name="T81" fmla="*/ 605 h 220"/>
                <a:gd name="T82" fmla="*/ 57264 w 1027"/>
                <a:gd name="T83" fmla="*/ 428 h 220"/>
                <a:gd name="T84" fmla="*/ 58694 w 1027"/>
                <a:gd name="T85" fmla="*/ 502 h 220"/>
                <a:gd name="T86" fmla="*/ 60129 w 1027"/>
                <a:gd name="T87" fmla="*/ 684 h 220"/>
                <a:gd name="T88" fmla="*/ 61577 w 1027"/>
                <a:gd name="T89" fmla="*/ 497 h 220"/>
                <a:gd name="T90" fmla="*/ 63004 w 1027"/>
                <a:gd name="T91" fmla="*/ 231 h 220"/>
                <a:gd name="T92" fmla="*/ 64402 w 1027"/>
                <a:gd name="T93" fmla="*/ 597 h 220"/>
                <a:gd name="T94" fmla="*/ 65849 w 1027"/>
                <a:gd name="T95" fmla="*/ 521 h 220"/>
                <a:gd name="T96" fmla="*/ 67277 w 1027"/>
                <a:gd name="T97" fmla="*/ 0 h 2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27"/>
                <a:gd name="T148" fmla="*/ 0 h 220"/>
                <a:gd name="T149" fmla="*/ 1027 w 1027"/>
                <a:gd name="T150" fmla="*/ 220 h 2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27" h="220">
                  <a:moveTo>
                    <a:pt x="0" y="107"/>
                  </a:moveTo>
                  <a:lnTo>
                    <a:pt x="5" y="128"/>
                  </a:lnTo>
                  <a:lnTo>
                    <a:pt x="10" y="124"/>
                  </a:lnTo>
                  <a:lnTo>
                    <a:pt x="15" y="135"/>
                  </a:lnTo>
                  <a:lnTo>
                    <a:pt x="20" y="150"/>
                  </a:lnTo>
                  <a:lnTo>
                    <a:pt x="25" y="147"/>
                  </a:lnTo>
                  <a:lnTo>
                    <a:pt x="30" y="157"/>
                  </a:lnTo>
                  <a:lnTo>
                    <a:pt x="35" y="168"/>
                  </a:lnTo>
                  <a:lnTo>
                    <a:pt x="40" y="164"/>
                  </a:lnTo>
                  <a:lnTo>
                    <a:pt x="45" y="171"/>
                  </a:lnTo>
                  <a:lnTo>
                    <a:pt x="50" y="169"/>
                  </a:lnTo>
                  <a:lnTo>
                    <a:pt x="55" y="167"/>
                  </a:lnTo>
                  <a:lnTo>
                    <a:pt x="60" y="177"/>
                  </a:lnTo>
                  <a:lnTo>
                    <a:pt x="66" y="191"/>
                  </a:lnTo>
                  <a:lnTo>
                    <a:pt x="71" y="198"/>
                  </a:lnTo>
                  <a:lnTo>
                    <a:pt x="76" y="199"/>
                  </a:lnTo>
                  <a:lnTo>
                    <a:pt x="81" y="197"/>
                  </a:lnTo>
                  <a:lnTo>
                    <a:pt x="86" y="203"/>
                  </a:lnTo>
                  <a:lnTo>
                    <a:pt x="91" y="204"/>
                  </a:lnTo>
                  <a:lnTo>
                    <a:pt x="96" y="212"/>
                  </a:lnTo>
                  <a:lnTo>
                    <a:pt x="101" y="212"/>
                  </a:lnTo>
                  <a:lnTo>
                    <a:pt x="106" y="218"/>
                  </a:lnTo>
                  <a:lnTo>
                    <a:pt x="111" y="212"/>
                  </a:lnTo>
                  <a:lnTo>
                    <a:pt x="117" y="211"/>
                  </a:lnTo>
                  <a:lnTo>
                    <a:pt x="122" y="211"/>
                  </a:lnTo>
                  <a:lnTo>
                    <a:pt x="127" y="217"/>
                  </a:lnTo>
                  <a:lnTo>
                    <a:pt x="132" y="216"/>
                  </a:lnTo>
                  <a:lnTo>
                    <a:pt x="137" y="220"/>
                  </a:lnTo>
                  <a:lnTo>
                    <a:pt x="142" y="213"/>
                  </a:lnTo>
                  <a:lnTo>
                    <a:pt x="147" y="214"/>
                  </a:lnTo>
                  <a:lnTo>
                    <a:pt x="152" y="217"/>
                  </a:lnTo>
                  <a:lnTo>
                    <a:pt x="157" y="207"/>
                  </a:lnTo>
                  <a:lnTo>
                    <a:pt x="163" y="201"/>
                  </a:lnTo>
                  <a:lnTo>
                    <a:pt x="168" y="202"/>
                  </a:lnTo>
                  <a:lnTo>
                    <a:pt x="173" y="203"/>
                  </a:lnTo>
                  <a:lnTo>
                    <a:pt x="178" y="209"/>
                  </a:lnTo>
                  <a:lnTo>
                    <a:pt x="183" y="213"/>
                  </a:lnTo>
                  <a:lnTo>
                    <a:pt x="188" y="206"/>
                  </a:lnTo>
                  <a:lnTo>
                    <a:pt x="193" y="209"/>
                  </a:lnTo>
                  <a:lnTo>
                    <a:pt x="199" y="208"/>
                  </a:lnTo>
                  <a:lnTo>
                    <a:pt x="204" y="204"/>
                  </a:lnTo>
                  <a:lnTo>
                    <a:pt x="209" y="209"/>
                  </a:lnTo>
                  <a:lnTo>
                    <a:pt x="214" y="192"/>
                  </a:lnTo>
                  <a:lnTo>
                    <a:pt x="219" y="188"/>
                  </a:lnTo>
                  <a:lnTo>
                    <a:pt x="224" y="194"/>
                  </a:lnTo>
                  <a:lnTo>
                    <a:pt x="229" y="188"/>
                  </a:lnTo>
                  <a:lnTo>
                    <a:pt x="235" y="190"/>
                  </a:lnTo>
                  <a:lnTo>
                    <a:pt x="240" y="191"/>
                  </a:lnTo>
                  <a:lnTo>
                    <a:pt x="245" y="194"/>
                  </a:lnTo>
                  <a:lnTo>
                    <a:pt x="250" y="188"/>
                  </a:lnTo>
                  <a:lnTo>
                    <a:pt x="255" y="158"/>
                  </a:lnTo>
                  <a:lnTo>
                    <a:pt x="260" y="165"/>
                  </a:lnTo>
                  <a:lnTo>
                    <a:pt x="266" y="173"/>
                  </a:lnTo>
                  <a:lnTo>
                    <a:pt x="271" y="177"/>
                  </a:lnTo>
                  <a:lnTo>
                    <a:pt x="276" y="184"/>
                  </a:lnTo>
                  <a:lnTo>
                    <a:pt x="281" y="174"/>
                  </a:lnTo>
                  <a:lnTo>
                    <a:pt x="286" y="176"/>
                  </a:lnTo>
                  <a:lnTo>
                    <a:pt x="291" y="172"/>
                  </a:lnTo>
                  <a:lnTo>
                    <a:pt x="297" y="167"/>
                  </a:lnTo>
                  <a:lnTo>
                    <a:pt x="302" y="156"/>
                  </a:lnTo>
                  <a:lnTo>
                    <a:pt x="307" y="152"/>
                  </a:lnTo>
                  <a:lnTo>
                    <a:pt x="312" y="136"/>
                  </a:lnTo>
                  <a:lnTo>
                    <a:pt x="317" y="143"/>
                  </a:lnTo>
                  <a:lnTo>
                    <a:pt x="323" y="140"/>
                  </a:lnTo>
                  <a:lnTo>
                    <a:pt x="328" y="135"/>
                  </a:lnTo>
                  <a:lnTo>
                    <a:pt x="333" y="137"/>
                  </a:lnTo>
                  <a:lnTo>
                    <a:pt x="338" y="116"/>
                  </a:lnTo>
                  <a:lnTo>
                    <a:pt x="343" y="102"/>
                  </a:lnTo>
                  <a:lnTo>
                    <a:pt x="349" y="101"/>
                  </a:lnTo>
                  <a:lnTo>
                    <a:pt x="354" y="84"/>
                  </a:lnTo>
                  <a:lnTo>
                    <a:pt x="359" y="56"/>
                  </a:lnTo>
                  <a:lnTo>
                    <a:pt x="364" y="44"/>
                  </a:lnTo>
                  <a:lnTo>
                    <a:pt x="369" y="40"/>
                  </a:lnTo>
                  <a:lnTo>
                    <a:pt x="375" y="51"/>
                  </a:lnTo>
                  <a:lnTo>
                    <a:pt x="380" y="33"/>
                  </a:lnTo>
                  <a:lnTo>
                    <a:pt x="385" y="22"/>
                  </a:lnTo>
                  <a:lnTo>
                    <a:pt x="390" y="23"/>
                  </a:lnTo>
                  <a:lnTo>
                    <a:pt x="395" y="24"/>
                  </a:lnTo>
                  <a:lnTo>
                    <a:pt x="401" y="23"/>
                  </a:lnTo>
                  <a:lnTo>
                    <a:pt x="406" y="26"/>
                  </a:lnTo>
                  <a:lnTo>
                    <a:pt x="411" y="20"/>
                  </a:lnTo>
                  <a:lnTo>
                    <a:pt x="416" y="18"/>
                  </a:lnTo>
                  <a:lnTo>
                    <a:pt x="422" y="21"/>
                  </a:lnTo>
                  <a:lnTo>
                    <a:pt x="427" y="34"/>
                  </a:lnTo>
                  <a:lnTo>
                    <a:pt x="432" y="42"/>
                  </a:lnTo>
                  <a:lnTo>
                    <a:pt x="437" y="59"/>
                  </a:lnTo>
                  <a:lnTo>
                    <a:pt x="443" y="63"/>
                  </a:lnTo>
                  <a:lnTo>
                    <a:pt x="448" y="62"/>
                  </a:lnTo>
                  <a:lnTo>
                    <a:pt x="453" y="50"/>
                  </a:lnTo>
                  <a:lnTo>
                    <a:pt x="458" y="61"/>
                  </a:lnTo>
                  <a:lnTo>
                    <a:pt x="463" y="50"/>
                  </a:lnTo>
                  <a:lnTo>
                    <a:pt x="469" y="69"/>
                  </a:lnTo>
                  <a:lnTo>
                    <a:pt x="474" y="59"/>
                  </a:lnTo>
                  <a:lnTo>
                    <a:pt x="479" y="57"/>
                  </a:lnTo>
                  <a:lnTo>
                    <a:pt x="485" y="67"/>
                  </a:lnTo>
                  <a:lnTo>
                    <a:pt x="490" y="59"/>
                  </a:lnTo>
                  <a:lnTo>
                    <a:pt x="495" y="63"/>
                  </a:lnTo>
                  <a:lnTo>
                    <a:pt x="500" y="70"/>
                  </a:lnTo>
                  <a:lnTo>
                    <a:pt x="506" y="59"/>
                  </a:lnTo>
                  <a:lnTo>
                    <a:pt x="511" y="75"/>
                  </a:lnTo>
                  <a:lnTo>
                    <a:pt x="516" y="73"/>
                  </a:lnTo>
                  <a:lnTo>
                    <a:pt x="521" y="79"/>
                  </a:lnTo>
                  <a:lnTo>
                    <a:pt x="527" y="80"/>
                  </a:lnTo>
                  <a:lnTo>
                    <a:pt x="532" y="91"/>
                  </a:lnTo>
                  <a:lnTo>
                    <a:pt x="537" y="84"/>
                  </a:lnTo>
                  <a:lnTo>
                    <a:pt x="543" y="70"/>
                  </a:lnTo>
                  <a:lnTo>
                    <a:pt x="548" y="63"/>
                  </a:lnTo>
                  <a:lnTo>
                    <a:pt x="553" y="56"/>
                  </a:lnTo>
                  <a:lnTo>
                    <a:pt x="558" y="77"/>
                  </a:lnTo>
                  <a:lnTo>
                    <a:pt x="564" y="88"/>
                  </a:lnTo>
                  <a:lnTo>
                    <a:pt x="569" y="77"/>
                  </a:lnTo>
                  <a:lnTo>
                    <a:pt x="574" y="73"/>
                  </a:lnTo>
                  <a:lnTo>
                    <a:pt x="580" y="78"/>
                  </a:lnTo>
                  <a:lnTo>
                    <a:pt x="585" y="78"/>
                  </a:lnTo>
                  <a:lnTo>
                    <a:pt x="590" y="74"/>
                  </a:lnTo>
                  <a:lnTo>
                    <a:pt x="595" y="86"/>
                  </a:lnTo>
                  <a:lnTo>
                    <a:pt x="601" y="85"/>
                  </a:lnTo>
                  <a:lnTo>
                    <a:pt x="606" y="84"/>
                  </a:lnTo>
                  <a:lnTo>
                    <a:pt x="611" y="89"/>
                  </a:lnTo>
                  <a:lnTo>
                    <a:pt x="617" y="76"/>
                  </a:lnTo>
                  <a:lnTo>
                    <a:pt x="622" y="74"/>
                  </a:lnTo>
                  <a:lnTo>
                    <a:pt x="627" y="76"/>
                  </a:lnTo>
                  <a:lnTo>
                    <a:pt x="633" y="74"/>
                  </a:lnTo>
                  <a:lnTo>
                    <a:pt x="638" y="60"/>
                  </a:lnTo>
                  <a:lnTo>
                    <a:pt x="643" y="56"/>
                  </a:lnTo>
                  <a:lnTo>
                    <a:pt x="649" y="65"/>
                  </a:lnTo>
                  <a:lnTo>
                    <a:pt x="654" y="69"/>
                  </a:lnTo>
                  <a:lnTo>
                    <a:pt x="659" y="58"/>
                  </a:lnTo>
                  <a:lnTo>
                    <a:pt x="665" y="56"/>
                  </a:lnTo>
                  <a:lnTo>
                    <a:pt x="670" y="59"/>
                  </a:lnTo>
                  <a:lnTo>
                    <a:pt x="675" y="65"/>
                  </a:lnTo>
                  <a:lnTo>
                    <a:pt x="681" y="63"/>
                  </a:lnTo>
                  <a:lnTo>
                    <a:pt x="686" y="71"/>
                  </a:lnTo>
                  <a:lnTo>
                    <a:pt x="691" y="69"/>
                  </a:lnTo>
                  <a:lnTo>
                    <a:pt x="697" y="39"/>
                  </a:lnTo>
                  <a:lnTo>
                    <a:pt x="702" y="59"/>
                  </a:lnTo>
                  <a:lnTo>
                    <a:pt x="707" y="54"/>
                  </a:lnTo>
                  <a:lnTo>
                    <a:pt x="713" y="38"/>
                  </a:lnTo>
                  <a:lnTo>
                    <a:pt x="718" y="47"/>
                  </a:lnTo>
                  <a:lnTo>
                    <a:pt x="723" y="59"/>
                  </a:lnTo>
                  <a:lnTo>
                    <a:pt x="729" y="59"/>
                  </a:lnTo>
                  <a:lnTo>
                    <a:pt x="734" y="73"/>
                  </a:lnTo>
                  <a:lnTo>
                    <a:pt x="740" y="59"/>
                  </a:lnTo>
                  <a:lnTo>
                    <a:pt x="745" y="54"/>
                  </a:lnTo>
                  <a:lnTo>
                    <a:pt x="750" y="52"/>
                  </a:lnTo>
                  <a:lnTo>
                    <a:pt x="756" y="33"/>
                  </a:lnTo>
                  <a:lnTo>
                    <a:pt x="761" y="43"/>
                  </a:lnTo>
                  <a:lnTo>
                    <a:pt x="766" y="39"/>
                  </a:lnTo>
                  <a:lnTo>
                    <a:pt x="772" y="33"/>
                  </a:lnTo>
                  <a:lnTo>
                    <a:pt x="777" y="33"/>
                  </a:lnTo>
                  <a:lnTo>
                    <a:pt x="783" y="52"/>
                  </a:lnTo>
                  <a:lnTo>
                    <a:pt x="788" y="51"/>
                  </a:lnTo>
                  <a:lnTo>
                    <a:pt x="793" y="43"/>
                  </a:lnTo>
                  <a:lnTo>
                    <a:pt x="799" y="53"/>
                  </a:lnTo>
                  <a:lnTo>
                    <a:pt x="804" y="54"/>
                  </a:lnTo>
                  <a:lnTo>
                    <a:pt x="810" y="51"/>
                  </a:lnTo>
                  <a:lnTo>
                    <a:pt x="815" y="34"/>
                  </a:lnTo>
                  <a:lnTo>
                    <a:pt x="820" y="37"/>
                  </a:lnTo>
                  <a:lnTo>
                    <a:pt x="826" y="44"/>
                  </a:lnTo>
                  <a:lnTo>
                    <a:pt x="831" y="51"/>
                  </a:lnTo>
                  <a:lnTo>
                    <a:pt x="837" y="45"/>
                  </a:lnTo>
                  <a:lnTo>
                    <a:pt x="842" y="39"/>
                  </a:lnTo>
                  <a:lnTo>
                    <a:pt x="847" y="45"/>
                  </a:lnTo>
                  <a:lnTo>
                    <a:pt x="853" y="41"/>
                  </a:lnTo>
                  <a:lnTo>
                    <a:pt x="858" y="24"/>
                  </a:lnTo>
                  <a:lnTo>
                    <a:pt x="864" y="29"/>
                  </a:lnTo>
                  <a:lnTo>
                    <a:pt x="869" y="21"/>
                  </a:lnTo>
                  <a:lnTo>
                    <a:pt x="874" y="29"/>
                  </a:lnTo>
                  <a:lnTo>
                    <a:pt x="880" y="27"/>
                  </a:lnTo>
                  <a:lnTo>
                    <a:pt x="885" y="36"/>
                  </a:lnTo>
                  <a:lnTo>
                    <a:pt x="891" y="41"/>
                  </a:lnTo>
                  <a:lnTo>
                    <a:pt x="896" y="34"/>
                  </a:lnTo>
                  <a:lnTo>
                    <a:pt x="902" y="38"/>
                  </a:lnTo>
                  <a:lnTo>
                    <a:pt x="907" y="28"/>
                  </a:lnTo>
                  <a:lnTo>
                    <a:pt x="913" y="19"/>
                  </a:lnTo>
                  <a:lnTo>
                    <a:pt x="918" y="46"/>
                  </a:lnTo>
                  <a:lnTo>
                    <a:pt x="923" y="31"/>
                  </a:lnTo>
                  <a:lnTo>
                    <a:pt x="929" y="36"/>
                  </a:lnTo>
                  <a:lnTo>
                    <a:pt x="934" y="14"/>
                  </a:lnTo>
                  <a:lnTo>
                    <a:pt x="940" y="33"/>
                  </a:lnTo>
                  <a:lnTo>
                    <a:pt x="945" y="18"/>
                  </a:lnTo>
                  <a:lnTo>
                    <a:pt x="951" y="19"/>
                  </a:lnTo>
                  <a:lnTo>
                    <a:pt x="956" y="24"/>
                  </a:lnTo>
                  <a:lnTo>
                    <a:pt x="962" y="15"/>
                  </a:lnTo>
                  <a:lnTo>
                    <a:pt x="967" y="34"/>
                  </a:lnTo>
                  <a:lnTo>
                    <a:pt x="972" y="24"/>
                  </a:lnTo>
                  <a:lnTo>
                    <a:pt x="978" y="33"/>
                  </a:lnTo>
                  <a:lnTo>
                    <a:pt x="983" y="40"/>
                  </a:lnTo>
                  <a:lnTo>
                    <a:pt x="989" y="23"/>
                  </a:lnTo>
                  <a:lnTo>
                    <a:pt x="994" y="31"/>
                  </a:lnTo>
                  <a:lnTo>
                    <a:pt x="1000" y="27"/>
                  </a:lnTo>
                  <a:lnTo>
                    <a:pt x="1005" y="35"/>
                  </a:lnTo>
                  <a:lnTo>
                    <a:pt x="1011" y="28"/>
                  </a:lnTo>
                  <a:lnTo>
                    <a:pt x="1016" y="10"/>
                  </a:lnTo>
                  <a:lnTo>
                    <a:pt x="1022" y="12"/>
                  </a:lnTo>
                  <a:lnTo>
                    <a:pt x="1027" y="0"/>
                  </a:lnTo>
                </a:path>
              </a:pathLst>
            </a:custGeom>
            <a:noFill/>
            <a:ln w="79375">
              <a:solidFill>
                <a:srgbClr val="809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2"/>
            <p:cNvSpPr>
              <a:spLocks/>
            </p:cNvSpPr>
            <p:nvPr/>
          </p:nvSpPr>
          <p:spPr bwMode="auto">
            <a:xfrm>
              <a:off x="805" y="2896"/>
              <a:ext cx="3968" cy="369"/>
            </a:xfrm>
            <a:custGeom>
              <a:avLst/>
              <a:gdLst>
                <a:gd name="T0" fmla="*/ 34 w 3968"/>
                <a:gd name="T1" fmla="*/ 218 h 369"/>
                <a:gd name="T2" fmla="*/ 104 w 3968"/>
                <a:gd name="T3" fmla="*/ 217 h 369"/>
                <a:gd name="T4" fmla="*/ 175 w 3968"/>
                <a:gd name="T5" fmla="*/ 214 h 369"/>
                <a:gd name="T6" fmla="*/ 243 w 3968"/>
                <a:gd name="T7" fmla="*/ 211 h 369"/>
                <a:gd name="T8" fmla="*/ 313 w 3968"/>
                <a:gd name="T9" fmla="*/ 209 h 369"/>
                <a:gd name="T10" fmla="*/ 384 w 3968"/>
                <a:gd name="T11" fmla="*/ 207 h 369"/>
                <a:gd name="T12" fmla="*/ 454 w 3968"/>
                <a:gd name="T13" fmla="*/ 204 h 369"/>
                <a:gd name="T14" fmla="*/ 522 w 3968"/>
                <a:gd name="T15" fmla="*/ 201 h 369"/>
                <a:gd name="T16" fmla="*/ 592 w 3968"/>
                <a:gd name="T17" fmla="*/ 197 h 369"/>
                <a:gd name="T18" fmla="*/ 663 w 3968"/>
                <a:gd name="T19" fmla="*/ 194 h 369"/>
                <a:gd name="T20" fmla="*/ 733 w 3968"/>
                <a:gd name="T21" fmla="*/ 190 h 369"/>
                <a:gd name="T22" fmla="*/ 803 w 3968"/>
                <a:gd name="T23" fmla="*/ 185 h 369"/>
                <a:gd name="T24" fmla="*/ 871 w 3968"/>
                <a:gd name="T25" fmla="*/ 180 h 369"/>
                <a:gd name="T26" fmla="*/ 942 w 3968"/>
                <a:gd name="T27" fmla="*/ 174 h 369"/>
                <a:gd name="T28" fmla="*/ 1012 w 3968"/>
                <a:gd name="T29" fmla="*/ 168 h 369"/>
                <a:gd name="T30" fmla="*/ 1082 w 3968"/>
                <a:gd name="T31" fmla="*/ 161 h 369"/>
                <a:gd name="T32" fmla="*/ 1151 w 3968"/>
                <a:gd name="T33" fmla="*/ 154 h 369"/>
                <a:gd name="T34" fmla="*/ 1221 w 3968"/>
                <a:gd name="T35" fmla="*/ 144 h 369"/>
                <a:gd name="T36" fmla="*/ 1291 w 3968"/>
                <a:gd name="T37" fmla="*/ 134 h 369"/>
                <a:gd name="T38" fmla="*/ 1361 w 3968"/>
                <a:gd name="T39" fmla="*/ 123 h 369"/>
                <a:gd name="T40" fmla="*/ 1432 w 3968"/>
                <a:gd name="T41" fmla="*/ 110 h 369"/>
                <a:gd name="T42" fmla="*/ 1500 w 3968"/>
                <a:gd name="T43" fmla="*/ 97 h 369"/>
                <a:gd name="T44" fmla="*/ 1570 w 3968"/>
                <a:gd name="T45" fmla="*/ 86 h 369"/>
                <a:gd name="T46" fmla="*/ 1641 w 3968"/>
                <a:gd name="T47" fmla="*/ 80 h 369"/>
                <a:gd name="T48" fmla="*/ 1711 w 3968"/>
                <a:gd name="T49" fmla="*/ 87 h 369"/>
                <a:gd name="T50" fmla="*/ 1779 w 3968"/>
                <a:gd name="T51" fmla="*/ 117 h 369"/>
                <a:gd name="T52" fmla="*/ 1849 w 3968"/>
                <a:gd name="T53" fmla="*/ 168 h 369"/>
                <a:gd name="T54" fmla="*/ 1920 w 3968"/>
                <a:gd name="T55" fmla="*/ 229 h 369"/>
                <a:gd name="T56" fmla="*/ 1990 w 3968"/>
                <a:gd name="T57" fmla="*/ 281 h 369"/>
                <a:gd name="T58" fmla="*/ 2060 w 3968"/>
                <a:gd name="T59" fmla="*/ 315 h 369"/>
                <a:gd name="T60" fmla="*/ 2128 w 3968"/>
                <a:gd name="T61" fmla="*/ 335 h 369"/>
                <a:gd name="T62" fmla="*/ 2199 w 3968"/>
                <a:gd name="T63" fmla="*/ 348 h 369"/>
                <a:gd name="T64" fmla="*/ 2269 w 3968"/>
                <a:gd name="T65" fmla="*/ 356 h 369"/>
                <a:gd name="T66" fmla="*/ 2339 w 3968"/>
                <a:gd name="T67" fmla="*/ 363 h 369"/>
                <a:gd name="T68" fmla="*/ 2408 w 3968"/>
                <a:gd name="T69" fmla="*/ 369 h 369"/>
                <a:gd name="T70" fmla="*/ 2478 w 3968"/>
                <a:gd name="T71" fmla="*/ 360 h 369"/>
                <a:gd name="T72" fmla="*/ 2548 w 3968"/>
                <a:gd name="T73" fmla="*/ 291 h 369"/>
                <a:gd name="T74" fmla="*/ 2618 w 3968"/>
                <a:gd name="T75" fmla="*/ 151 h 369"/>
                <a:gd name="T76" fmla="*/ 2689 w 3968"/>
                <a:gd name="T77" fmla="*/ 74 h 369"/>
                <a:gd name="T78" fmla="*/ 2757 w 3968"/>
                <a:gd name="T79" fmla="*/ 71 h 369"/>
                <a:gd name="T80" fmla="*/ 2827 w 3968"/>
                <a:gd name="T81" fmla="*/ 86 h 369"/>
                <a:gd name="T82" fmla="*/ 2898 w 3968"/>
                <a:gd name="T83" fmla="*/ 98 h 369"/>
                <a:gd name="T84" fmla="*/ 2968 w 3968"/>
                <a:gd name="T85" fmla="*/ 105 h 369"/>
                <a:gd name="T86" fmla="*/ 3036 w 3968"/>
                <a:gd name="T87" fmla="*/ 110 h 369"/>
                <a:gd name="T88" fmla="*/ 3106 w 3968"/>
                <a:gd name="T89" fmla="*/ 110 h 369"/>
                <a:gd name="T90" fmla="*/ 3177 w 3968"/>
                <a:gd name="T91" fmla="*/ 110 h 369"/>
                <a:gd name="T92" fmla="*/ 3247 w 3968"/>
                <a:gd name="T93" fmla="*/ 105 h 369"/>
                <a:gd name="T94" fmla="*/ 3317 w 3968"/>
                <a:gd name="T95" fmla="*/ 101 h 369"/>
                <a:gd name="T96" fmla="*/ 3386 w 3968"/>
                <a:gd name="T97" fmla="*/ 95 h 369"/>
                <a:gd name="T98" fmla="*/ 3456 w 3968"/>
                <a:gd name="T99" fmla="*/ 88 h 369"/>
                <a:gd name="T100" fmla="*/ 3526 w 3968"/>
                <a:gd name="T101" fmla="*/ 80 h 369"/>
                <a:gd name="T102" fmla="*/ 3596 w 3968"/>
                <a:gd name="T103" fmla="*/ 70 h 369"/>
                <a:gd name="T104" fmla="*/ 3665 w 3968"/>
                <a:gd name="T105" fmla="*/ 60 h 369"/>
                <a:gd name="T106" fmla="*/ 3735 w 3968"/>
                <a:gd name="T107" fmla="*/ 47 h 369"/>
                <a:gd name="T108" fmla="*/ 3805 w 3968"/>
                <a:gd name="T109" fmla="*/ 34 h 369"/>
                <a:gd name="T110" fmla="*/ 3875 w 3968"/>
                <a:gd name="T111" fmla="*/ 20 h 369"/>
                <a:gd name="T112" fmla="*/ 3946 w 3968"/>
                <a:gd name="T113" fmla="*/ 4 h 3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68"/>
                <a:gd name="T172" fmla="*/ 0 h 369"/>
                <a:gd name="T173" fmla="*/ 3968 w 3968"/>
                <a:gd name="T174" fmla="*/ 369 h 3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68" h="369">
                  <a:moveTo>
                    <a:pt x="0" y="219"/>
                  </a:moveTo>
                  <a:lnTo>
                    <a:pt x="10" y="218"/>
                  </a:lnTo>
                  <a:lnTo>
                    <a:pt x="34" y="218"/>
                  </a:lnTo>
                  <a:lnTo>
                    <a:pt x="58" y="218"/>
                  </a:lnTo>
                  <a:lnTo>
                    <a:pt x="80" y="217"/>
                  </a:lnTo>
                  <a:lnTo>
                    <a:pt x="104" y="217"/>
                  </a:lnTo>
                  <a:lnTo>
                    <a:pt x="127" y="215"/>
                  </a:lnTo>
                  <a:lnTo>
                    <a:pt x="151" y="215"/>
                  </a:lnTo>
                  <a:lnTo>
                    <a:pt x="175" y="214"/>
                  </a:lnTo>
                  <a:lnTo>
                    <a:pt x="197" y="212"/>
                  </a:lnTo>
                  <a:lnTo>
                    <a:pt x="221" y="212"/>
                  </a:lnTo>
                  <a:lnTo>
                    <a:pt x="243" y="211"/>
                  </a:lnTo>
                  <a:lnTo>
                    <a:pt x="267" y="211"/>
                  </a:lnTo>
                  <a:lnTo>
                    <a:pt x="291" y="209"/>
                  </a:lnTo>
                  <a:lnTo>
                    <a:pt x="313" y="209"/>
                  </a:lnTo>
                  <a:lnTo>
                    <a:pt x="337" y="208"/>
                  </a:lnTo>
                  <a:lnTo>
                    <a:pt x="359" y="207"/>
                  </a:lnTo>
                  <a:lnTo>
                    <a:pt x="384" y="207"/>
                  </a:lnTo>
                  <a:lnTo>
                    <a:pt x="408" y="205"/>
                  </a:lnTo>
                  <a:lnTo>
                    <a:pt x="430" y="204"/>
                  </a:lnTo>
                  <a:lnTo>
                    <a:pt x="454" y="204"/>
                  </a:lnTo>
                  <a:lnTo>
                    <a:pt x="476" y="202"/>
                  </a:lnTo>
                  <a:lnTo>
                    <a:pt x="500" y="201"/>
                  </a:lnTo>
                  <a:lnTo>
                    <a:pt x="522" y="201"/>
                  </a:lnTo>
                  <a:lnTo>
                    <a:pt x="546" y="199"/>
                  </a:lnTo>
                  <a:lnTo>
                    <a:pt x="570" y="198"/>
                  </a:lnTo>
                  <a:lnTo>
                    <a:pt x="592" y="197"/>
                  </a:lnTo>
                  <a:lnTo>
                    <a:pt x="616" y="195"/>
                  </a:lnTo>
                  <a:lnTo>
                    <a:pt x="639" y="195"/>
                  </a:lnTo>
                  <a:lnTo>
                    <a:pt x="663" y="194"/>
                  </a:lnTo>
                  <a:lnTo>
                    <a:pt x="687" y="192"/>
                  </a:lnTo>
                  <a:lnTo>
                    <a:pt x="709" y="191"/>
                  </a:lnTo>
                  <a:lnTo>
                    <a:pt x="733" y="190"/>
                  </a:lnTo>
                  <a:lnTo>
                    <a:pt x="755" y="188"/>
                  </a:lnTo>
                  <a:lnTo>
                    <a:pt x="779" y="187"/>
                  </a:lnTo>
                  <a:lnTo>
                    <a:pt x="803" y="185"/>
                  </a:lnTo>
                  <a:lnTo>
                    <a:pt x="825" y="184"/>
                  </a:lnTo>
                  <a:lnTo>
                    <a:pt x="849" y="181"/>
                  </a:lnTo>
                  <a:lnTo>
                    <a:pt x="871" y="180"/>
                  </a:lnTo>
                  <a:lnTo>
                    <a:pt x="896" y="178"/>
                  </a:lnTo>
                  <a:lnTo>
                    <a:pt x="920" y="177"/>
                  </a:lnTo>
                  <a:lnTo>
                    <a:pt x="942" y="174"/>
                  </a:lnTo>
                  <a:lnTo>
                    <a:pt x="966" y="172"/>
                  </a:lnTo>
                  <a:lnTo>
                    <a:pt x="988" y="171"/>
                  </a:lnTo>
                  <a:lnTo>
                    <a:pt x="1012" y="168"/>
                  </a:lnTo>
                  <a:lnTo>
                    <a:pt x="1036" y="165"/>
                  </a:lnTo>
                  <a:lnTo>
                    <a:pt x="1058" y="164"/>
                  </a:lnTo>
                  <a:lnTo>
                    <a:pt x="1082" y="161"/>
                  </a:lnTo>
                  <a:lnTo>
                    <a:pt x="1104" y="158"/>
                  </a:lnTo>
                  <a:lnTo>
                    <a:pt x="1129" y="157"/>
                  </a:lnTo>
                  <a:lnTo>
                    <a:pt x="1151" y="154"/>
                  </a:lnTo>
                  <a:lnTo>
                    <a:pt x="1175" y="151"/>
                  </a:lnTo>
                  <a:lnTo>
                    <a:pt x="1199" y="147"/>
                  </a:lnTo>
                  <a:lnTo>
                    <a:pt x="1221" y="144"/>
                  </a:lnTo>
                  <a:lnTo>
                    <a:pt x="1245" y="141"/>
                  </a:lnTo>
                  <a:lnTo>
                    <a:pt x="1267" y="138"/>
                  </a:lnTo>
                  <a:lnTo>
                    <a:pt x="1291" y="134"/>
                  </a:lnTo>
                  <a:lnTo>
                    <a:pt x="1315" y="131"/>
                  </a:lnTo>
                  <a:lnTo>
                    <a:pt x="1337" y="127"/>
                  </a:lnTo>
                  <a:lnTo>
                    <a:pt x="1361" y="123"/>
                  </a:lnTo>
                  <a:lnTo>
                    <a:pt x="1384" y="118"/>
                  </a:lnTo>
                  <a:lnTo>
                    <a:pt x="1408" y="114"/>
                  </a:lnTo>
                  <a:lnTo>
                    <a:pt x="1432" y="110"/>
                  </a:lnTo>
                  <a:lnTo>
                    <a:pt x="1454" y="105"/>
                  </a:lnTo>
                  <a:lnTo>
                    <a:pt x="1478" y="101"/>
                  </a:lnTo>
                  <a:lnTo>
                    <a:pt x="1500" y="97"/>
                  </a:lnTo>
                  <a:lnTo>
                    <a:pt x="1524" y="93"/>
                  </a:lnTo>
                  <a:lnTo>
                    <a:pt x="1548" y="88"/>
                  </a:lnTo>
                  <a:lnTo>
                    <a:pt x="1570" y="86"/>
                  </a:lnTo>
                  <a:lnTo>
                    <a:pt x="1594" y="83"/>
                  </a:lnTo>
                  <a:lnTo>
                    <a:pt x="1616" y="80"/>
                  </a:lnTo>
                  <a:lnTo>
                    <a:pt x="1641" y="80"/>
                  </a:lnTo>
                  <a:lnTo>
                    <a:pt x="1663" y="80"/>
                  </a:lnTo>
                  <a:lnTo>
                    <a:pt x="1687" y="83"/>
                  </a:lnTo>
                  <a:lnTo>
                    <a:pt x="1711" y="87"/>
                  </a:lnTo>
                  <a:lnTo>
                    <a:pt x="1733" y="94"/>
                  </a:lnTo>
                  <a:lnTo>
                    <a:pt x="1757" y="104"/>
                  </a:lnTo>
                  <a:lnTo>
                    <a:pt x="1779" y="117"/>
                  </a:lnTo>
                  <a:lnTo>
                    <a:pt x="1803" y="131"/>
                  </a:lnTo>
                  <a:lnTo>
                    <a:pt x="1827" y="150"/>
                  </a:lnTo>
                  <a:lnTo>
                    <a:pt x="1849" y="168"/>
                  </a:lnTo>
                  <a:lnTo>
                    <a:pt x="1873" y="190"/>
                  </a:lnTo>
                  <a:lnTo>
                    <a:pt x="1896" y="209"/>
                  </a:lnTo>
                  <a:lnTo>
                    <a:pt x="1920" y="229"/>
                  </a:lnTo>
                  <a:lnTo>
                    <a:pt x="1944" y="248"/>
                  </a:lnTo>
                  <a:lnTo>
                    <a:pt x="1966" y="265"/>
                  </a:lnTo>
                  <a:lnTo>
                    <a:pt x="1990" y="281"/>
                  </a:lnTo>
                  <a:lnTo>
                    <a:pt x="2012" y="294"/>
                  </a:lnTo>
                  <a:lnTo>
                    <a:pt x="2036" y="305"/>
                  </a:lnTo>
                  <a:lnTo>
                    <a:pt x="2060" y="315"/>
                  </a:lnTo>
                  <a:lnTo>
                    <a:pt x="2082" y="323"/>
                  </a:lnTo>
                  <a:lnTo>
                    <a:pt x="2106" y="329"/>
                  </a:lnTo>
                  <a:lnTo>
                    <a:pt x="2128" y="335"/>
                  </a:lnTo>
                  <a:lnTo>
                    <a:pt x="2153" y="339"/>
                  </a:lnTo>
                  <a:lnTo>
                    <a:pt x="2177" y="343"/>
                  </a:lnTo>
                  <a:lnTo>
                    <a:pt x="2199" y="348"/>
                  </a:lnTo>
                  <a:lnTo>
                    <a:pt x="2223" y="350"/>
                  </a:lnTo>
                  <a:lnTo>
                    <a:pt x="2245" y="353"/>
                  </a:lnTo>
                  <a:lnTo>
                    <a:pt x="2269" y="356"/>
                  </a:lnTo>
                  <a:lnTo>
                    <a:pt x="2291" y="359"/>
                  </a:lnTo>
                  <a:lnTo>
                    <a:pt x="2315" y="360"/>
                  </a:lnTo>
                  <a:lnTo>
                    <a:pt x="2339" y="363"/>
                  </a:lnTo>
                  <a:lnTo>
                    <a:pt x="2361" y="366"/>
                  </a:lnTo>
                  <a:lnTo>
                    <a:pt x="2386" y="368"/>
                  </a:lnTo>
                  <a:lnTo>
                    <a:pt x="2408" y="369"/>
                  </a:lnTo>
                  <a:lnTo>
                    <a:pt x="2432" y="369"/>
                  </a:lnTo>
                  <a:lnTo>
                    <a:pt x="2456" y="366"/>
                  </a:lnTo>
                  <a:lnTo>
                    <a:pt x="2478" y="360"/>
                  </a:lnTo>
                  <a:lnTo>
                    <a:pt x="2502" y="346"/>
                  </a:lnTo>
                  <a:lnTo>
                    <a:pt x="2524" y="325"/>
                  </a:lnTo>
                  <a:lnTo>
                    <a:pt x="2548" y="291"/>
                  </a:lnTo>
                  <a:lnTo>
                    <a:pt x="2572" y="248"/>
                  </a:lnTo>
                  <a:lnTo>
                    <a:pt x="2594" y="198"/>
                  </a:lnTo>
                  <a:lnTo>
                    <a:pt x="2618" y="151"/>
                  </a:lnTo>
                  <a:lnTo>
                    <a:pt x="2641" y="113"/>
                  </a:lnTo>
                  <a:lnTo>
                    <a:pt x="2665" y="87"/>
                  </a:lnTo>
                  <a:lnTo>
                    <a:pt x="2689" y="74"/>
                  </a:lnTo>
                  <a:lnTo>
                    <a:pt x="2711" y="68"/>
                  </a:lnTo>
                  <a:lnTo>
                    <a:pt x="2735" y="68"/>
                  </a:lnTo>
                  <a:lnTo>
                    <a:pt x="2757" y="71"/>
                  </a:lnTo>
                  <a:lnTo>
                    <a:pt x="2781" y="76"/>
                  </a:lnTo>
                  <a:lnTo>
                    <a:pt x="2803" y="81"/>
                  </a:lnTo>
                  <a:lnTo>
                    <a:pt x="2827" y="86"/>
                  </a:lnTo>
                  <a:lnTo>
                    <a:pt x="2851" y="91"/>
                  </a:lnTo>
                  <a:lnTo>
                    <a:pt x="2873" y="94"/>
                  </a:lnTo>
                  <a:lnTo>
                    <a:pt x="2898" y="98"/>
                  </a:lnTo>
                  <a:lnTo>
                    <a:pt x="2920" y="101"/>
                  </a:lnTo>
                  <a:lnTo>
                    <a:pt x="2944" y="104"/>
                  </a:lnTo>
                  <a:lnTo>
                    <a:pt x="2968" y="105"/>
                  </a:lnTo>
                  <a:lnTo>
                    <a:pt x="2990" y="107"/>
                  </a:lnTo>
                  <a:lnTo>
                    <a:pt x="3014" y="108"/>
                  </a:lnTo>
                  <a:lnTo>
                    <a:pt x="3036" y="110"/>
                  </a:lnTo>
                  <a:lnTo>
                    <a:pt x="3060" y="110"/>
                  </a:lnTo>
                  <a:lnTo>
                    <a:pt x="3084" y="110"/>
                  </a:lnTo>
                  <a:lnTo>
                    <a:pt x="3106" y="110"/>
                  </a:lnTo>
                  <a:lnTo>
                    <a:pt x="3130" y="110"/>
                  </a:lnTo>
                  <a:lnTo>
                    <a:pt x="3153" y="110"/>
                  </a:lnTo>
                  <a:lnTo>
                    <a:pt x="3177" y="110"/>
                  </a:lnTo>
                  <a:lnTo>
                    <a:pt x="3201" y="108"/>
                  </a:lnTo>
                  <a:lnTo>
                    <a:pt x="3223" y="107"/>
                  </a:lnTo>
                  <a:lnTo>
                    <a:pt x="3247" y="105"/>
                  </a:lnTo>
                  <a:lnTo>
                    <a:pt x="3269" y="104"/>
                  </a:lnTo>
                  <a:lnTo>
                    <a:pt x="3293" y="103"/>
                  </a:lnTo>
                  <a:lnTo>
                    <a:pt x="3317" y="101"/>
                  </a:lnTo>
                  <a:lnTo>
                    <a:pt x="3339" y="100"/>
                  </a:lnTo>
                  <a:lnTo>
                    <a:pt x="3363" y="97"/>
                  </a:lnTo>
                  <a:lnTo>
                    <a:pt x="3386" y="95"/>
                  </a:lnTo>
                  <a:lnTo>
                    <a:pt x="3410" y="93"/>
                  </a:lnTo>
                  <a:lnTo>
                    <a:pt x="3432" y="90"/>
                  </a:lnTo>
                  <a:lnTo>
                    <a:pt x="3456" y="88"/>
                  </a:lnTo>
                  <a:lnTo>
                    <a:pt x="3480" y="86"/>
                  </a:lnTo>
                  <a:lnTo>
                    <a:pt x="3502" y="83"/>
                  </a:lnTo>
                  <a:lnTo>
                    <a:pt x="3526" y="80"/>
                  </a:lnTo>
                  <a:lnTo>
                    <a:pt x="3548" y="77"/>
                  </a:lnTo>
                  <a:lnTo>
                    <a:pt x="3572" y="73"/>
                  </a:lnTo>
                  <a:lnTo>
                    <a:pt x="3596" y="70"/>
                  </a:lnTo>
                  <a:lnTo>
                    <a:pt x="3618" y="67"/>
                  </a:lnTo>
                  <a:lnTo>
                    <a:pt x="3643" y="63"/>
                  </a:lnTo>
                  <a:lnTo>
                    <a:pt x="3665" y="60"/>
                  </a:lnTo>
                  <a:lnTo>
                    <a:pt x="3689" y="56"/>
                  </a:lnTo>
                  <a:lnTo>
                    <a:pt x="3713" y="51"/>
                  </a:lnTo>
                  <a:lnTo>
                    <a:pt x="3735" y="47"/>
                  </a:lnTo>
                  <a:lnTo>
                    <a:pt x="3759" y="43"/>
                  </a:lnTo>
                  <a:lnTo>
                    <a:pt x="3781" y="39"/>
                  </a:lnTo>
                  <a:lnTo>
                    <a:pt x="3805" y="34"/>
                  </a:lnTo>
                  <a:lnTo>
                    <a:pt x="3829" y="30"/>
                  </a:lnTo>
                  <a:lnTo>
                    <a:pt x="3851" y="26"/>
                  </a:lnTo>
                  <a:lnTo>
                    <a:pt x="3875" y="20"/>
                  </a:lnTo>
                  <a:lnTo>
                    <a:pt x="3898" y="16"/>
                  </a:lnTo>
                  <a:lnTo>
                    <a:pt x="3922" y="10"/>
                  </a:lnTo>
                  <a:lnTo>
                    <a:pt x="3946" y="4"/>
                  </a:lnTo>
                  <a:lnTo>
                    <a:pt x="3968" y="0"/>
                  </a:lnTo>
                </a:path>
              </a:pathLst>
            </a:custGeom>
            <a:noFill/>
            <a:ln w="41275">
              <a:solidFill>
                <a:srgbClr val="00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Line 54"/>
          <p:cNvSpPr>
            <a:spLocks noChangeShapeType="1"/>
          </p:cNvSpPr>
          <p:nvPr/>
        </p:nvSpPr>
        <p:spPr bwMode="auto">
          <a:xfrm>
            <a:off x="3467100" y="17065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55"/>
          <p:cNvSpPr>
            <a:spLocks noChangeShapeType="1"/>
          </p:cNvSpPr>
          <p:nvPr/>
        </p:nvSpPr>
        <p:spPr bwMode="auto">
          <a:xfrm>
            <a:off x="4186238" y="17065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 Box 58"/>
          <p:cNvSpPr txBox="1">
            <a:spLocks noChangeArrowheads="1"/>
          </p:cNvSpPr>
          <p:nvPr/>
        </p:nvSpPr>
        <p:spPr bwMode="auto">
          <a:xfrm>
            <a:off x="4772025" y="5405438"/>
            <a:ext cx="377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800"/>
              <a:t>*</a:t>
            </a:r>
            <a:endParaRPr lang="en-US" sz="2800"/>
          </a:p>
        </p:txBody>
      </p:sp>
      <p:sp>
        <p:nvSpPr>
          <p:cNvPr id="48" name="Text Box 59"/>
          <p:cNvSpPr txBox="1">
            <a:spLocks noChangeArrowheads="1"/>
          </p:cNvSpPr>
          <p:nvPr/>
        </p:nvSpPr>
        <p:spPr bwMode="auto">
          <a:xfrm>
            <a:off x="4008438" y="1431925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*</a:t>
            </a:r>
            <a:endParaRPr lang="en-US"/>
          </a:p>
        </p:txBody>
      </p:sp>
      <p:sp>
        <p:nvSpPr>
          <p:cNvPr id="49" name="Text Box 60"/>
          <p:cNvSpPr txBox="1">
            <a:spLocks noChangeArrowheads="1"/>
          </p:cNvSpPr>
          <p:nvPr/>
        </p:nvSpPr>
        <p:spPr bwMode="auto">
          <a:xfrm>
            <a:off x="3287713" y="1431925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*</a:t>
            </a:r>
            <a:endParaRPr lang="en-US"/>
          </a:p>
        </p:txBody>
      </p:sp>
      <p:sp>
        <p:nvSpPr>
          <p:cNvPr id="50" name="Text Box 61"/>
          <p:cNvSpPr txBox="1">
            <a:spLocks noChangeArrowheads="1"/>
          </p:cNvSpPr>
          <p:nvPr/>
        </p:nvSpPr>
        <p:spPr bwMode="auto">
          <a:xfrm>
            <a:off x="2590800" y="5721350"/>
            <a:ext cx="4114800" cy="4302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200" b="1" dirty="0">
                <a:latin typeface="Calibri" charset="0"/>
              </a:rPr>
              <a:t>D</a:t>
            </a:r>
            <a:r>
              <a:rPr lang="en-GB" sz="2200" b="1" baseline="-25000" dirty="0">
                <a:latin typeface="Calibri" charset="0"/>
              </a:rPr>
              <a:t>2</a:t>
            </a:r>
            <a:r>
              <a:rPr lang="en-GB" sz="2200" b="1" dirty="0">
                <a:latin typeface="Calibri" charset="0"/>
              </a:rPr>
              <a:t>O </a:t>
            </a:r>
            <a:r>
              <a:rPr lang="en-GB" sz="2200" b="1" dirty="0" err="1">
                <a:latin typeface="Calibri" charset="0"/>
                <a:sym typeface="Wingdings" charset="2"/>
              </a:rPr>
              <a:t></a:t>
            </a:r>
            <a:r>
              <a:rPr lang="en-GB" sz="2200" b="1" dirty="0">
                <a:latin typeface="Calibri" charset="0"/>
                <a:sym typeface="Wingdings" charset="2"/>
              </a:rPr>
              <a:t> HOD switches off coupling</a:t>
            </a:r>
            <a:endParaRPr lang="en-US" sz="2200" b="1" dirty="0">
              <a:latin typeface="Calibri" charset="0"/>
            </a:endParaRPr>
          </a:p>
        </p:txBody>
      </p:sp>
      <p:sp>
        <p:nvSpPr>
          <p:cNvPr id="51" name="Rectangle 62"/>
          <p:cNvSpPr>
            <a:spLocks noChangeAspect="1" noChangeArrowheads="1"/>
          </p:cNvSpPr>
          <p:nvPr/>
        </p:nvSpPr>
        <p:spPr bwMode="auto">
          <a:xfrm rot="9456323">
            <a:off x="8235950" y="4860925"/>
            <a:ext cx="473075" cy="6667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2" name="Rectangle 63"/>
          <p:cNvSpPr>
            <a:spLocks noChangeAspect="1" noChangeArrowheads="1"/>
          </p:cNvSpPr>
          <p:nvPr/>
        </p:nvSpPr>
        <p:spPr bwMode="auto">
          <a:xfrm rot="4971629">
            <a:off x="8462963" y="4429125"/>
            <a:ext cx="473075" cy="6667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3" name="Oval 64"/>
          <p:cNvSpPr>
            <a:spLocks noChangeAspect="1" noChangeArrowheads="1"/>
          </p:cNvSpPr>
          <p:nvPr/>
        </p:nvSpPr>
        <p:spPr bwMode="auto">
          <a:xfrm rot="7421404">
            <a:off x="8547100" y="4138613"/>
            <a:ext cx="269875" cy="27305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65"/>
          <p:cNvSpPr>
            <a:spLocks noChangeAspect="1" noChangeArrowheads="1"/>
          </p:cNvSpPr>
          <p:nvPr/>
        </p:nvSpPr>
        <p:spPr bwMode="auto">
          <a:xfrm rot="1163840">
            <a:off x="8072438" y="4875213"/>
            <a:ext cx="273050" cy="2682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5" name="Oval 66"/>
          <p:cNvSpPr>
            <a:spLocks noChangeAspect="1" noChangeArrowheads="1"/>
          </p:cNvSpPr>
          <p:nvPr/>
        </p:nvSpPr>
        <p:spPr bwMode="auto">
          <a:xfrm rot="21400954">
            <a:off x="8496300" y="4557713"/>
            <a:ext cx="474663" cy="455612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nl-NL" sz="2000">
              <a:latin typeface="Arial Unicode MS" charset="0"/>
              <a:ea typeface="Arial" charset="0"/>
              <a:cs typeface="Arial" charset="0"/>
            </a:endParaRPr>
          </a:p>
        </p:txBody>
      </p:sp>
      <p:sp>
        <p:nvSpPr>
          <p:cNvPr id="56" name="Text Box 67"/>
          <p:cNvSpPr txBox="1">
            <a:spLocks noChangeArrowheads="1"/>
          </p:cNvSpPr>
          <p:nvPr/>
        </p:nvSpPr>
        <p:spPr bwMode="auto">
          <a:xfrm>
            <a:off x="8172450" y="4051300"/>
            <a:ext cx="39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H</a:t>
            </a:r>
            <a:endParaRPr lang="en-US"/>
          </a:p>
        </p:txBody>
      </p:sp>
      <p:sp>
        <p:nvSpPr>
          <p:cNvPr id="57" name="Text Box 68"/>
          <p:cNvSpPr txBox="1">
            <a:spLocks noChangeArrowheads="1"/>
          </p:cNvSpPr>
          <p:nvPr/>
        </p:nvSpPr>
        <p:spPr bwMode="auto">
          <a:xfrm>
            <a:off x="8285163" y="4987925"/>
            <a:ext cx="39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D</a:t>
            </a:r>
            <a:endParaRPr lang="en-US"/>
          </a:p>
        </p:txBody>
      </p:sp>
      <p:sp>
        <p:nvSpPr>
          <p:cNvPr id="58" name="Rectangle 70"/>
          <p:cNvSpPr>
            <a:spLocks noChangeAspect="1" noChangeArrowheads="1"/>
          </p:cNvSpPr>
          <p:nvPr/>
        </p:nvSpPr>
        <p:spPr bwMode="auto">
          <a:xfrm rot="9456323">
            <a:off x="3535363" y="5124450"/>
            <a:ext cx="495300" cy="698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9" name="Rectangle 71"/>
          <p:cNvSpPr>
            <a:spLocks noChangeAspect="1" noChangeArrowheads="1"/>
          </p:cNvSpPr>
          <p:nvPr/>
        </p:nvSpPr>
        <p:spPr bwMode="auto">
          <a:xfrm rot="4971629">
            <a:off x="3700463" y="4852988"/>
            <a:ext cx="495300" cy="698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" name="Oval 72"/>
          <p:cNvSpPr>
            <a:spLocks noChangeAspect="1" noChangeArrowheads="1"/>
          </p:cNvSpPr>
          <p:nvPr/>
        </p:nvSpPr>
        <p:spPr bwMode="auto">
          <a:xfrm rot="7421404">
            <a:off x="3834607" y="4637881"/>
            <a:ext cx="190500" cy="1920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1" name="Oval 73"/>
          <p:cNvSpPr>
            <a:spLocks noChangeAspect="1" noChangeArrowheads="1"/>
          </p:cNvSpPr>
          <p:nvPr/>
        </p:nvSpPr>
        <p:spPr bwMode="auto">
          <a:xfrm rot="1163840">
            <a:off x="3513138" y="5129213"/>
            <a:ext cx="201612" cy="198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" name="Oval 74"/>
          <p:cNvSpPr>
            <a:spLocks noChangeAspect="1" noChangeArrowheads="1"/>
          </p:cNvSpPr>
          <p:nvPr/>
        </p:nvSpPr>
        <p:spPr bwMode="auto">
          <a:xfrm rot="21400954">
            <a:off x="3779838" y="4916488"/>
            <a:ext cx="361950" cy="347662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nl-NL" sz="2000">
              <a:latin typeface="Arial Unicode MS" charset="0"/>
              <a:ea typeface="Arial" charset="0"/>
              <a:cs typeface="Arial" charset="0"/>
            </a:endParaRPr>
          </a:p>
        </p:txBody>
      </p:sp>
      <p:sp>
        <p:nvSpPr>
          <p:cNvPr id="63" name="Rectangle 75"/>
          <p:cNvSpPr>
            <a:spLocks noChangeAspect="1" noChangeArrowheads="1"/>
          </p:cNvSpPr>
          <p:nvPr/>
        </p:nvSpPr>
        <p:spPr bwMode="auto">
          <a:xfrm rot="9456323">
            <a:off x="3638550" y="4200525"/>
            <a:ext cx="473075" cy="6667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" name="Rectangle 76"/>
          <p:cNvSpPr>
            <a:spLocks noChangeAspect="1" noChangeArrowheads="1"/>
          </p:cNvSpPr>
          <p:nvPr/>
        </p:nvSpPr>
        <p:spPr bwMode="auto">
          <a:xfrm rot="4971629">
            <a:off x="3760788" y="3940175"/>
            <a:ext cx="473075" cy="6667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5" name="Oval 77"/>
          <p:cNvSpPr>
            <a:spLocks noChangeAspect="1" noChangeArrowheads="1"/>
          </p:cNvSpPr>
          <p:nvPr/>
        </p:nvSpPr>
        <p:spPr bwMode="auto">
          <a:xfrm rot="7421404">
            <a:off x="3870325" y="3697288"/>
            <a:ext cx="207963" cy="2111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6" name="Oval 78"/>
          <p:cNvSpPr>
            <a:spLocks noChangeAspect="1" noChangeArrowheads="1"/>
          </p:cNvSpPr>
          <p:nvPr/>
        </p:nvSpPr>
        <p:spPr bwMode="auto">
          <a:xfrm rot="1163840">
            <a:off x="3554413" y="4214813"/>
            <a:ext cx="222250" cy="2190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7" name="Oval 79"/>
          <p:cNvSpPr>
            <a:spLocks noChangeAspect="1" noChangeArrowheads="1"/>
          </p:cNvSpPr>
          <p:nvPr/>
        </p:nvSpPr>
        <p:spPr bwMode="auto">
          <a:xfrm rot="21400954">
            <a:off x="3851275" y="3979863"/>
            <a:ext cx="360363" cy="346075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nl-NL" sz="2000">
              <a:latin typeface="Arial Unicode MS" charset="0"/>
              <a:ea typeface="Arial" charset="0"/>
              <a:cs typeface="Arial" charset="0"/>
            </a:endParaRPr>
          </a:p>
        </p:txBody>
      </p:sp>
      <p:sp>
        <p:nvSpPr>
          <p:cNvPr id="68" name="Rectangle 83"/>
          <p:cNvSpPr>
            <a:spLocks noChangeAspect="1" noChangeArrowheads="1"/>
          </p:cNvSpPr>
          <p:nvPr/>
        </p:nvSpPr>
        <p:spPr bwMode="auto">
          <a:xfrm rot="4971629">
            <a:off x="7073900" y="5092700"/>
            <a:ext cx="473075" cy="6667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9" name="Oval 84"/>
          <p:cNvSpPr>
            <a:spLocks noChangeAspect="1" noChangeArrowheads="1"/>
          </p:cNvSpPr>
          <p:nvPr/>
        </p:nvSpPr>
        <p:spPr bwMode="auto">
          <a:xfrm rot="7421404">
            <a:off x="7183437" y="4849813"/>
            <a:ext cx="207963" cy="2111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0" name="Rectangle 82"/>
          <p:cNvSpPr>
            <a:spLocks noChangeAspect="1" noChangeArrowheads="1"/>
          </p:cNvSpPr>
          <p:nvPr/>
        </p:nvSpPr>
        <p:spPr bwMode="auto">
          <a:xfrm rot="9456323">
            <a:off x="6951663" y="5353050"/>
            <a:ext cx="473075" cy="6667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1" name="Oval 85"/>
          <p:cNvSpPr>
            <a:spLocks noChangeAspect="1" noChangeArrowheads="1"/>
          </p:cNvSpPr>
          <p:nvPr/>
        </p:nvSpPr>
        <p:spPr bwMode="auto">
          <a:xfrm rot="1163840">
            <a:off x="6867525" y="5367338"/>
            <a:ext cx="222250" cy="2190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2" name="Oval 86"/>
          <p:cNvSpPr>
            <a:spLocks noChangeAspect="1" noChangeArrowheads="1"/>
          </p:cNvSpPr>
          <p:nvPr/>
        </p:nvSpPr>
        <p:spPr bwMode="auto">
          <a:xfrm rot="21400954">
            <a:off x="7113588" y="5113338"/>
            <a:ext cx="360362" cy="346075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nl-NL" sz="2000">
              <a:latin typeface="Arial Unicode MS" charset="0"/>
              <a:ea typeface="Arial" charset="0"/>
              <a:cs typeface="Arial" charset="0"/>
            </a:endParaRPr>
          </a:p>
        </p:txBody>
      </p:sp>
      <p:sp>
        <p:nvSpPr>
          <p:cNvPr id="73" name="Line 89"/>
          <p:cNvSpPr>
            <a:spLocks noChangeShapeType="1"/>
          </p:cNvSpPr>
          <p:nvPr/>
        </p:nvSpPr>
        <p:spPr bwMode="auto">
          <a:xfrm flipV="1">
            <a:off x="2484438" y="4195763"/>
            <a:ext cx="358775" cy="43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90"/>
          <p:cNvSpPr>
            <a:spLocks noChangeShapeType="1"/>
          </p:cNvSpPr>
          <p:nvPr/>
        </p:nvSpPr>
        <p:spPr bwMode="auto">
          <a:xfrm>
            <a:off x="2484438" y="4627563"/>
            <a:ext cx="431800" cy="3603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91"/>
          <p:cNvSpPr>
            <a:spLocks noChangeShapeType="1"/>
          </p:cNvSpPr>
          <p:nvPr/>
        </p:nvSpPr>
        <p:spPr bwMode="auto">
          <a:xfrm flipH="1" flipV="1">
            <a:off x="3779838" y="4115858"/>
            <a:ext cx="2736850" cy="5032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92"/>
          <p:cNvSpPr>
            <a:spLocks noChangeShapeType="1"/>
          </p:cNvSpPr>
          <p:nvPr/>
        </p:nvSpPr>
        <p:spPr bwMode="auto">
          <a:xfrm flipH="1">
            <a:off x="3708400" y="4649788"/>
            <a:ext cx="2808288" cy="4095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93"/>
          <p:cNvSpPr>
            <a:spLocks noChangeShapeType="1"/>
          </p:cNvSpPr>
          <p:nvPr/>
        </p:nvSpPr>
        <p:spPr bwMode="auto">
          <a:xfrm flipV="1">
            <a:off x="3779838" y="4556125"/>
            <a:ext cx="398462" cy="5032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94"/>
          <p:cNvSpPr>
            <a:spLocks noChangeShapeType="1"/>
          </p:cNvSpPr>
          <p:nvPr/>
        </p:nvSpPr>
        <p:spPr bwMode="auto">
          <a:xfrm>
            <a:off x="3708400" y="5059363"/>
            <a:ext cx="474663" cy="5762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95"/>
          <p:cNvSpPr>
            <a:spLocks noChangeShapeType="1"/>
          </p:cNvSpPr>
          <p:nvPr/>
        </p:nvSpPr>
        <p:spPr bwMode="auto">
          <a:xfrm flipH="1">
            <a:off x="4830763" y="5078413"/>
            <a:ext cx="438150" cy="538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96"/>
          <p:cNvSpPr>
            <a:spLocks noChangeShapeType="1"/>
          </p:cNvSpPr>
          <p:nvPr/>
        </p:nvSpPr>
        <p:spPr bwMode="auto">
          <a:xfrm flipH="1" flipV="1">
            <a:off x="4800600" y="4549775"/>
            <a:ext cx="457200" cy="509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Text Box 99"/>
          <p:cNvSpPr txBox="1">
            <a:spLocks noChangeArrowheads="1"/>
          </p:cNvSpPr>
          <p:nvPr/>
        </p:nvSpPr>
        <p:spPr bwMode="auto">
          <a:xfrm>
            <a:off x="4787900" y="4340225"/>
            <a:ext cx="377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800"/>
              <a:t>*</a:t>
            </a:r>
            <a:endParaRPr lang="en-US" sz="2800"/>
          </a:p>
        </p:txBody>
      </p:sp>
      <p:sp>
        <p:nvSpPr>
          <p:cNvPr id="82" name="Text Box 100"/>
          <p:cNvSpPr txBox="1">
            <a:spLocks noChangeArrowheads="1"/>
          </p:cNvSpPr>
          <p:nvPr/>
        </p:nvSpPr>
        <p:spPr bwMode="auto">
          <a:xfrm>
            <a:off x="1685098" y="965182"/>
            <a:ext cx="3711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dirty="0" err="1">
                <a:latin typeface="Avenir Next Regular"/>
                <a:cs typeface="Avenir Next Regular"/>
              </a:rPr>
              <a:t>Two</a:t>
            </a:r>
            <a:r>
              <a:rPr lang="nl-NL" dirty="0">
                <a:latin typeface="Avenir Next Regular"/>
                <a:cs typeface="Avenir Next Regular"/>
              </a:rPr>
              <a:t> </a:t>
            </a:r>
            <a:r>
              <a:rPr lang="nl-NL" dirty="0" err="1">
                <a:latin typeface="Avenir Next Regular"/>
                <a:cs typeface="Avenir Next Regular"/>
              </a:rPr>
              <a:t>peaks</a:t>
            </a:r>
            <a:r>
              <a:rPr lang="nl-NL" dirty="0">
                <a:latin typeface="Avenir Next Regular"/>
                <a:cs typeface="Avenir Next Regular"/>
              </a:rPr>
              <a:t> have </a:t>
            </a:r>
            <a:r>
              <a:rPr lang="nl-NL" dirty="0" err="1">
                <a:latin typeface="Avenir Next Regular"/>
                <a:cs typeface="Avenir Next Regular"/>
              </a:rPr>
              <a:t>same</a:t>
            </a:r>
            <a:r>
              <a:rPr lang="nl-NL" dirty="0">
                <a:latin typeface="Avenir Next Regular"/>
                <a:cs typeface="Avenir Next Regular"/>
              </a:rPr>
              <a:t> </a:t>
            </a:r>
            <a:r>
              <a:rPr lang="nl-NL" dirty="0" err="1">
                <a:latin typeface="Avenir Next Regular"/>
                <a:cs typeface="Avenir Next Regular"/>
              </a:rPr>
              <a:t>symmetry</a:t>
            </a:r>
            <a:r>
              <a:rPr lang="nl-NL" dirty="0">
                <a:latin typeface="Avenir Next Regular"/>
                <a:cs typeface="Avenir Next Regular"/>
              </a:rPr>
              <a:t>!</a:t>
            </a:r>
            <a:r>
              <a:rPr lang="nl-NL" baseline="30000" dirty="0">
                <a:latin typeface="Avenir Next Regular"/>
                <a:cs typeface="Avenir Next Regular"/>
              </a:rPr>
              <a:t>#</a:t>
            </a:r>
            <a:endParaRPr lang="en-US" baseline="30000" dirty="0">
              <a:latin typeface="Avenir Next Regular"/>
              <a:cs typeface="Avenir Next Regular"/>
            </a:endParaRPr>
          </a:p>
        </p:txBody>
      </p:sp>
      <p:sp>
        <p:nvSpPr>
          <p:cNvPr id="83" name="Rectangle 102"/>
          <p:cNvSpPr>
            <a:spLocks noChangeArrowheads="1"/>
          </p:cNvSpPr>
          <p:nvPr/>
        </p:nvSpPr>
        <p:spPr bwMode="auto">
          <a:xfrm>
            <a:off x="20638" y="6053665"/>
            <a:ext cx="6437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nl-NL" sz="1200" baseline="30000" dirty="0">
                <a:latin typeface="Avenir Next Regular"/>
                <a:cs typeface="Avenir Next Regular"/>
              </a:rPr>
              <a:t># </a:t>
            </a:r>
            <a:r>
              <a:rPr lang="nl-NL" sz="1200" dirty="0" err="1" smtClean="0">
                <a:latin typeface="Avenir Next Regular"/>
                <a:cs typeface="Avenir Next Regular"/>
              </a:rPr>
              <a:t>Gan</a:t>
            </a:r>
            <a:r>
              <a:rPr lang="nl-NL" sz="1200" dirty="0" smtClean="0">
                <a:latin typeface="Avenir Next Regular"/>
                <a:cs typeface="Avenir Next Regular"/>
              </a:rPr>
              <a:t>,</a:t>
            </a:r>
            <a:r>
              <a:rPr lang="en-US" sz="1200" dirty="0" smtClean="0">
                <a:latin typeface="Avenir Next Regular"/>
                <a:cs typeface="Avenir Next Regular"/>
              </a:rPr>
              <a:t>…</a:t>
            </a:r>
            <a:r>
              <a:rPr lang="nl-NL" sz="1200" dirty="0" smtClean="0">
                <a:latin typeface="Avenir Next Regular"/>
                <a:cs typeface="Avenir Next Regular"/>
              </a:rPr>
              <a:t>, </a:t>
            </a:r>
            <a:r>
              <a:rPr lang="nl-NL" sz="1200" dirty="0">
                <a:latin typeface="Avenir Next Regular"/>
                <a:cs typeface="Avenir Next Regular"/>
              </a:rPr>
              <a:t>Wang (2006)</a:t>
            </a:r>
            <a:r>
              <a:rPr lang="nl-NL" sz="1200" dirty="0" smtClean="0">
                <a:latin typeface="Avenir Next Regular"/>
                <a:cs typeface="Avenir Next Regular"/>
              </a:rPr>
              <a:t> </a:t>
            </a:r>
            <a:r>
              <a:rPr lang="nl-NL" sz="1200" u="sng" dirty="0" smtClean="0">
                <a:latin typeface="Avenir Next Regular"/>
                <a:cs typeface="Avenir Next Regular"/>
              </a:rPr>
              <a:t>Journal of Chemical </a:t>
            </a:r>
            <a:r>
              <a:rPr lang="nl-NL" sz="1200" dirty="0" err="1" smtClean="0">
                <a:latin typeface="Avenir Next Regular"/>
                <a:cs typeface="Avenir Next Regular"/>
              </a:rPr>
              <a:t>Physics</a:t>
            </a:r>
            <a:r>
              <a:rPr lang="nl-NL" sz="1200" dirty="0" smtClean="0">
                <a:latin typeface="Avenir Next Regular"/>
                <a:cs typeface="Avenir Next Regular"/>
              </a:rPr>
              <a:t>, 124</a:t>
            </a:r>
            <a:r>
              <a:rPr lang="nl-NL" sz="1200" dirty="0">
                <a:latin typeface="Avenir Next Regular"/>
                <a:cs typeface="Avenir Next Regular"/>
              </a:rPr>
              <a:t>, 114705</a:t>
            </a:r>
            <a:r>
              <a:rPr lang="nl-NL" dirty="0" smtClean="0"/>
              <a:t>.</a:t>
            </a:r>
            <a:r>
              <a:rPr lang="nl-NL" sz="2000" dirty="0" smtClean="0"/>
              <a:t> </a:t>
            </a:r>
            <a:endParaRPr lang="en-US" sz="2000" dirty="0"/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5853" y="8461"/>
            <a:ext cx="9138147" cy="626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venir Next Medium"/>
                <a:ea typeface="+mj-ea"/>
                <a:cs typeface="Avenir Next Medium"/>
              </a:rPr>
              <a:t>Are the two peaks sym/</a:t>
            </a:r>
            <a:r>
              <a:rPr lang="en-US" sz="3600" dirty="0" err="1" smtClean="0">
                <a:latin typeface="Avenir Next Medium"/>
                <a:ea typeface="+mj-ea"/>
                <a:cs typeface="Avenir Next Medium"/>
              </a:rPr>
              <a:t>asym</a:t>
            </a:r>
            <a:r>
              <a:rPr lang="en-US" sz="3600" dirty="0" smtClean="0">
                <a:latin typeface="Avenir Next Medium"/>
                <a:ea typeface="+mj-ea"/>
                <a:cs typeface="Avenir Next Medium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851" y="6509668"/>
            <a:ext cx="2737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Structure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999067" y="695620"/>
            <a:ext cx="6940021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00208 -0.0215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162 L -0.00885 0.0053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1621 L -0.00069 -0.0004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-0.00393 L -0.00469 0.00301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00208 -0.02153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162 L -0.00885 0.00533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C -0.00295 1.85185E-6 -0.00573 0.00046 -0.00764 0.00208 C -0.00937 0.0037 -0.01042 0.00671 -0.01111 0.0101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1024 0.00648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-0.00243 -0.00278 -0.00486 -0.00532 -0.00556 -0.0088 C -0.00625 -0.01227 -0.00538 -0.01643 -0.00452 -0.02037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0451 -0.01273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7" grpId="0"/>
      <p:bldP spid="48" grpId="0"/>
      <p:bldP spid="49" grpId="0"/>
      <p:bldP spid="50" grpId="0" animBg="1"/>
      <p:bldP spid="50" grpId="1" animBg="1"/>
      <p:bldP spid="50" grpId="2" animBg="1"/>
      <p:bldP spid="51" grpId="0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6" grpId="0"/>
      <p:bldP spid="57" grpId="0"/>
      <p:bldP spid="58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3" grpId="0" animBg="1"/>
      <p:bldP spid="64" grpId="0" animBg="1"/>
      <p:bldP spid="65" grpId="0" animBg="1"/>
      <p:bldP spid="65" grpId="1" animBg="1"/>
      <p:bldP spid="66" grpId="0" animBg="1"/>
      <p:bldP spid="66" grpId="1" animBg="1"/>
      <p:bldP spid="67" grpId="0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/>
      <p:bldP spid="82" grpId="0"/>
      <p:bldP spid="82" grpId="1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18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285" name="Line 56"/>
          <p:cNvSpPr>
            <a:spLocks noChangeShapeType="1"/>
          </p:cNvSpPr>
          <p:nvPr/>
        </p:nvSpPr>
        <p:spPr bwMode="auto">
          <a:xfrm flipH="1">
            <a:off x="5508625" y="5465763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" name="Line 5"/>
          <p:cNvSpPr>
            <a:spLocks noChangeShapeType="1"/>
          </p:cNvSpPr>
          <p:nvPr/>
        </p:nvSpPr>
        <p:spPr bwMode="auto">
          <a:xfrm rot="5400000">
            <a:off x="4304591" y="3444339"/>
            <a:ext cx="0" cy="21200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Line 6"/>
          <p:cNvSpPr>
            <a:spLocks noChangeShapeType="1"/>
          </p:cNvSpPr>
          <p:nvPr/>
        </p:nvSpPr>
        <p:spPr bwMode="auto">
          <a:xfrm rot="5400000">
            <a:off x="2312650" y="5426801"/>
            <a:ext cx="184217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" name="Line 7"/>
          <p:cNvSpPr>
            <a:spLocks noChangeShapeType="1"/>
          </p:cNvSpPr>
          <p:nvPr/>
        </p:nvSpPr>
        <p:spPr bwMode="auto">
          <a:xfrm rot="5400000">
            <a:off x="3260639" y="4586231"/>
            <a:ext cx="0" cy="10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Line 8"/>
          <p:cNvSpPr>
            <a:spLocks noChangeShapeType="1"/>
          </p:cNvSpPr>
          <p:nvPr/>
        </p:nvSpPr>
        <p:spPr bwMode="auto">
          <a:xfrm rot="5400000">
            <a:off x="3260639" y="4621798"/>
            <a:ext cx="0" cy="10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Line 9"/>
          <p:cNvSpPr>
            <a:spLocks noChangeShapeType="1"/>
          </p:cNvSpPr>
          <p:nvPr/>
        </p:nvSpPr>
        <p:spPr bwMode="auto">
          <a:xfrm rot="5400000">
            <a:off x="3265846" y="4653070"/>
            <a:ext cx="0" cy="208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Line 10"/>
          <p:cNvSpPr>
            <a:spLocks noChangeShapeType="1"/>
          </p:cNvSpPr>
          <p:nvPr/>
        </p:nvSpPr>
        <p:spPr bwMode="auto">
          <a:xfrm rot="5400000">
            <a:off x="3271053" y="4686188"/>
            <a:ext cx="0" cy="3210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Line 11"/>
          <p:cNvSpPr>
            <a:spLocks noChangeShapeType="1"/>
          </p:cNvSpPr>
          <p:nvPr/>
        </p:nvSpPr>
        <p:spPr bwMode="auto">
          <a:xfrm rot="5400000">
            <a:off x="3281466" y="4714989"/>
            <a:ext cx="0" cy="5293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Line 12"/>
          <p:cNvSpPr>
            <a:spLocks noChangeShapeType="1"/>
          </p:cNvSpPr>
          <p:nvPr/>
        </p:nvSpPr>
        <p:spPr bwMode="auto">
          <a:xfrm rot="5400000">
            <a:off x="3292748" y="4739253"/>
            <a:ext cx="0" cy="7463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Line 13"/>
          <p:cNvSpPr>
            <a:spLocks noChangeShapeType="1"/>
          </p:cNvSpPr>
          <p:nvPr/>
        </p:nvSpPr>
        <p:spPr bwMode="auto">
          <a:xfrm rot="5400000">
            <a:off x="3313575" y="4753103"/>
            <a:ext cx="0" cy="11715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Line 14"/>
          <p:cNvSpPr>
            <a:spLocks noChangeShapeType="1"/>
          </p:cNvSpPr>
          <p:nvPr/>
        </p:nvSpPr>
        <p:spPr bwMode="auto">
          <a:xfrm rot="5400000">
            <a:off x="3335269" y="4771512"/>
            <a:ext cx="0" cy="15967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Line 15"/>
          <p:cNvSpPr>
            <a:spLocks noChangeShapeType="1"/>
          </p:cNvSpPr>
          <p:nvPr/>
        </p:nvSpPr>
        <p:spPr bwMode="auto">
          <a:xfrm rot="5400000">
            <a:off x="3361303" y="4781067"/>
            <a:ext cx="0" cy="2126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Line 16"/>
          <p:cNvSpPr>
            <a:spLocks noChangeShapeType="1"/>
          </p:cNvSpPr>
          <p:nvPr/>
        </p:nvSpPr>
        <p:spPr bwMode="auto">
          <a:xfrm rot="5400000">
            <a:off x="3404693" y="4777782"/>
            <a:ext cx="0" cy="29852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Line 17"/>
          <p:cNvSpPr>
            <a:spLocks noChangeShapeType="1"/>
          </p:cNvSpPr>
          <p:nvPr/>
        </p:nvSpPr>
        <p:spPr bwMode="auto">
          <a:xfrm rot="5400000">
            <a:off x="3447214" y="4773563"/>
            <a:ext cx="0" cy="383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Line 18"/>
          <p:cNvSpPr>
            <a:spLocks noChangeShapeType="1"/>
          </p:cNvSpPr>
          <p:nvPr/>
        </p:nvSpPr>
        <p:spPr bwMode="auto">
          <a:xfrm rot="5400000">
            <a:off x="3505356" y="4751010"/>
            <a:ext cx="0" cy="50071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Line 19"/>
          <p:cNvSpPr>
            <a:spLocks noChangeShapeType="1"/>
          </p:cNvSpPr>
          <p:nvPr/>
        </p:nvSpPr>
        <p:spPr bwMode="auto">
          <a:xfrm rot="5400000">
            <a:off x="3569573" y="4722338"/>
            <a:ext cx="0" cy="62828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Line 20"/>
          <p:cNvSpPr>
            <a:spLocks noChangeShapeType="1"/>
          </p:cNvSpPr>
          <p:nvPr/>
        </p:nvSpPr>
        <p:spPr bwMode="auto">
          <a:xfrm rot="5400000">
            <a:off x="3644203" y="4687835"/>
            <a:ext cx="0" cy="7775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Line 21"/>
          <p:cNvSpPr>
            <a:spLocks noChangeShapeType="1"/>
          </p:cNvSpPr>
          <p:nvPr/>
        </p:nvSpPr>
        <p:spPr bwMode="auto">
          <a:xfrm rot="5400000">
            <a:off x="3724039" y="4642653"/>
            <a:ext cx="0" cy="937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Line 22"/>
          <p:cNvSpPr>
            <a:spLocks noChangeShapeType="1"/>
          </p:cNvSpPr>
          <p:nvPr/>
        </p:nvSpPr>
        <p:spPr bwMode="auto">
          <a:xfrm rot="5400000">
            <a:off x="3809083" y="4595935"/>
            <a:ext cx="0" cy="110816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Line 23"/>
          <p:cNvSpPr>
            <a:spLocks noChangeShapeType="1"/>
          </p:cNvSpPr>
          <p:nvPr/>
        </p:nvSpPr>
        <p:spPr bwMode="auto">
          <a:xfrm rot="5400000">
            <a:off x="3900201" y="4542185"/>
            <a:ext cx="0" cy="128953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Line 24"/>
          <p:cNvSpPr>
            <a:spLocks noChangeShapeType="1"/>
          </p:cNvSpPr>
          <p:nvPr/>
        </p:nvSpPr>
        <p:spPr bwMode="auto">
          <a:xfrm rot="5400000">
            <a:off x="3990451" y="4491150"/>
            <a:ext cx="0" cy="14700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Line 25"/>
          <p:cNvSpPr>
            <a:spLocks noChangeShapeType="1"/>
          </p:cNvSpPr>
          <p:nvPr/>
        </p:nvSpPr>
        <p:spPr bwMode="auto">
          <a:xfrm rot="5400000">
            <a:off x="4075495" y="4440783"/>
            <a:ext cx="0" cy="164099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Line 26"/>
          <p:cNvSpPr>
            <a:spLocks noChangeShapeType="1"/>
          </p:cNvSpPr>
          <p:nvPr/>
        </p:nvSpPr>
        <p:spPr bwMode="auto">
          <a:xfrm rot="5400000">
            <a:off x="4155331" y="4400161"/>
            <a:ext cx="0" cy="180066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Line 27"/>
          <p:cNvSpPr>
            <a:spLocks noChangeShapeType="1"/>
          </p:cNvSpPr>
          <p:nvPr/>
        </p:nvSpPr>
        <p:spPr bwMode="auto">
          <a:xfrm rot="5400000">
            <a:off x="4219548" y="4376049"/>
            <a:ext cx="0" cy="192823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Line 28"/>
          <p:cNvSpPr>
            <a:spLocks noChangeShapeType="1"/>
          </p:cNvSpPr>
          <p:nvPr/>
        </p:nvSpPr>
        <p:spPr bwMode="auto">
          <a:xfrm rot="5400000">
            <a:off x="4267276" y="4363909"/>
            <a:ext cx="0" cy="20245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Line 29"/>
          <p:cNvSpPr>
            <a:spLocks noChangeShapeType="1"/>
          </p:cNvSpPr>
          <p:nvPr/>
        </p:nvSpPr>
        <p:spPr bwMode="auto">
          <a:xfrm rot="5400000">
            <a:off x="4299384" y="4365544"/>
            <a:ext cx="0" cy="208877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Line 30"/>
          <p:cNvSpPr>
            <a:spLocks noChangeShapeType="1"/>
          </p:cNvSpPr>
          <p:nvPr/>
        </p:nvSpPr>
        <p:spPr bwMode="auto">
          <a:xfrm rot="5400000">
            <a:off x="4309798" y="4394345"/>
            <a:ext cx="0" cy="210959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Line 31"/>
          <p:cNvSpPr>
            <a:spLocks noChangeShapeType="1"/>
          </p:cNvSpPr>
          <p:nvPr/>
        </p:nvSpPr>
        <p:spPr bwMode="auto">
          <a:xfrm rot="5400000">
            <a:off x="4299384" y="4441237"/>
            <a:ext cx="0" cy="208877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Line 32"/>
          <p:cNvSpPr>
            <a:spLocks noChangeShapeType="1"/>
          </p:cNvSpPr>
          <p:nvPr/>
        </p:nvSpPr>
        <p:spPr bwMode="auto">
          <a:xfrm rot="5400000">
            <a:off x="4267276" y="4512560"/>
            <a:ext cx="0" cy="20245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Line 33"/>
          <p:cNvSpPr>
            <a:spLocks noChangeShapeType="1"/>
          </p:cNvSpPr>
          <p:nvPr/>
        </p:nvSpPr>
        <p:spPr bwMode="auto">
          <a:xfrm rot="5400000">
            <a:off x="4219548" y="4596745"/>
            <a:ext cx="0" cy="192823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Line 34"/>
          <p:cNvSpPr>
            <a:spLocks noChangeShapeType="1"/>
          </p:cNvSpPr>
          <p:nvPr/>
        </p:nvSpPr>
        <p:spPr bwMode="auto">
          <a:xfrm rot="5400000">
            <a:off x="4155331" y="4699287"/>
            <a:ext cx="0" cy="180066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Line 35"/>
          <p:cNvSpPr>
            <a:spLocks noChangeShapeType="1"/>
          </p:cNvSpPr>
          <p:nvPr/>
        </p:nvSpPr>
        <p:spPr bwMode="auto">
          <a:xfrm rot="5400000">
            <a:off x="4075495" y="4813778"/>
            <a:ext cx="0" cy="164099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Line 36"/>
          <p:cNvSpPr>
            <a:spLocks noChangeShapeType="1"/>
          </p:cNvSpPr>
          <p:nvPr/>
        </p:nvSpPr>
        <p:spPr bwMode="auto">
          <a:xfrm rot="5400000">
            <a:off x="3990451" y="4940750"/>
            <a:ext cx="0" cy="14700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Line 37"/>
          <p:cNvSpPr>
            <a:spLocks noChangeShapeType="1"/>
          </p:cNvSpPr>
          <p:nvPr/>
        </p:nvSpPr>
        <p:spPr bwMode="auto">
          <a:xfrm rot="5400000">
            <a:off x="3900201" y="5065655"/>
            <a:ext cx="0" cy="128953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Line 38"/>
          <p:cNvSpPr>
            <a:spLocks noChangeShapeType="1"/>
          </p:cNvSpPr>
          <p:nvPr/>
        </p:nvSpPr>
        <p:spPr bwMode="auto">
          <a:xfrm rot="5400000">
            <a:off x="3809083" y="5194186"/>
            <a:ext cx="0" cy="110816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Line 39"/>
          <p:cNvSpPr>
            <a:spLocks noChangeShapeType="1"/>
          </p:cNvSpPr>
          <p:nvPr/>
        </p:nvSpPr>
        <p:spPr bwMode="auto">
          <a:xfrm rot="5400000">
            <a:off x="3724039" y="5316598"/>
            <a:ext cx="0" cy="937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Line 40"/>
          <p:cNvSpPr>
            <a:spLocks noChangeShapeType="1"/>
          </p:cNvSpPr>
          <p:nvPr/>
        </p:nvSpPr>
        <p:spPr bwMode="auto">
          <a:xfrm rot="5400000">
            <a:off x="3644203" y="5435649"/>
            <a:ext cx="0" cy="7775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Line 41"/>
          <p:cNvSpPr>
            <a:spLocks noChangeShapeType="1"/>
          </p:cNvSpPr>
          <p:nvPr/>
        </p:nvSpPr>
        <p:spPr bwMode="auto">
          <a:xfrm rot="5400000">
            <a:off x="3569573" y="5545846"/>
            <a:ext cx="0" cy="62828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Line 42"/>
          <p:cNvSpPr>
            <a:spLocks noChangeShapeType="1"/>
          </p:cNvSpPr>
          <p:nvPr/>
        </p:nvSpPr>
        <p:spPr bwMode="auto">
          <a:xfrm rot="5400000">
            <a:off x="3505356" y="5648387"/>
            <a:ext cx="0" cy="50071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Line 43"/>
          <p:cNvSpPr>
            <a:spLocks noChangeShapeType="1"/>
          </p:cNvSpPr>
          <p:nvPr/>
        </p:nvSpPr>
        <p:spPr bwMode="auto">
          <a:xfrm rot="5400000">
            <a:off x="3447214" y="5742074"/>
            <a:ext cx="0" cy="383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Line 44"/>
          <p:cNvSpPr>
            <a:spLocks noChangeShapeType="1"/>
          </p:cNvSpPr>
          <p:nvPr/>
        </p:nvSpPr>
        <p:spPr bwMode="auto">
          <a:xfrm rot="5400000">
            <a:off x="3404693" y="5825634"/>
            <a:ext cx="0" cy="29852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Line 45"/>
          <p:cNvSpPr>
            <a:spLocks noChangeShapeType="1"/>
          </p:cNvSpPr>
          <p:nvPr/>
        </p:nvSpPr>
        <p:spPr bwMode="auto">
          <a:xfrm rot="5400000">
            <a:off x="3361303" y="5902788"/>
            <a:ext cx="0" cy="2126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Line 46"/>
          <p:cNvSpPr>
            <a:spLocks noChangeShapeType="1"/>
          </p:cNvSpPr>
          <p:nvPr/>
        </p:nvSpPr>
        <p:spPr bwMode="auto">
          <a:xfrm rot="5400000">
            <a:off x="3335269" y="5968927"/>
            <a:ext cx="0" cy="15967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Line 47"/>
          <p:cNvSpPr>
            <a:spLocks noChangeShapeType="1"/>
          </p:cNvSpPr>
          <p:nvPr/>
        </p:nvSpPr>
        <p:spPr bwMode="auto">
          <a:xfrm rot="5400000">
            <a:off x="3313575" y="6025298"/>
            <a:ext cx="0" cy="11715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Line 48"/>
          <p:cNvSpPr>
            <a:spLocks noChangeShapeType="1"/>
          </p:cNvSpPr>
          <p:nvPr/>
        </p:nvSpPr>
        <p:spPr bwMode="auto">
          <a:xfrm rot="5400000">
            <a:off x="3292748" y="6086230"/>
            <a:ext cx="0" cy="7463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Line 49"/>
          <p:cNvSpPr>
            <a:spLocks noChangeShapeType="1"/>
          </p:cNvSpPr>
          <p:nvPr/>
        </p:nvSpPr>
        <p:spPr bwMode="auto">
          <a:xfrm rot="5400000">
            <a:off x="3281466" y="6133100"/>
            <a:ext cx="0" cy="5293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Line 50"/>
          <p:cNvSpPr>
            <a:spLocks noChangeShapeType="1"/>
          </p:cNvSpPr>
          <p:nvPr/>
        </p:nvSpPr>
        <p:spPr bwMode="auto">
          <a:xfrm rot="5400000">
            <a:off x="3271053" y="6181816"/>
            <a:ext cx="0" cy="3210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Line 51"/>
          <p:cNvSpPr>
            <a:spLocks noChangeShapeType="1"/>
          </p:cNvSpPr>
          <p:nvPr/>
        </p:nvSpPr>
        <p:spPr bwMode="auto">
          <a:xfrm rot="5400000">
            <a:off x="3265846" y="6222568"/>
            <a:ext cx="0" cy="208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Line 52"/>
          <p:cNvSpPr>
            <a:spLocks noChangeShapeType="1"/>
          </p:cNvSpPr>
          <p:nvPr/>
        </p:nvSpPr>
        <p:spPr bwMode="auto">
          <a:xfrm rot="5400000">
            <a:off x="3260639" y="6268813"/>
            <a:ext cx="0" cy="10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Line 53"/>
          <p:cNvSpPr>
            <a:spLocks noChangeShapeType="1"/>
          </p:cNvSpPr>
          <p:nvPr/>
        </p:nvSpPr>
        <p:spPr bwMode="auto">
          <a:xfrm rot="5400000">
            <a:off x="3260639" y="6303468"/>
            <a:ext cx="0" cy="10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Line 54"/>
          <p:cNvSpPr>
            <a:spLocks noChangeShapeType="1"/>
          </p:cNvSpPr>
          <p:nvPr/>
        </p:nvSpPr>
        <p:spPr bwMode="auto">
          <a:xfrm rot="5400000">
            <a:off x="3255433" y="6347889"/>
            <a:ext cx="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" name="Line 63"/>
          <p:cNvSpPr>
            <a:spLocks noChangeShapeType="1"/>
          </p:cNvSpPr>
          <p:nvPr/>
        </p:nvSpPr>
        <p:spPr bwMode="auto">
          <a:xfrm rot="5400000">
            <a:off x="3288890" y="4712062"/>
            <a:ext cx="0" cy="587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" name="Line 64"/>
          <p:cNvSpPr>
            <a:spLocks noChangeShapeType="1"/>
          </p:cNvSpPr>
          <p:nvPr/>
        </p:nvSpPr>
        <p:spPr bwMode="auto">
          <a:xfrm rot="5400000">
            <a:off x="3305726" y="4729280"/>
            <a:ext cx="0" cy="9457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" name="Line 65"/>
          <p:cNvSpPr>
            <a:spLocks noChangeShapeType="1"/>
          </p:cNvSpPr>
          <p:nvPr/>
        </p:nvSpPr>
        <p:spPr bwMode="auto">
          <a:xfrm rot="5400000" flipH="1">
            <a:off x="3362906" y="4782674"/>
            <a:ext cx="2" cy="209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Line 66"/>
          <p:cNvSpPr>
            <a:spLocks noChangeShapeType="1"/>
          </p:cNvSpPr>
          <p:nvPr/>
        </p:nvSpPr>
        <p:spPr bwMode="auto">
          <a:xfrm rot="5400000">
            <a:off x="3352785" y="4756772"/>
            <a:ext cx="0" cy="18915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" name="Line 67"/>
          <p:cNvSpPr>
            <a:spLocks noChangeShapeType="1"/>
          </p:cNvSpPr>
          <p:nvPr/>
        </p:nvSpPr>
        <p:spPr bwMode="auto">
          <a:xfrm rot="5400000">
            <a:off x="3383151" y="5878730"/>
            <a:ext cx="0" cy="26072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" name="Line 69"/>
          <p:cNvSpPr>
            <a:spLocks noChangeShapeType="1"/>
          </p:cNvSpPr>
          <p:nvPr/>
        </p:nvSpPr>
        <p:spPr bwMode="auto">
          <a:xfrm rot="5400000">
            <a:off x="3488771" y="5742925"/>
            <a:ext cx="0" cy="46393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Line 70"/>
          <p:cNvSpPr>
            <a:spLocks noChangeShapeType="1"/>
          </p:cNvSpPr>
          <p:nvPr/>
        </p:nvSpPr>
        <p:spPr bwMode="auto">
          <a:xfrm rot="5400000">
            <a:off x="3553953" y="5636704"/>
            <a:ext cx="0" cy="59430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Line 71"/>
          <p:cNvSpPr>
            <a:spLocks noChangeShapeType="1"/>
          </p:cNvSpPr>
          <p:nvPr/>
        </p:nvSpPr>
        <p:spPr bwMode="auto">
          <a:xfrm rot="5400000">
            <a:off x="3633939" y="5522353"/>
            <a:ext cx="0" cy="75278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" name="Line 72"/>
          <p:cNvSpPr>
            <a:spLocks noChangeShapeType="1"/>
          </p:cNvSpPr>
          <p:nvPr/>
        </p:nvSpPr>
        <p:spPr bwMode="auto">
          <a:xfrm rot="5400000">
            <a:off x="3721763" y="5396686"/>
            <a:ext cx="0" cy="926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Line 73"/>
          <p:cNvSpPr>
            <a:spLocks noChangeShapeType="1"/>
          </p:cNvSpPr>
          <p:nvPr/>
        </p:nvSpPr>
        <p:spPr bwMode="auto">
          <a:xfrm rot="5400000">
            <a:off x="3819535" y="5263347"/>
            <a:ext cx="0" cy="112214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Line 74"/>
          <p:cNvSpPr>
            <a:spLocks noChangeShapeType="1"/>
          </p:cNvSpPr>
          <p:nvPr/>
        </p:nvSpPr>
        <p:spPr bwMode="auto">
          <a:xfrm rot="5400000">
            <a:off x="3924337" y="5119331"/>
            <a:ext cx="0" cy="133174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Line 75"/>
          <p:cNvSpPr>
            <a:spLocks noChangeShapeType="1"/>
          </p:cNvSpPr>
          <p:nvPr/>
        </p:nvSpPr>
        <p:spPr bwMode="auto">
          <a:xfrm rot="5400000">
            <a:off x="3962441" y="5044292"/>
            <a:ext cx="2" cy="140795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Line 76"/>
          <p:cNvSpPr>
            <a:spLocks noChangeShapeType="1"/>
          </p:cNvSpPr>
          <p:nvPr/>
        </p:nvSpPr>
        <p:spPr bwMode="auto">
          <a:xfrm rot="5400000" flipH="1">
            <a:off x="3970109" y="4998779"/>
            <a:ext cx="2" cy="142329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Line 77"/>
          <p:cNvSpPr>
            <a:spLocks noChangeShapeType="1"/>
          </p:cNvSpPr>
          <p:nvPr/>
        </p:nvSpPr>
        <p:spPr bwMode="auto">
          <a:xfrm rot="5400000" flipH="1">
            <a:off x="4005767" y="4925432"/>
            <a:ext cx="3" cy="150067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Line 78"/>
          <p:cNvSpPr>
            <a:spLocks noChangeShapeType="1"/>
          </p:cNvSpPr>
          <p:nvPr/>
        </p:nvSpPr>
        <p:spPr bwMode="auto">
          <a:xfrm rot="5400000">
            <a:off x="4032973" y="4859764"/>
            <a:ext cx="0" cy="15490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Line 79"/>
          <p:cNvSpPr>
            <a:spLocks noChangeShapeType="1"/>
          </p:cNvSpPr>
          <p:nvPr/>
        </p:nvSpPr>
        <p:spPr bwMode="auto">
          <a:xfrm rot="5400000">
            <a:off x="4007157" y="4850671"/>
            <a:ext cx="0" cy="149789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" name="Line 80"/>
          <p:cNvSpPr>
            <a:spLocks noChangeShapeType="1"/>
          </p:cNvSpPr>
          <p:nvPr/>
        </p:nvSpPr>
        <p:spPr bwMode="auto">
          <a:xfrm rot="5400000">
            <a:off x="3982654" y="4833641"/>
            <a:ext cx="0" cy="145444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Line 81"/>
          <p:cNvSpPr>
            <a:spLocks noChangeShapeType="1"/>
          </p:cNvSpPr>
          <p:nvPr/>
        </p:nvSpPr>
        <p:spPr bwMode="auto">
          <a:xfrm rot="5400000">
            <a:off x="3968595" y="4811678"/>
            <a:ext cx="0" cy="14263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Line 82"/>
          <p:cNvSpPr>
            <a:spLocks noChangeShapeType="1"/>
          </p:cNvSpPr>
          <p:nvPr/>
        </p:nvSpPr>
        <p:spPr bwMode="auto">
          <a:xfrm rot="5400000">
            <a:off x="3960927" y="4780129"/>
            <a:ext cx="0" cy="14109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Line 83"/>
          <p:cNvSpPr>
            <a:spLocks noChangeShapeType="1"/>
          </p:cNvSpPr>
          <p:nvPr/>
        </p:nvSpPr>
        <p:spPr bwMode="auto">
          <a:xfrm rot="5400000">
            <a:off x="3968595" y="4735982"/>
            <a:ext cx="0" cy="14263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6" name="Line 84"/>
          <p:cNvSpPr>
            <a:spLocks noChangeShapeType="1"/>
          </p:cNvSpPr>
          <p:nvPr/>
        </p:nvSpPr>
        <p:spPr bwMode="auto">
          <a:xfrm rot="5400000">
            <a:off x="3980366" y="4682711"/>
            <a:ext cx="0" cy="145444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Line 85"/>
          <p:cNvSpPr>
            <a:spLocks noChangeShapeType="1"/>
          </p:cNvSpPr>
          <p:nvPr/>
        </p:nvSpPr>
        <p:spPr bwMode="auto">
          <a:xfrm rot="5400000">
            <a:off x="4000876" y="4627238"/>
            <a:ext cx="0" cy="149789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Line 86"/>
          <p:cNvSpPr>
            <a:spLocks noChangeShapeType="1"/>
          </p:cNvSpPr>
          <p:nvPr/>
        </p:nvSpPr>
        <p:spPr bwMode="auto">
          <a:xfrm rot="5400000">
            <a:off x="4027655" y="4565654"/>
            <a:ext cx="0" cy="15490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" name="Line 87"/>
          <p:cNvSpPr>
            <a:spLocks noChangeShapeType="1"/>
          </p:cNvSpPr>
          <p:nvPr/>
        </p:nvSpPr>
        <p:spPr bwMode="auto">
          <a:xfrm rot="5400000">
            <a:off x="4045191" y="4506674"/>
            <a:ext cx="0" cy="158480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Line 88"/>
          <p:cNvSpPr>
            <a:spLocks noChangeShapeType="1"/>
          </p:cNvSpPr>
          <p:nvPr/>
        </p:nvSpPr>
        <p:spPr bwMode="auto">
          <a:xfrm rot="5400000">
            <a:off x="4057640" y="4458015"/>
            <a:ext cx="0" cy="160653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" name="Line 89"/>
          <p:cNvSpPr>
            <a:spLocks noChangeShapeType="1"/>
          </p:cNvSpPr>
          <p:nvPr/>
        </p:nvSpPr>
        <p:spPr bwMode="auto">
          <a:xfrm rot="5400000">
            <a:off x="4045367" y="4433945"/>
            <a:ext cx="3" cy="158444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" name="Line 90"/>
          <p:cNvSpPr>
            <a:spLocks noChangeShapeType="1"/>
          </p:cNvSpPr>
          <p:nvPr/>
        </p:nvSpPr>
        <p:spPr bwMode="auto">
          <a:xfrm rot="5400000">
            <a:off x="3960927" y="4481460"/>
            <a:ext cx="0" cy="14109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" name="Line 91"/>
          <p:cNvSpPr>
            <a:spLocks noChangeShapeType="1"/>
          </p:cNvSpPr>
          <p:nvPr/>
        </p:nvSpPr>
        <p:spPr bwMode="auto">
          <a:xfrm rot="5400000">
            <a:off x="3814218" y="4588947"/>
            <a:ext cx="0" cy="112214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" name="Line 92"/>
          <p:cNvSpPr>
            <a:spLocks noChangeShapeType="1"/>
          </p:cNvSpPr>
          <p:nvPr/>
        </p:nvSpPr>
        <p:spPr bwMode="auto">
          <a:xfrm rot="5400000">
            <a:off x="3745706" y="4618342"/>
            <a:ext cx="0" cy="9858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" name="Line 93"/>
          <p:cNvSpPr>
            <a:spLocks noChangeShapeType="1"/>
          </p:cNvSpPr>
          <p:nvPr/>
        </p:nvSpPr>
        <p:spPr bwMode="auto">
          <a:xfrm rot="5400000">
            <a:off x="3665536" y="4665446"/>
            <a:ext cx="2" cy="82232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" name="Line 94"/>
          <p:cNvSpPr>
            <a:spLocks noChangeShapeType="1"/>
          </p:cNvSpPr>
          <p:nvPr/>
        </p:nvSpPr>
        <p:spPr bwMode="auto">
          <a:xfrm rot="5400000">
            <a:off x="3569076" y="4721843"/>
            <a:ext cx="1" cy="62927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7" name="Line 95"/>
          <p:cNvSpPr>
            <a:spLocks noChangeShapeType="1"/>
          </p:cNvSpPr>
          <p:nvPr/>
        </p:nvSpPr>
        <p:spPr bwMode="auto">
          <a:xfrm rot="5400000" flipH="1">
            <a:off x="3505572" y="4753702"/>
            <a:ext cx="2" cy="50028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Line 96"/>
          <p:cNvSpPr>
            <a:spLocks noChangeShapeType="1"/>
          </p:cNvSpPr>
          <p:nvPr/>
        </p:nvSpPr>
        <p:spPr bwMode="auto">
          <a:xfrm rot="5400000">
            <a:off x="3446276" y="4773512"/>
            <a:ext cx="885" cy="38455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" name="Line 97"/>
          <p:cNvSpPr>
            <a:spLocks noChangeShapeType="1"/>
          </p:cNvSpPr>
          <p:nvPr/>
        </p:nvSpPr>
        <p:spPr bwMode="auto">
          <a:xfrm rot="5400000">
            <a:off x="3406549" y="4780538"/>
            <a:ext cx="0" cy="2948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" name="Line 98"/>
          <p:cNvSpPr>
            <a:spLocks noChangeShapeType="1"/>
          </p:cNvSpPr>
          <p:nvPr/>
        </p:nvSpPr>
        <p:spPr bwMode="auto">
          <a:xfrm rot="5400000">
            <a:off x="3350010" y="5954187"/>
            <a:ext cx="0" cy="18915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" name="Line 99"/>
          <p:cNvSpPr>
            <a:spLocks noChangeShapeType="1"/>
          </p:cNvSpPr>
          <p:nvPr/>
        </p:nvSpPr>
        <p:spPr bwMode="auto">
          <a:xfrm rot="5400000">
            <a:off x="3320956" y="6018697"/>
            <a:ext cx="0" cy="13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2" name="Line 100"/>
          <p:cNvSpPr>
            <a:spLocks noChangeShapeType="1"/>
          </p:cNvSpPr>
          <p:nvPr/>
        </p:nvSpPr>
        <p:spPr bwMode="auto">
          <a:xfrm rot="5400000" flipH="1">
            <a:off x="3318962" y="4752547"/>
            <a:ext cx="2" cy="12164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3" name="Line 101"/>
          <p:cNvSpPr>
            <a:spLocks noChangeShapeType="1"/>
          </p:cNvSpPr>
          <p:nvPr/>
        </p:nvSpPr>
        <p:spPr bwMode="auto">
          <a:xfrm rot="5400000" flipH="1">
            <a:off x="3294261" y="6087748"/>
            <a:ext cx="2" cy="71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" name="Line 104"/>
          <p:cNvSpPr>
            <a:spLocks noChangeShapeType="1"/>
          </p:cNvSpPr>
          <p:nvPr/>
        </p:nvSpPr>
        <p:spPr bwMode="auto">
          <a:xfrm rot="5400000" flipH="1">
            <a:off x="3283104" y="6131567"/>
            <a:ext cx="2" cy="5600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Text Box 55"/>
          <p:cNvSpPr txBox="1">
            <a:spLocks noChangeArrowheads="1"/>
          </p:cNvSpPr>
          <p:nvPr/>
        </p:nvSpPr>
        <p:spPr bwMode="auto">
          <a:xfrm rot="10800000">
            <a:off x="2830513" y="4531789"/>
            <a:ext cx="549275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r>
              <a:rPr lang="en-GB" dirty="0"/>
              <a:t>frequency</a:t>
            </a:r>
            <a:endParaRPr lang="en-US" dirty="0"/>
          </a:p>
        </p:txBody>
      </p:sp>
      <p:sp>
        <p:nvSpPr>
          <p:cNvPr id="288" name="Text Box 57"/>
          <p:cNvSpPr txBox="1">
            <a:spLocks noChangeArrowheads="1"/>
          </p:cNvSpPr>
          <p:nvPr/>
        </p:nvSpPr>
        <p:spPr bwMode="auto">
          <a:xfrm>
            <a:off x="3241675" y="4149201"/>
            <a:ext cx="2122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dirty="0"/>
              <a:t>stretch mode DOS</a:t>
            </a:r>
            <a:endParaRPr lang="en-US" dirty="0"/>
          </a:p>
        </p:txBody>
      </p:sp>
      <p:grpSp>
        <p:nvGrpSpPr>
          <p:cNvPr id="387" name="Group 386"/>
          <p:cNvGrpSpPr/>
          <p:nvPr/>
        </p:nvGrpSpPr>
        <p:grpSpPr>
          <a:xfrm>
            <a:off x="741363" y="5018088"/>
            <a:ext cx="2255837" cy="744537"/>
            <a:chOff x="271463" y="4294188"/>
            <a:chExt cx="2255837" cy="744537"/>
          </a:xfrm>
        </p:grpSpPr>
        <p:sp>
          <p:nvSpPr>
            <p:cNvPr id="388" name="Line 105"/>
            <p:cNvSpPr>
              <a:spLocks noChangeShapeType="1"/>
            </p:cNvSpPr>
            <p:nvPr/>
          </p:nvSpPr>
          <p:spPr bwMode="auto">
            <a:xfrm>
              <a:off x="271463" y="4568825"/>
              <a:ext cx="5032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Text Box 106"/>
            <p:cNvSpPr txBox="1">
              <a:spLocks noChangeArrowheads="1"/>
            </p:cNvSpPr>
            <p:nvPr/>
          </p:nvSpPr>
          <p:spPr bwMode="auto">
            <a:xfrm>
              <a:off x="766763" y="4294188"/>
              <a:ext cx="17605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dirty="0"/>
                <a:t>coupling off</a:t>
              </a:r>
              <a:endParaRPr lang="en-US" dirty="0"/>
            </a:p>
          </p:txBody>
        </p:sp>
        <p:sp>
          <p:nvSpPr>
            <p:cNvPr id="390" name="Line 107"/>
            <p:cNvSpPr>
              <a:spLocks noChangeShapeType="1"/>
            </p:cNvSpPr>
            <p:nvPr/>
          </p:nvSpPr>
          <p:spPr bwMode="auto">
            <a:xfrm>
              <a:off x="271463" y="4856163"/>
              <a:ext cx="5032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Text Box 108"/>
            <p:cNvSpPr txBox="1">
              <a:spLocks noChangeArrowheads="1"/>
            </p:cNvSpPr>
            <p:nvPr/>
          </p:nvSpPr>
          <p:spPr bwMode="auto">
            <a:xfrm>
              <a:off x="776288" y="4581525"/>
              <a:ext cx="17367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/>
                <a:t>coupling on</a:t>
              </a:r>
              <a:endParaRPr lang="en-US"/>
            </a:p>
          </p:txBody>
        </p:sp>
      </p:grpSp>
      <p:sp>
        <p:nvSpPr>
          <p:cNvPr id="392" name="Text Box 109"/>
          <p:cNvSpPr txBox="1">
            <a:spLocks noChangeArrowheads="1"/>
          </p:cNvSpPr>
          <p:nvPr/>
        </p:nvSpPr>
        <p:spPr bwMode="auto">
          <a:xfrm>
            <a:off x="6838950" y="5059363"/>
            <a:ext cx="1223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/>
              <a:t>Evans</a:t>
            </a:r>
            <a:br>
              <a:rPr lang="en-GB" dirty="0"/>
            </a:br>
            <a:r>
              <a:rPr lang="en-GB" dirty="0"/>
              <a:t>window</a:t>
            </a:r>
            <a:endParaRPr lang="en-US" dirty="0"/>
          </a:p>
        </p:txBody>
      </p:sp>
      <p:sp>
        <p:nvSpPr>
          <p:cNvPr id="393" name="Text Box 144"/>
          <p:cNvSpPr txBox="1">
            <a:spLocks noChangeArrowheads="1"/>
          </p:cNvSpPr>
          <p:nvPr/>
        </p:nvSpPr>
        <p:spPr bwMode="auto">
          <a:xfrm>
            <a:off x="5651500" y="4500563"/>
            <a:ext cx="3281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bend overtone (</a:t>
            </a:r>
            <a:r>
              <a:rPr lang="en-GB">
                <a:latin typeface="Symbol" charset="2"/>
              </a:rPr>
              <a:t>d</a:t>
            </a:r>
            <a:r>
              <a:rPr lang="en-GB" baseline="-25000"/>
              <a:t>OH</a:t>
            </a:r>
            <a:r>
              <a:rPr lang="en-GB"/>
              <a:t>=2)</a:t>
            </a:r>
            <a:endParaRPr lang="en-US"/>
          </a:p>
        </p:txBody>
      </p:sp>
      <p:sp>
        <p:nvSpPr>
          <p:cNvPr id="394" name="Line 63"/>
          <p:cNvSpPr>
            <a:spLocks noChangeShapeType="1"/>
          </p:cNvSpPr>
          <p:nvPr/>
        </p:nvSpPr>
        <p:spPr bwMode="auto">
          <a:xfrm rot="5400000" flipH="1">
            <a:off x="3270488" y="4684899"/>
            <a:ext cx="2" cy="3468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" name="Line 104"/>
          <p:cNvSpPr>
            <a:spLocks noChangeShapeType="1"/>
          </p:cNvSpPr>
          <p:nvPr/>
        </p:nvSpPr>
        <p:spPr bwMode="auto">
          <a:xfrm rot="5400000" flipH="1">
            <a:off x="3272954" y="6182991"/>
            <a:ext cx="200" cy="2955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" name="Line 104"/>
          <p:cNvSpPr>
            <a:spLocks noChangeShapeType="1"/>
          </p:cNvSpPr>
          <p:nvPr/>
        </p:nvSpPr>
        <p:spPr bwMode="auto">
          <a:xfrm rot="5400000" flipH="1">
            <a:off x="3267268" y="6223602"/>
            <a:ext cx="0" cy="179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7" name="Line 104"/>
          <p:cNvSpPr>
            <a:spLocks noChangeShapeType="1"/>
          </p:cNvSpPr>
          <p:nvPr/>
        </p:nvSpPr>
        <p:spPr bwMode="auto">
          <a:xfrm rot="5400000" flipH="1">
            <a:off x="3267268" y="6264877"/>
            <a:ext cx="0" cy="179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" name="Line 104"/>
          <p:cNvSpPr>
            <a:spLocks noChangeShapeType="1"/>
          </p:cNvSpPr>
          <p:nvPr/>
        </p:nvSpPr>
        <p:spPr bwMode="auto">
          <a:xfrm rot="5400000" flipH="1">
            <a:off x="3270443" y="6299802"/>
            <a:ext cx="0" cy="179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" name="Line 63"/>
          <p:cNvSpPr>
            <a:spLocks noChangeShapeType="1"/>
          </p:cNvSpPr>
          <p:nvPr/>
        </p:nvSpPr>
        <p:spPr bwMode="auto">
          <a:xfrm rot="5400000">
            <a:off x="3269135" y="4657018"/>
            <a:ext cx="660" cy="135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" name="Line 112"/>
          <p:cNvSpPr>
            <a:spLocks noChangeShapeType="1"/>
          </p:cNvSpPr>
          <p:nvPr/>
        </p:nvSpPr>
        <p:spPr bwMode="auto">
          <a:xfrm flipV="1">
            <a:off x="7302500" y="3382963"/>
            <a:ext cx="1588" cy="206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1" name="Rectangle 400"/>
          <p:cNvSpPr>
            <a:spLocks noChangeArrowheads="1"/>
          </p:cNvSpPr>
          <p:nvPr/>
        </p:nvSpPr>
        <p:spPr bwMode="auto">
          <a:xfrm>
            <a:off x="7058025" y="3649663"/>
            <a:ext cx="4857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3000</a:t>
            </a:r>
            <a:endParaRPr lang="en-US" sz="1700"/>
          </a:p>
        </p:txBody>
      </p:sp>
      <p:sp>
        <p:nvSpPr>
          <p:cNvPr id="402" name="Line 114"/>
          <p:cNvSpPr>
            <a:spLocks noChangeShapeType="1"/>
          </p:cNvSpPr>
          <p:nvPr/>
        </p:nvSpPr>
        <p:spPr bwMode="auto">
          <a:xfrm flipV="1">
            <a:off x="6110288" y="3382963"/>
            <a:ext cx="1587" cy="206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Rectangle 402"/>
          <p:cNvSpPr>
            <a:spLocks noChangeArrowheads="1"/>
          </p:cNvSpPr>
          <p:nvPr/>
        </p:nvSpPr>
        <p:spPr bwMode="auto">
          <a:xfrm>
            <a:off x="5867400" y="3649663"/>
            <a:ext cx="4857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2800</a:t>
            </a:r>
            <a:endParaRPr lang="en-US" sz="1700"/>
          </a:p>
        </p:txBody>
      </p:sp>
      <p:sp>
        <p:nvSpPr>
          <p:cNvPr id="404" name="Line 116"/>
          <p:cNvSpPr>
            <a:spLocks noChangeShapeType="1"/>
          </p:cNvSpPr>
          <p:nvPr/>
        </p:nvSpPr>
        <p:spPr bwMode="auto">
          <a:xfrm flipV="1">
            <a:off x="4914900" y="3382963"/>
            <a:ext cx="1588" cy="206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" name="Rectangle 404"/>
          <p:cNvSpPr>
            <a:spLocks noChangeArrowheads="1"/>
          </p:cNvSpPr>
          <p:nvPr/>
        </p:nvSpPr>
        <p:spPr bwMode="auto">
          <a:xfrm>
            <a:off x="4695825" y="3649663"/>
            <a:ext cx="4857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2600</a:t>
            </a:r>
            <a:endParaRPr lang="en-US" sz="1700"/>
          </a:p>
        </p:txBody>
      </p:sp>
      <p:sp>
        <p:nvSpPr>
          <p:cNvPr id="406" name="Line 118"/>
          <p:cNvSpPr>
            <a:spLocks noChangeShapeType="1"/>
          </p:cNvSpPr>
          <p:nvPr/>
        </p:nvSpPr>
        <p:spPr bwMode="auto">
          <a:xfrm flipV="1">
            <a:off x="3719513" y="3382963"/>
            <a:ext cx="1587" cy="206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7" name="Rectangle 406"/>
          <p:cNvSpPr>
            <a:spLocks noChangeArrowheads="1"/>
          </p:cNvSpPr>
          <p:nvPr/>
        </p:nvSpPr>
        <p:spPr bwMode="auto">
          <a:xfrm>
            <a:off x="3476625" y="3649663"/>
            <a:ext cx="4857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2400</a:t>
            </a:r>
            <a:endParaRPr lang="en-US" sz="1700"/>
          </a:p>
        </p:txBody>
      </p:sp>
      <p:sp>
        <p:nvSpPr>
          <p:cNvPr id="408" name="Line 120"/>
          <p:cNvSpPr>
            <a:spLocks noChangeShapeType="1"/>
          </p:cNvSpPr>
          <p:nvPr/>
        </p:nvSpPr>
        <p:spPr bwMode="auto">
          <a:xfrm flipV="1">
            <a:off x="2527300" y="3382963"/>
            <a:ext cx="1588" cy="206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" name="Rectangle 408"/>
          <p:cNvSpPr>
            <a:spLocks noChangeArrowheads="1"/>
          </p:cNvSpPr>
          <p:nvPr/>
        </p:nvSpPr>
        <p:spPr bwMode="auto">
          <a:xfrm>
            <a:off x="2301875" y="3649663"/>
            <a:ext cx="4413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Calibri" charset="0"/>
              </a:rPr>
              <a:t>2200</a:t>
            </a:r>
            <a:endParaRPr lang="en-US" sz="1700">
              <a:latin typeface="Calibri" charset="0"/>
            </a:endParaRPr>
          </a:p>
        </p:txBody>
      </p:sp>
      <p:sp>
        <p:nvSpPr>
          <p:cNvPr id="410" name="Line 122"/>
          <p:cNvSpPr>
            <a:spLocks noChangeShapeType="1"/>
          </p:cNvSpPr>
          <p:nvPr/>
        </p:nvSpPr>
        <p:spPr bwMode="auto">
          <a:xfrm flipV="1">
            <a:off x="1331913" y="3382963"/>
            <a:ext cx="1587" cy="206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" name="Rectangle 410"/>
          <p:cNvSpPr>
            <a:spLocks noChangeArrowheads="1"/>
          </p:cNvSpPr>
          <p:nvPr/>
        </p:nvSpPr>
        <p:spPr bwMode="auto">
          <a:xfrm>
            <a:off x="1143000" y="3665538"/>
            <a:ext cx="457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2000</a:t>
            </a:r>
            <a:endParaRPr lang="en-US" sz="1600"/>
          </a:p>
        </p:txBody>
      </p:sp>
      <p:sp>
        <p:nvSpPr>
          <p:cNvPr id="412" name="Rectangle 411"/>
          <p:cNvSpPr>
            <a:spLocks noChangeArrowheads="1"/>
          </p:cNvSpPr>
          <p:nvPr/>
        </p:nvSpPr>
        <p:spPr bwMode="auto">
          <a:xfrm>
            <a:off x="3132138" y="3911600"/>
            <a:ext cx="20812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>
                <a:solidFill>
                  <a:srgbClr val="000000"/>
                </a:solidFill>
              </a:rPr>
              <a:t>IR frequency (cm</a:t>
            </a:r>
            <a:r>
              <a:rPr lang="en-US" sz="1900" baseline="30000">
                <a:solidFill>
                  <a:srgbClr val="000000"/>
                </a:solidFill>
              </a:rPr>
              <a:t>-1</a:t>
            </a:r>
            <a:r>
              <a:rPr lang="en-US" sz="1900">
                <a:solidFill>
                  <a:srgbClr val="000000"/>
                </a:solidFill>
              </a:rPr>
              <a:t>)</a:t>
            </a:r>
            <a:endParaRPr lang="en-US" sz="1900"/>
          </a:p>
        </p:txBody>
      </p:sp>
      <p:sp>
        <p:nvSpPr>
          <p:cNvPr id="413" name="Freeform 127"/>
          <p:cNvSpPr>
            <a:spLocks/>
          </p:cNvSpPr>
          <p:nvPr/>
        </p:nvSpPr>
        <p:spPr bwMode="auto">
          <a:xfrm>
            <a:off x="1331913" y="2457450"/>
            <a:ext cx="3013075" cy="879475"/>
          </a:xfrm>
          <a:custGeom>
            <a:avLst/>
            <a:gdLst>
              <a:gd name="T0" fmla="*/ 2147483647 w 1898"/>
              <a:gd name="T1" fmla="*/ 2147483647 h 554"/>
              <a:gd name="T2" fmla="*/ 2147483647 w 1898"/>
              <a:gd name="T3" fmla="*/ 2147483647 h 554"/>
              <a:gd name="T4" fmla="*/ 2147483647 w 1898"/>
              <a:gd name="T5" fmla="*/ 2147483647 h 554"/>
              <a:gd name="T6" fmla="*/ 2147483647 w 1898"/>
              <a:gd name="T7" fmla="*/ 2147483647 h 554"/>
              <a:gd name="T8" fmla="*/ 2147483647 w 1898"/>
              <a:gd name="T9" fmla="*/ 2147483647 h 554"/>
              <a:gd name="T10" fmla="*/ 2147483647 w 1898"/>
              <a:gd name="T11" fmla="*/ 2147483647 h 554"/>
              <a:gd name="T12" fmla="*/ 2147483647 w 1898"/>
              <a:gd name="T13" fmla="*/ 2147483647 h 554"/>
              <a:gd name="T14" fmla="*/ 2147483647 w 1898"/>
              <a:gd name="T15" fmla="*/ 2147483647 h 554"/>
              <a:gd name="T16" fmla="*/ 2147483647 w 1898"/>
              <a:gd name="T17" fmla="*/ 2147483647 h 554"/>
              <a:gd name="T18" fmla="*/ 2147483647 w 1898"/>
              <a:gd name="T19" fmla="*/ 2147483647 h 554"/>
              <a:gd name="T20" fmla="*/ 2147483647 w 1898"/>
              <a:gd name="T21" fmla="*/ 2147483647 h 554"/>
              <a:gd name="T22" fmla="*/ 2147483647 w 1898"/>
              <a:gd name="T23" fmla="*/ 2147483647 h 554"/>
              <a:gd name="T24" fmla="*/ 2147483647 w 1898"/>
              <a:gd name="T25" fmla="*/ 2147483647 h 554"/>
              <a:gd name="T26" fmla="*/ 2147483647 w 1898"/>
              <a:gd name="T27" fmla="*/ 2147483647 h 554"/>
              <a:gd name="T28" fmla="*/ 2147483647 w 1898"/>
              <a:gd name="T29" fmla="*/ 2147483647 h 554"/>
              <a:gd name="T30" fmla="*/ 2147483647 w 1898"/>
              <a:gd name="T31" fmla="*/ 2147483647 h 554"/>
              <a:gd name="T32" fmla="*/ 2147483647 w 1898"/>
              <a:gd name="T33" fmla="*/ 2147483647 h 554"/>
              <a:gd name="T34" fmla="*/ 2147483647 w 1898"/>
              <a:gd name="T35" fmla="*/ 2147483647 h 554"/>
              <a:gd name="T36" fmla="*/ 2147483647 w 1898"/>
              <a:gd name="T37" fmla="*/ 2147483647 h 554"/>
              <a:gd name="T38" fmla="*/ 2147483647 w 1898"/>
              <a:gd name="T39" fmla="*/ 2147483647 h 554"/>
              <a:gd name="T40" fmla="*/ 2147483647 w 1898"/>
              <a:gd name="T41" fmla="*/ 2147483647 h 554"/>
              <a:gd name="T42" fmla="*/ 2147483647 w 1898"/>
              <a:gd name="T43" fmla="*/ 2147483647 h 554"/>
              <a:gd name="T44" fmla="*/ 2147483647 w 1898"/>
              <a:gd name="T45" fmla="*/ 2147483647 h 554"/>
              <a:gd name="T46" fmla="*/ 2147483647 w 1898"/>
              <a:gd name="T47" fmla="*/ 2147483647 h 554"/>
              <a:gd name="T48" fmla="*/ 2147483647 w 1898"/>
              <a:gd name="T49" fmla="*/ 2147483647 h 554"/>
              <a:gd name="T50" fmla="*/ 2147483647 w 1898"/>
              <a:gd name="T51" fmla="*/ 2147483647 h 554"/>
              <a:gd name="T52" fmla="*/ 2147483647 w 1898"/>
              <a:gd name="T53" fmla="*/ 2147483647 h 554"/>
              <a:gd name="T54" fmla="*/ 2147483647 w 1898"/>
              <a:gd name="T55" fmla="*/ 2147483647 h 554"/>
              <a:gd name="T56" fmla="*/ 2147483647 w 1898"/>
              <a:gd name="T57" fmla="*/ 2147483647 h 554"/>
              <a:gd name="T58" fmla="*/ 2147483647 w 1898"/>
              <a:gd name="T59" fmla="*/ 2147483647 h 554"/>
              <a:gd name="T60" fmla="*/ 2147483647 w 1898"/>
              <a:gd name="T61" fmla="*/ 2147483647 h 554"/>
              <a:gd name="T62" fmla="*/ 2147483647 w 1898"/>
              <a:gd name="T63" fmla="*/ 2147483647 h 554"/>
              <a:gd name="T64" fmla="*/ 2147483647 w 1898"/>
              <a:gd name="T65" fmla="*/ 2147483647 h 554"/>
              <a:gd name="T66" fmla="*/ 2147483647 w 1898"/>
              <a:gd name="T67" fmla="*/ 2147483647 h 554"/>
              <a:gd name="T68" fmla="*/ 2147483647 w 1898"/>
              <a:gd name="T69" fmla="*/ 2147483647 h 554"/>
              <a:gd name="T70" fmla="*/ 2147483647 w 1898"/>
              <a:gd name="T71" fmla="*/ 2147483647 h 554"/>
              <a:gd name="T72" fmla="*/ 2147483647 w 1898"/>
              <a:gd name="T73" fmla="*/ 2147483647 h 554"/>
              <a:gd name="T74" fmla="*/ 2147483647 w 1898"/>
              <a:gd name="T75" fmla="*/ 2147483647 h 554"/>
              <a:gd name="T76" fmla="*/ 2147483647 w 1898"/>
              <a:gd name="T77" fmla="*/ 2147483647 h 554"/>
              <a:gd name="T78" fmla="*/ 2147483647 w 1898"/>
              <a:gd name="T79" fmla="*/ 2147483647 h 554"/>
              <a:gd name="T80" fmla="*/ 2147483647 w 1898"/>
              <a:gd name="T81" fmla="*/ 2147483647 h 554"/>
              <a:gd name="T82" fmla="*/ 2147483647 w 1898"/>
              <a:gd name="T83" fmla="*/ 2147483647 h 554"/>
              <a:gd name="T84" fmla="*/ 2147483647 w 1898"/>
              <a:gd name="T85" fmla="*/ 2147483647 h 554"/>
              <a:gd name="T86" fmla="*/ 2147483647 w 1898"/>
              <a:gd name="T87" fmla="*/ 2147483647 h 554"/>
              <a:gd name="T88" fmla="*/ 2147483647 w 1898"/>
              <a:gd name="T89" fmla="*/ 2147483647 h 554"/>
              <a:gd name="T90" fmla="*/ 2147483647 w 1898"/>
              <a:gd name="T91" fmla="*/ 2147483647 h 554"/>
              <a:gd name="T92" fmla="*/ 2147483647 w 1898"/>
              <a:gd name="T93" fmla="*/ 2147483647 h 554"/>
              <a:gd name="T94" fmla="*/ 2147483647 w 1898"/>
              <a:gd name="T95" fmla="*/ 2147483647 h 554"/>
              <a:gd name="T96" fmla="*/ 2147483647 w 1898"/>
              <a:gd name="T97" fmla="*/ 2147483647 h 5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98"/>
              <a:gd name="T148" fmla="*/ 0 h 554"/>
              <a:gd name="T149" fmla="*/ 1898 w 1898"/>
              <a:gd name="T150" fmla="*/ 554 h 55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98" h="554">
                <a:moveTo>
                  <a:pt x="0" y="540"/>
                </a:moveTo>
                <a:lnTo>
                  <a:pt x="2" y="540"/>
                </a:lnTo>
                <a:lnTo>
                  <a:pt x="12" y="541"/>
                </a:lnTo>
                <a:lnTo>
                  <a:pt x="20" y="522"/>
                </a:lnTo>
                <a:lnTo>
                  <a:pt x="30" y="522"/>
                </a:lnTo>
                <a:lnTo>
                  <a:pt x="40" y="538"/>
                </a:lnTo>
                <a:lnTo>
                  <a:pt x="48" y="554"/>
                </a:lnTo>
                <a:lnTo>
                  <a:pt x="58" y="536"/>
                </a:lnTo>
                <a:lnTo>
                  <a:pt x="68" y="524"/>
                </a:lnTo>
                <a:lnTo>
                  <a:pt x="76" y="525"/>
                </a:lnTo>
                <a:lnTo>
                  <a:pt x="86" y="530"/>
                </a:lnTo>
                <a:lnTo>
                  <a:pt x="96" y="533"/>
                </a:lnTo>
                <a:lnTo>
                  <a:pt x="106" y="530"/>
                </a:lnTo>
                <a:lnTo>
                  <a:pt x="114" y="513"/>
                </a:lnTo>
                <a:lnTo>
                  <a:pt x="125" y="519"/>
                </a:lnTo>
                <a:lnTo>
                  <a:pt x="135" y="514"/>
                </a:lnTo>
                <a:lnTo>
                  <a:pt x="143" y="511"/>
                </a:lnTo>
                <a:lnTo>
                  <a:pt x="153" y="519"/>
                </a:lnTo>
                <a:lnTo>
                  <a:pt x="163" y="516"/>
                </a:lnTo>
                <a:lnTo>
                  <a:pt x="171" y="511"/>
                </a:lnTo>
                <a:lnTo>
                  <a:pt x="181" y="509"/>
                </a:lnTo>
                <a:lnTo>
                  <a:pt x="191" y="503"/>
                </a:lnTo>
                <a:lnTo>
                  <a:pt x="201" y="509"/>
                </a:lnTo>
                <a:lnTo>
                  <a:pt x="209" y="525"/>
                </a:lnTo>
                <a:lnTo>
                  <a:pt x="219" y="509"/>
                </a:lnTo>
                <a:lnTo>
                  <a:pt x="229" y="522"/>
                </a:lnTo>
                <a:lnTo>
                  <a:pt x="237" y="522"/>
                </a:lnTo>
                <a:lnTo>
                  <a:pt x="247" y="501"/>
                </a:lnTo>
                <a:lnTo>
                  <a:pt x="257" y="509"/>
                </a:lnTo>
                <a:lnTo>
                  <a:pt x="267" y="506"/>
                </a:lnTo>
                <a:lnTo>
                  <a:pt x="275" y="498"/>
                </a:lnTo>
                <a:lnTo>
                  <a:pt x="285" y="517"/>
                </a:lnTo>
                <a:lnTo>
                  <a:pt x="295" y="505"/>
                </a:lnTo>
                <a:lnTo>
                  <a:pt x="305" y="501"/>
                </a:lnTo>
                <a:lnTo>
                  <a:pt x="313" y="501"/>
                </a:lnTo>
                <a:lnTo>
                  <a:pt x="323" y="514"/>
                </a:lnTo>
                <a:lnTo>
                  <a:pt x="333" y="516"/>
                </a:lnTo>
                <a:lnTo>
                  <a:pt x="343" y="517"/>
                </a:lnTo>
                <a:lnTo>
                  <a:pt x="351" y="505"/>
                </a:lnTo>
                <a:lnTo>
                  <a:pt x="362" y="514"/>
                </a:lnTo>
                <a:lnTo>
                  <a:pt x="372" y="508"/>
                </a:lnTo>
                <a:lnTo>
                  <a:pt x="382" y="513"/>
                </a:lnTo>
                <a:lnTo>
                  <a:pt x="390" y="511"/>
                </a:lnTo>
                <a:lnTo>
                  <a:pt x="400" y="509"/>
                </a:lnTo>
                <a:lnTo>
                  <a:pt x="410" y="508"/>
                </a:lnTo>
                <a:lnTo>
                  <a:pt x="420" y="492"/>
                </a:lnTo>
                <a:lnTo>
                  <a:pt x="428" y="490"/>
                </a:lnTo>
                <a:lnTo>
                  <a:pt x="438" y="511"/>
                </a:lnTo>
                <a:lnTo>
                  <a:pt x="448" y="513"/>
                </a:lnTo>
                <a:lnTo>
                  <a:pt x="458" y="482"/>
                </a:lnTo>
                <a:lnTo>
                  <a:pt x="466" y="478"/>
                </a:lnTo>
                <a:lnTo>
                  <a:pt x="476" y="470"/>
                </a:lnTo>
                <a:lnTo>
                  <a:pt x="486" y="471"/>
                </a:lnTo>
                <a:lnTo>
                  <a:pt x="496" y="482"/>
                </a:lnTo>
                <a:lnTo>
                  <a:pt x="506" y="476"/>
                </a:lnTo>
                <a:lnTo>
                  <a:pt x="514" y="478"/>
                </a:lnTo>
                <a:lnTo>
                  <a:pt x="524" y="462"/>
                </a:lnTo>
                <a:lnTo>
                  <a:pt x="534" y="474"/>
                </a:lnTo>
                <a:lnTo>
                  <a:pt x="544" y="462"/>
                </a:lnTo>
                <a:lnTo>
                  <a:pt x="552" y="455"/>
                </a:lnTo>
                <a:lnTo>
                  <a:pt x="562" y="458"/>
                </a:lnTo>
                <a:lnTo>
                  <a:pt x="572" y="451"/>
                </a:lnTo>
                <a:lnTo>
                  <a:pt x="582" y="465"/>
                </a:lnTo>
                <a:lnTo>
                  <a:pt x="592" y="455"/>
                </a:lnTo>
                <a:lnTo>
                  <a:pt x="601" y="462"/>
                </a:lnTo>
                <a:lnTo>
                  <a:pt x="611" y="470"/>
                </a:lnTo>
                <a:lnTo>
                  <a:pt x="621" y="455"/>
                </a:lnTo>
                <a:lnTo>
                  <a:pt x="631" y="439"/>
                </a:lnTo>
                <a:lnTo>
                  <a:pt x="641" y="436"/>
                </a:lnTo>
                <a:lnTo>
                  <a:pt x="649" y="436"/>
                </a:lnTo>
                <a:lnTo>
                  <a:pt x="659" y="427"/>
                </a:lnTo>
                <a:lnTo>
                  <a:pt x="669" y="428"/>
                </a:lnTo>
                <a:lnTo>
                  <a:pt x="679" y="454"/>
                </a:lnTo>
                <a:lnTo>
                  <a:pt x="689" y="455"/>
                </a:lnTo>
                <a:lnTo>
                  <a:pt x="697" y="449"/>
                </a:lnTo>
                <a:lnTo>
                  <a:pt x="707" y="455"/>
                </a:lnTo>
                <a:lnTo>
                  <a:pt x="717" y="470"/>
                </a:lnTo>
                <a:lnTo>
                  <a:pt x="727" y="462"/>
                </a:lnTo>
                <a:lnTo>
                  <a:pt x="737" y="438"/>
                </a:lnTo>
                <a:lnTo>
                  <a:pt x="747" y="428"/>
                </a:lnTo>
                <a:lnTo>
                  <a:pt x="755" y="393"/>
                </a:lnTo>
                <a:lnTo>
                  <a:pt x="765" y="390"/>
                </a:lnTo>
                <a:lnTo>
                  <a:pt x="775" y="403"/>
                </a:lnTo>
                <a:lnTo>
                  <a:pt x="785" y="403"/>
                </a:lnTo>
                <a:lnTo>
                  <a:pt x="795" y="395"/>
                </a:lnTo>
                <a:lnTo>
                  <a:pt x="805" y="416"/>
                </a:lnTo>
                <a:lnTo>
                  <a:pt x="813" y="416"/>
                </a:lnTo>
                <a:lnTo>
                  <a:pt x="823" y="392"/>
                </a:lnTo>
                <a:lnTo>
                  <a:pt x="834" y="390"/>
                </a:lnTo>
                <a:lnTo>
                  <a:pt x="844" y="388"/>
                </a:lnTo>
                <a:lnTo>
                  <a:pt x="854" y="390"/>
                </a:lnTo>
                <a:lnTo>
                  <a:pt x="864" y="393"/>
                </a:lnTo>
                <a:lnTo>
                  <a:pt x="872" y="384"/>
                </a:lnTo>
                <a:lnTo>
                  <a:pt x="882" y="360"/>
                </a:lnTo>
                <a:lnTo>
                  <a:pt x="892" y="366"/>
                </a:lnTo>
                <a:lnTo>
                  <a:pt x="902" y="371"/>
                </a:lnTo>
                <a:lnTo>
                  <a:pt x="912" y="350"/>
                </a:lnTo>
                <a:lnTo>
                  <a:pt x="922" y="355"/>
                </a:lnTo>
                <a:lnTo>
                  <a:pt x="932" y="333"/>
                </a:lnTo>
                <a:lnTo>
                  <a:pt x="940" y="336"/>
                </a:lnTo>
                <a:lnTo>
                  <a:pt x="950" y="352"/>
                </a:lnTo>
                <a:lnTo>
                  <a:pt x="960" y="344"/>
                </a:lnTo>
                <a:lnTo>
                  <a:pt x="970" y="309"/>
                </a:lnTo>
                <a:lnTo>
                  <a:pt x="980" y="342"/>
                </a:lnTo>
                <a:lnTo>
                  <a:pt x="990" y="309"/>
                </a:lnTo>
                <a:lnTo>
                  <a:pt x="1000" y="314"/>
                </a:lnTo>
                <a:lnTo>
                  <a:pt x="1013" y="319"/>
                </a:lnTo>
                <a:lnTo>
                  <a:pt x="1018" y="288"/>
                </a:lnTo>
                <a:lnTo>
                  <a:pt x="1029" y="279"/>
                </a:lnTo>
                <a:lnTo>
                  <a:pt x="1038" y="263"/>
                </a:lnTo>
                <a:lnTo>
                  <a:pt x="1048" y="275"/>
                </a:lnTo>
                <a:lnTo>
                  <a:pt x="1058" y="250"/>
                </a:lnTo>
                <a:lnTo>
                  <a:pt x="1069" y="282"/>
                </a:lnTo>
                <a:lnTo>
                  <a:pt x="1079" y="277"/>
                </a:lnTo>
                <a:lnTo>
                  <a:pt x="1089" y="231"/>
                </a:lnTo>
                <a:lnTo>
                  <a:pt x="1099" y="217"/>
                </a:lnTo>
                <a:lnTo>
                  <a:pt x="1107" y="202"/>
                </a:lnTo>
                <a:lnTo>
                  <a:pt x="1117" y="231"/>
                </a:lnTo>
                <a:lnTo>
                  <a:pt x="1127" y="209"/>
                </a:lnTo>
                <a:lnTo>
                  <a:pt x="1137" y="172"/>
                </a:lnTo>
                <a:lnTo>
                  <a:pt x="1147" y="181"/>
                </a:lnTo>
                <a:lnTo>
                  <a:pt x="1157" y="167"/>
                </a:lnTo>
                <a:lnTo>
                  <a:pt x="1167" y="194"/>
                </a:lnTo>
                <a:lnTo>
                  <a:pt x="1177" y="151"/>
                </a:lnTo>
                <a:lnTo>
                  <a:pt x="1187" y="156"/>
                </a:lnTo>
                <a:lnTo>
                  <a:pt x="1197" y="166"/>
                </a:lnTo>
                <a:lnTo>
                  <a:pt x="1205" y="151"/>
                </a:lnTo>
                <a:lnTo>
                  <a:pt x="1221" y="107"/>
                </a:lnTo>
                <a:lnTo>
                  <a:pt x="1217" y="87"/>
                </a:lnTo>
                <a:lnTo>
                  <a:pt x="1235" y="54"/>
                </a:lnTo>
                <a:lnTo>
                  <a:pt x="1245" y="86"/>
                </a:lnTo>
                <a:lnTo>
                  <a:pt x="1255" y="81"/>
                </a:lnTo>
                <a:lnTo>
                  <a:pt x="1273" y="47"/>
                </a:lnTo>
                <a:lnTo>
                  <a:pt x="1275" y="84"/>
                </a:lnTo>
                <a:lnTo>
                  <a:pt x="1285" y="75"/>
                </a:lnTo>
                <a:lnTo>
                  <a:pt x="1295" y="88"/>
                </a:lnTo>
                <a:lnTo>
                  <a:pt x="1306" y="67"/>
                </a:lnTo>
                <a:lnTo>
                  <a:pt x="1313" y="27"/>
                </a:lnTo>
                <a:lnTo>
                  <a:pt x="1326" y="57"/>
                </a:lnTo>
                <a:lnTo>
                  <a:pt x="1336" y="83"/>
                </a:lnTo>
                <a:lnTo>
                  <a:pt x="1346" y="37"/>
                </a:lnTo>
                <a:lnTo>
                  <a:pt x="1354" y="68"/>
                </a:lnTo>
                <a:lnTo>
                  <a:pt x="1364" y="68"/>
                </a:lnTo>
                <a:lnTo>
                  <a:pt x="1374" y="78"/>
                </a:lnTo>
                <a:lnTo>
                  <a:pt x="1381" y="43"/>
                </a:lnTo>
                <a:lnTo>
                  <a:pt x="1394" y="65"/>
                </a:lnTo>
                <a:lnTo>
                  <a:pt x="1404" y="84"/>
                </a:lnTo>
                <a:lnTo>
                  <a:pt x="1414" y="103"/>
                </a:lnTo>
                <a:lnTo>
                  <a:pt x="1424" y="100"/>
                </a:lnTo>
                <a:lnTo>
                  <a:pt x="1434" y="78"/>
                </a:lnTo>
                <a:lnTo>
                  <a:pt x="1444" y="100"/>
                </a:lnTo>
                <a:lnTo>
                  <a:pt x="1454" y="97"/>
                </a:lnTo>
                <a:lnTo>
                  <a:pt x="1464" y="35"/>
                </a:lnTo>
                <a:lnTo>
                  <a:pt x="1474" y="38"/>
                </a:lnTo>
                <a:lnTo>
                  <a:pt x="1484" y="78"/>
                </a:lnTo>
                <a:lnTo>
                  <a:pt x="1494" y="84"/>
                </a:lnTo>
                <a:lnTo>
                  <a:pt x="1504" y="76"/>
                </a:lnTo>
                <a:lnTo>
                  <a:pt x="1514" y="131"/>
                </a:lnTo>
                <a:lnTo>
                  <a:pt x="1524" y="84"/>
                </a:lnTo>
                <a:lnTo>
                  <a:pt x="1534" y="83"/>
                </a:lnTo>
                <a:lnTo>
                  <a:pt x="1545" y="84"/>
                </a:lnTo>
                <a:lnTo>
                  <a:pt x="1565" y="107"/>
                </a:lnTo>
                <a:lnTo>
                  <a:pt x="1561" y="107"/>
                </a:lnTo>
                <a:lnTo>
                  <a:pt x="1581" y="131"/>
                </a:lnTo>
                <a:lnTo>
                  <a:pt x="1593" y="123"/>
                </a:lnTo>
                <a:lnTo>
                  <a:pt x="1593" y="107"/>
                </a:lnTo>
                <a:lnTo>
                  <a:pt x="1609" y="147"/>
                </a:lnTo>
                <a:lnTo>
                  <a:pt x="1615" y="97"/>
                </a:lnTo>
                <a:lnTo>
                  <a:pt x="1625" y="88"/>
                </a:lnTo>
                <a:lnTo>
                  <a:pt x="1635" y="64"/>
                </a:lnTo>
                <a:lnTo>
                  <a:pt x="1645" y="54"/>
                </a:lnTo>
                <a:lnTo>
                  <a:pt x="1655" y="76"/>
                </a:lnTo>
                <a:lnTo>
                  <a:pt x="1665" y="96"/>
                </a:lnTo>
                <a:lnTo>
                  <a:pt x="1675" y="94"/>
                </a:lnTo>
                <a:lnTo>
                  <a:pt x="1685" y="80"/>
                </a:lnTo>
                <a:lnTo>
                  <a:pt x="1695" y="57"/>
                </a:lnTo>
                <a:lnTo>
                  <a:pt x="1705" y="124"/>
                </a:lnTo>
                <a:lnTo>
                  <a:pt x="1715" y="143"/>
                </a:lnTo>
                <a:lnTo>
                  <a:pt x="1725" y="57"/>
                </a:lnTo>
                <a:lnTo>
                  <a:pt x="1735" y="59"/>
                </a:lnTo>
                <a:lnTo>
                  <a:pt x="1745" y="92"/>
                </a:lnTo>
                <a:lnTo>
                  <a:pt x="1755" y="76"/>
                </a:lnTo>
                <a:lnTo>
                  <a:pt x="1765" y="57"/>
                </a:lnTo>
                <a:lnTo>
                  <a:pt x="1775" y="73"/>
                </a:lnTo>
                <a:lnTo>
                  <a:pt x="1786" y="46"/>
                </a:lnTo>
                <a:lnTo>
                  <a:pt x="1796" y="0"/>
                </a:lnTo>
                <a:lnTo>
                  <a:pt x="1806" y="37"/>
                </a:lnTo>
                <a:lnTo>
                  <a:pt x="1816" y="62"/>
                </a:lnTo>
                <a:lnTo>
                  <a:pt x="1826" y="81"/>
                </a:lnTo>
                <a:lnTo>
                  <a:pt x="1836" y="84"/>
                </a:lnTo>
                <a:lnTo>
                  <a:pt x="1846" y="96"/>
                </a:lnTo>
                <a:lnTo>
                  <a:pt x="1856" y="59"/>
                </a:lnTo>
                <a:lnTo>
                  <a:pt x="1866" y="76"/>
                </a:lnTo>
                <a:lnTo>
                  <a:pt x="1878" y="72"/>
                </a:lnTo>
                <a:lnTo>
                  <a:pt x="1888" y="113"/>
                </a:lnTo>
                <a:lnTo>
                  <a:pt x="1898" y="111"/>
                </a:lnTo>
              </a:path>
            </a:pathLst>
          </a:custGeom>
          <a:noFill/>
          <a:ln w="79375">
            <a:solidFill>
              <a:srgbClr val="FFAA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" name="Freeform 128"/>
          <p:cNvSpPr>
            <a:spLocks/>
          </p:cNvSpPr>
          <p:nvPr/>
        </p:nvSpPr>
        <p:spPr bwMode="auto">
          <a:xfrm>
            <a:off x="4344988" y="2466975"/>
            <a:ext cx="3273425" cy="947738"/>
          </a:xfrm>
          <a:custGeom>
            <a:avLst/>
            <a:gdLst>
              <a:gd name="T0" fmla="*/ 2147483647 w 1027"/>
              <a:gd name="T1" fmla="*/ 2147483647 h 375"/>
              <a:gd name="T2" fmla="*/ 2147483647 w 1027"/>
              <a:gd name="T3" fmla="*/ 2147483647 h 375"/>
              <a:gd name="T4" fmla="*/ 2147483647 w 1027"/>
              <a:gd name="T5" fmla="*/ 2147483647 h 375"/>
              <a:gd name="T6" fmla="*/ 2147483647 w 1027"/>
              <a:gd name="T7" fmla="*/ 2147483647 h 375"/>
              <a:gd name="T8" fmla="*/ 2147483647 w 1027"/>
              <a:gd name="T9" fmla="*/ 2147483647 h 375"/>
              <a:gd name="T10" fmla="*/ 2147483647 w 1027"/>
              <a:gd name="T11" fmla="*/ 2147483647 h 375"/>
              <a:gd name="T12" fmla="*/ 2147483647 w 1027"/>
              <a:gd name="T13" fmla="*/ 2147483647 h 375"/>
              <a:gd name="T14" fmla="*/ 2147483647 w 1027"/>
              <a:gd name="T15" fmla="*/ 2147483647 h 375"/>
              <a:gd name="T16" fmla="*/ 2147483647 w 1027"/>
              <a:gd name="T17" fmla="*/ 2147483647 h 375"/>
              <a:gd name="T18" fmla="*/ 2147483647 w 1027"/>
              <a:gd name="T19" fmla="*/ 2147483647 h 375"/>
              <a:gd name="T20" fmla="*/ 2147483647 w 1027"/>
              <a:gd name="T21" fmla="*/ 2147483647 h 375"/>
              <a:gd name="T22" fmla="*/ 2147483647 w 1027"/>
              <a:gd name="T23" fmla="*/ 2147483647 h 375"/>
              <a:gd name="T24" fmla="*/ 2147483647 w 1027"/>
              <a:gd name="T25" fmla="*/ 2147483647 h 375"/>
              <a:gd name="T26" fmla="*/ 2147483647 w 1027"/>
              <a:gd name="T27" fmla="*/ 2147483647 h 375"/>
              <a:gd name="T28" fmla="*/ 2147483647 w 1027"/>
              <a:gd name="T29" fmla="*/ 2147483647 h 375"/>
              <a:gd name="T30" fmla="*/ 2147483647 w 1027"/>
              <a:gd name="T31" fmla="*/ 2147483647 h 375"/>
              <a:gd name="T32" fmla="*/ 2147483647 w 1027"/>
              <a:gd name="T33" fmla="*/ 2147483647 h 375"/>
              <a:gd name="T34" fmla="*/ 2147483647 w 1027"/>
              <a:gd name="T35" fmla="*/ 2147483647 h 375"/>
              <a:gd name="T36" fmla="*/ 2147483647 w 1027"/>
              <a:gd name="T37" fmla="*/ 2147483647 h 375"/>
              <a:gd name="T38" fmla="*/ 2147483647 w 1027"/>
              <a:gd name="T39" fmla="*/ 0 h 375"/>
              <a:gd name="T40" fmla="*/ 2147483647 w 1027"/>
              <a:gd name="T41" fmla="*/ 2147483647 h 375"/>
              <a:gd name="T42" fmla="*/ 2147483647 w 1027"/>
              <a:gd name="T43" fmla="*/ 2147483647 h 375"/>
              <a:gd name="T44" fmla="*/ 2147483647 w 1027"/>
              <a:gd name="T45" fmla="*/ 2147483647 h 375"/>
              <a:gd name="T46" fmla="*/ 2147483647 w 1027"/>
              <a:gd name="T47" fmla="*/ 2147483647 h 375"/>
              <a:gd name="T48" fmla="*/ 2147483647 w 1027"/>
              <a:gd name="T49" fmla="*/ 2147483647 h 375"/>
              <a:gd name="T50" fmla="*/ 2147483647 w 1027"/>
              <a:gd name="T51" fmla="*/ 2147483647 h 375"/>
              <a:gd name="T52" fmla="*/ 2147483647 w 1027"/>
              <a:gd name="T53" fmla="*/ 2147483647 h 375"/>
              <a:gd name="T54" fmla="*/ 2147483647 w 1027"/>
              <a:gd name="T55" fmla="*/ 2147483647 h 375"/>
              <a:gd name="T56" fmla="*/ 2147483647 w 1027"/>
              <a:gd name="T57" fmla="*/ 2147483647 h 375"/>
              <a:gd name="T58" fmla="*/ 2147483647 w 1027"/>
              <a:gd name="T59" fmla="*/ 2147483647 h 375"/>
              <a:gd name="T60" fmla="*/ 2147483647 w 1027"/>
              <a:gd name="T61" fmla="*/ 2147483647 h 375"/>
              <a:gd name="T62" fmla="*/ 2147483647 w 1027"/>
              <a:gd name="T63" fmla="*/ 2147483647 h 375"/>
              <a:gd name="T64" fmla="*/ 2147483647 w 1027"/>
              <a:gd name="T65" fmla="*/ 2147483647 h 375"/>
              <a:gd name="T66" fmla="*/ 2147483647 w 1027"/>
              <a:gd name="T67" fmla="*/ 2147483647 h 375"/>
              <a:gd name="T68" fmla="*/ 2147483647 w 1027"/>
              <a:gd name="T69" fmla="*/ 2147483647 h 375"/>
              <a:gd name="T70" fmla="*/ 2147483647 w 1027"/>
              <a:gd name="T71" fmla="*/ 2147483647 h 375"/>
              <a:gd name="T72" fmla="*/ 2147483647 w 1027"/>
              <a:gd name="T73" fmla="*/ 2147483647 h 375"/>
              <a:gd name="T74" fmla="*/ 2147483647 w 1027"/>
              <a:gd name="T75" fmla="*/ 2147483647 h 375"/>
              <a:gd name="T76" fmla="*/ 2147483647 w 1027"/>
              <a:gd name="T77" fmla="*/ 2147483647 h 375"/>
              <a:gd name="T78" fmla="*/ 2147483647 w 1027"/>
              <a:gd name="T79" fmla="*/ 2147483647 h 375"/>
              <a:gd name="T80" fmla="*/ 2147483647 w 1027"/>
              <a:gd name="T81" fmla="*/ 2147483647 h 375"/>
              <a:gd name="T82" fmla="*/ 2147483647 w 1027"/>
              <a:gd name="T83" fmla="*/ 2147483647 h 375"/>
              <a:gd name="T84" fmla="*/ 2147483647 w 1027"/>
              <a:gd name="T85" fmla="*/ 2147483647 h 375"/>
              <a:gd name="T86" fmla="*/ 2147483647 w 1027"/>
              <a:gd name="T87" fmla="*/ 2147483647 h 375"/>
              <a:gd name="T88" fmla="*/ 2147483647 w 1027"/>
              <a:gd name="T89" fmla="*/ 2147483647 h 375"/>
              <a:gd name="T90" fmla="*/ 2147483647 w 1027"/>
              <a:gd name="T91" fmla="*/ 2147483647 h 375"/>
              <a:gd name="T92" fmla="*/ 2147483647 w 1027"/>
              <a:gd name="T93" fmla="*/ 2147483647 h 375"/>
              <a:gd name="T94" fmla="*/ 2147483647 w 1027"/>
              <a:gd name="T95" fmla="*/ 2147483647 h 375"/>
              <a:gd name="T96" fmla="*/ 2147483647 w 1027"/>
              <a:gd name="T97" fmla="*/ 2147483647 h 37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27"/>
              <a:gd name="T148" fmla="*/ 0 h 375"/>
              <a:gd name="T149" fmla="*/ 1027 w 1027"/>
              <a:gd name="T150" fmla="*/ 375 h 37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27" h="375">
                <a:moveTo>
                  <a:pt x="0" y="66"/>
                </a:moveTo>
                <a:lnTo>
                  <a:pt x="5" y="64"/>
                </a:lnTo>
                <a:lnTo>
                  <a:pt x="10" y="73"/>
                </a:lnTo>
                <a:lnTo>
                  <a:pt x="15" y="70"/>
                </a:lnTo>
                <a:lnTo>
                  <a:pt x="20" y="75"/>
                </a:lnTo>
                <a:lnTo>
                  <a:pt x="25" y="95"/>
                </a:lnTo>
                <a:lnTo>
                  <a:pt x="30" y="95"/>
                </a:lnTo>
                <a:lnTo>
                  <a:pt x="35" y="104"/>
                </a:lnTo>
                <a:lnTo>
                  <a:pt x="40" y="106"/>
                </a:lnTo>
                <a:lnTo>
                  <a:pt x="45" y="128"/>
                </a:lnTo>
                <a:lnTo>
                  <a:pt x="50" y="121"/>
                </a:lnTo>
                <a:lnTo>
                  <a:pt x="55" y="110"/>
                </a:lnTo>
                <a:lnTo>
                  <a:pt x="60" y="118"/>
                </a:lnTo>
                <a:lnTo>
                  <a:pt x="66" y="159"/>
                </a:lnTo>
                <a:lnTo>
                  <a:pt x="71" y="171"/>
                </a:lnTo>
                <a:lnTo>
                  <a:pt x="76" y="188"/>
                </a:lnTo>
                <a:lnTo>
                  <a:pt x="81" y="177"/>
                </a:lnTo>
                <a:lnTo>
                  <a:pt x="86" y="185"/>
                </a:lnTo>
                <a:lnTo>
                  <a:pt x="91" y="212"/>
                </a:lnTo>
                <a:lnTo>
                  <a:pt x="96" y="222"/>
                </a:lnTo>
                <a:lnTo>
                  <a:pt x="101" y="214"/>
                </a:lnTo>
                <a:lnTo>
                  <a:pt x="106" y="223"/>
                </a:lnTo>
                <a:lnTo>
                  <a:pt x="111" y="248"/>
                </a:lnTo>
                <a:lnTo>
                  <a:pt x="117" y="256"/>
                </a:lnTo>
                <a:lnTo>
                  <a:pt x="122" y="266"/>
                </a:lnTo>
                <a:lnTo>
                  <a:pt x="127" y="268"/>
                </a:lnTo>
                <a:lnTo>
                  <a:pt x="132" y="264"/>
                </a:lnTo>
                <a:lnTo>
                  <a:pt x="137" y="287"/>
                </a:lnTo>
                <a:lnTo>
                  <a:pt x="142" y="277"/>
                </a:lnTo>
                <a:lnTo>
                  <a:pt x="147" y="291"/>
                </a:lnTo>
                <a:lnTo>
                  <a:pt x="152" y="314"/>
                </a:lnTo>
                <a:lnTo>
                  <a:pt x="157" y="314"/>
                </a:lnTo>
                <a:lnTo>
                  <a:pt x="163" y="325"/>
                </a:lnTo>
                <a:lnTo>
                  <a:pt x="168" y="331"/>
                </a:lnTo>
                <a:lnTo>
                  <a:pt x="173" y="331"/>
                </a:lnTo>
                <a:lnTo>
                  <a:pt x="178" y="323"/>
                </a:lnTo>
                <a:lnTo>
                  <a:pt x="183" y="341"/>
                </a:lnTo>
                <a:lnTo>
                  <a:pt x="188" y="344"/>
                </a:lnTo>
                <a:lnTo>
                  <a:pt x="193" y="355"/>
                </a:lnTo>
                <a:lnTo>
                  <a:pt x="199" y="352"/>
                </a:lnTo>
                <a:lnTo>
                  <a:pt x="204" y="359"/>
                </a:lnTo>
                <a:lnTo>
                  <a:pt x="209" y="361"/>
                </a:lnTo>
                <a:lnTo>
                  <a:pt x="214" y="359"/>
                </a:lnTo>
                <a:lnTo>
                  <a:pt x="219" y="352"/>
                </a:lnTo>
                <a:lnTo>
                  <a:pt x="224" y="358"/>
                </a:lnTo>
                <a:lnTo>
                  <a:pt x="229" y="363"/>
                </a:lnTo>
                <a:lnTo>
                  <a:pt x="235" y="370"/>
                </a:lnTo>
                <a:lnTo>
                  <a:pt x="240" y="359"/>
                </a:lnTo>
                <a:lnTo>
                  <a:pt x="245" y="365"/>
                </a:lnTo>
                <a:lnTo>
                  <a:pt x="250" y="375"/>
                </a:lnTo>
                <a:lnTo>
                  <a:pt x="255" y="358"/>
                </a:lnTo>
                <a:lnTo>
                  <a:pt x="260" y="349"/>
                </a:lnTo>
                <a:lnTo>
                  <a:pt x="266" y="357"/>
                </a:lnTo>
                <a:lnTo>
                  <a:pt x="271" y="356"/>
                </a:lnTo>
                <a:lnTo>
                  <a:pt x="276" y="351"/>
                </a:lnTo>
                <a:lnTo>
                  <a:pt x="281" y="355"/>
                </a:lnTo>
                <a:lnTo>
                  <a:pt x="286" y="357"/>
                </a:lnTo>
                <a:lnTo>
                  <a:pt x="291" y="359"/>
                </a:lnTo>
                <a:lnTo>
                  <a:pt x="297" y="355"/>
                </a:lnTo>
                <a:lnTo>
                  <a:pt x="302" y="341"/>
                </a:lnTo>
                <a:lnTo>
                  <a:pt x="307" y="333"/>
                </a:lnTo>
                <a:lnTo>
                  <a:pt x="312" y="319"/>
                </a:lnTo>
                <a:lnTo>
                  <a:pt x="317" y="318"/>
                </a:lnTo>
                <a:lnTo>
                  <a:pt x="323" y="315"/>
                </a:lnTo>
                <a:lnTo>
                  <a:pt x="328" y="301"/>
                </a:lnTo>
                <a:lnTo>
                  <a:pt x="333" y="290"/>
                </a:lnTo>
                <a:lnTo>
                  <a:pt x="338" y="276"/>
                </a:lnTo>
                <a:lnTo>
                  <a:pt x="343" y="268"/>
                </a:lnTo>
                <a:lnTo>
                  <a:pt x="349" y="250"/>
                </a:lnTo>
                <a:lnTo>
                  <a:pt x="354" y="216"/>
                </a:lnTo>
                <a:lnTo>
                  <a:pt x="359" y="194"/>
                </a:lnTo>
                <a:lnTo>
                  <a:pt x="364" y="176"/>
                </a:lnTo>
                <a:lnTo>
                  <a:pt x="369" y="133"/>
                </a:lnTo>
                <a:lnTo>
                  <a:pt x="375" y="107"/>
                </a:lnTo>
                <a:lnTo>
                  <a:pt x="380" y="58"/>
                </a:lnTo>
                <a:lnTo>
                  <a:pt x="385" y="63"/>
                </a:lnTo>
                <a:lnTo>
                  <a:pt x="390" y="26"/>
                </a:lnTo>
                <a:lnTo>
                  <a:pt x="395" y="28"/>
                </a:lnTo>
                <a:lnTo>
                  <a:pt x="401" y="24"/>
                </a:lnTo>
                <a:lnTo>
                  <a:pt x="406" y="0"/>
                </a:lnTo>
                <a:lnTo>
                  <a:pt x="411" y="24"/>
                </a:lnTo>
                <a:lnTo>
                  <a:pt x="416" y="33"/>
                </a:lnTo>
                <a:lnTo>
                  <a:pt x="422" y="52"/>
                </a:lnTo>
                <a:lnTo>
                  <a:pt x="427" y="78"/>
                </a:lnTo>
                <a:lnTo>
                  <a:pt x="432" y="118"/>
                </a:lnTo>
                <a:lnTo>
                  <a:pt x="437" y="118"/>
                </a:lnTo>
                <a:lnTo>
                  <a:pt x="443" y="143"/>
                </a:lnTo>
                <a:lnTo>
                  <a:pt x="448" y="163"/>
                </a:lnTo>
                <a:lnTo>
                  <a:pt x="453" y="180"/>
                </a:lnTo>
                <a:lnTo>
                  <a:pt x="458" y="202"/>
                </a:lnTo>
                <a:lnTo>
                  <a:pt x="463" y="207"/>
                </a:lnTo>
                <a:lnTo>
                  <a:pt x="469" y="221"/>
                </a:lnTo>
                <a:lnTo>
                  <a:pt x="474" y="234"/>
                </a:lnTo>
                <a:lnTo>
                  <a:pt x="479" y="244"/>
                </a:lnTo>
                <a:lnTo>
                  <a:pt x="485" y="247"/>
                </a:lnTo>
                <a:lnTo>
                  <a:pt x="490" y="241"/>
                </a:lnTo>
                <a:lnTo>
                  <a:pt x="495" y="242"/>
                </a:lnTo>
                <a:lnTo>
                  <a:pt x="500" y="256"/>
                </a:lnTo>
                <a:lnTo>
                  <a:pt x="506" y="266"/>
                </a:lnTo>
                <a:lnTo>
                  <a:pt x="511" y="272"/>
                </a:lnTo>
                <a:lnTo>
                  <a:pt x="516" y="277"/>
                </a:lnTo>
                <a:lnTo>
                  <a:pt x="521" y="293"/>
                </a:lnTo>
                <a:lnTo>
                  <a:pt x="527" y="282"/>
                </a:lnTo>
                <a:lnTo>
                  <a:pt x="532" y="290"/>
                </a:lnTo>
                <a:lnTo>
                  <a:pt x="537" y="302"/>
                </a:lnTo>
                <a:lnTo>
                  <a:pt x="543" y="299"/>
                </a:lnTo>
                <a:lnTo>
                  <a:pt x="548" y="297"/>
                </a:lnTo>
                <a:lnTo>
                  <a:pt x="553" y="302"/>
                </a:lnTo>
                <a:lnTo>
                  <a:pt x="558" y="304"/>
                </a:lnTo>
                <a:lnTo>
                  <a:pt x="564" y="314"/>
                </a:lnTo>
                <a:lnTo>
                  <a:pt x="569" y="311"/>
                </a:lnTo>
                <a:lnTo>
                  <a:pt x="574" y="307"/>
                </a:lnTo>
                <a:lnTo>
                  <a:pt x="580" y="317"/>
                </a:lnTo>
                <a:lnTo>
                  <a:pt x="585" y="310"/>
                </a:lnTo>
                <a:lnTo>
                  <a:pt x="590" y="315"/>
                </a:lnTo>
                <a:lnTo>
                  <a:pt x="595" y="322"/>
                </a:lnTo>
                <a:lnTo>
                  <a:pt x="601" y="320"/>
                </a:lnTo>
                <a:lnTo>
                  <a:pt x="606" y="327"/>
                </a:lnTo>
                <a:lnTo>
                  <a:pt x="611" y="325"/>
                </a:lnTo>
                <a:lnTo>
                  <a:pt x="617" y="336"/>
                </a:lnTo>
                <a:lnTo>
                  <a:pt x="622" y="334"/>
                </a:lnTo>
                <a:lnTo>
                  <a:pt x="627" y="332"/>
                </a:lnTo>
                <a:lnTo>
                  <a:pt x="633" y="340"/>
                </a:lnTo>
                <a:lnTo>
                  <a:pt x="638" y="332"/>
                </a:lnTo>
                <a:lnTo>
                  <a:pt x="643" y="327"/>
                </a:lnTo>
                <a:lnTo>
                  <a:pt x="649" y="335"/>
                </a:lnTo>
                <a:lnTo>
                  <a:pt x="654" y="326"/>
                </a:lnTo>
                <a:lnTo>
                  <a:pt x="659" y="328"/>
                </a:lnTo>
                <a:lnTo>
                  <a:pt x="665" y="343"/>
                </a:lnTo>
                <a:lnTo>
                  <a:pt x="670" y="331"/>
                </a:lnTo>
                <a:lnTo>
                  <a:pt x="675" y="328"/>
                </a:lnTo>
                <a:lnTo>
                  <a:pt x="681" y="330"/>
                </a:lnTo>
                <a:lnTo>
                  <a:pt x="686" y="332"/>
                </a:lnTo>
                <a:lnTo>
                  <a:pt x="691" y="328"/>
                </a:lnTo>
                <a:lnTo>
                  <a:pt x="697" y="333"/>
                </a:lnTo>
                <a:lnTo>
                  <a:pt x="702" y="338"/>
                </a:lnTo>
                <a:lnTo>
                  <a:pt x="707" y="333"/>
                </a:lnTo>
                <a:lnTo>
                  <a:pt x="713" y="331"/>
                </a:lnTo>
                <a:lnTo>
                  <a:pt x="718" y="335"/>
                </a:lnTo>
                <a:lnTo>
                  <a:pt x="723" y="331"/>
                </a:lnTo>
                <a:lnTo>
                  <a:pt x="729" y="323"/>
                </a:lnTo>
                <a:lnTo>
                  <a:pt x="734" y="331"/>
                </a:lnTo>
                <a:lnTo>
                  <a:pt x="740" y="329"/>
                </a:lnTo>
                <a:lnTo>
                  <a:pt x="745" y="319"/>
                </a:lnTo>
                <a:lnTo>
                  <a:pt x="750" y="336"/>
                </a:lnTo>
                <a:lnTo>
                  <a:pt x="756" y="328"/>
                </a:lnTo>
                <a:lnTo>
                  <a:pt x="761" y="343"/>
                </a:lnTo>
                <a:lnTo>
                  <a:pt x="766" y="336"/>
                </a:lnTo>
                <a:lnTo>
                  <a:pt x="772" y="328"/>
                </a:lnTo>
                <a:lnTo>
                  <a:pt x="777" y="342"/>
                </a:lnTo>
                <a:lnTo>
                  <a:pt x="783" y="351"/>
                </a:lnTo>
                <a:lnTo>
                  <a:pt x="788" y="340"/>
                </a:lnTo>
                <a:lnTo>
                  <a:pt x="793" y="340"/>
                </a:lnTo>
                <a:lnTo>
                  <a:pt x="799" y="357"/>
                </a:lnTo>
                <a:lnTo>
                  <a:pt x="804" y="353"/>
                </a:lnTo>
                <a:lnTo>
                  <a:pt x="810" y="340"/>
                </a:lnTo>
                <a:lnTo>
                  <a:pt x="815" y="334"/>
                </a:lnTo>
                <a:lnTo>
                  <a:pt x="820" y="344"/>
                </a:lnTo>
                <a:lnTo>
                  <a:pt x="826" y="346"/>
                </a:lnTo>
                <a:lnTo>
                  <a:pt x="831" y="349"/>
                </a:lnTo>
                <a:lnTo>
                  <a:pt x="837" y="353"/>
                </a:lnTo>
                <a:lnTo>
                  <a:pt x="842" y="338"/>
                </a:lnTo>
                <a:lnTo>
                  <a:pt x="847" y="343"/>
                </a:lnTo>
                <a:lnTo>
                  <a:pt x="853" y="340"/>
                </a:lnTo>
                <a:lnTo>
                  <a:pt x="858" y="339"/>
                </a:lnTo>
                <a:lnTo>
                  <a:pt x="864" y="347"/>
                </a:lnTo>
                <a:lnTo>
                  <a:pt x="869" y="351"/>
                </a:lnTo>
                <a:lnTo>
                  <a:pt x="874" y="346"/>
                </a:lnTo>
                <a:lnTo>
                  <a:pt x="880" y="338"/>
                </a:lnTo>
                <a:lnTo>
                  <a:pt x="885" y="340"/>
                </a:lnTo>
                <a:lnTo>
                  <a:pt x="891" y="336"/>
                </a:lnTo>
                <a:lnTo>
                  <a:pt x="896" y="343"/>
                </a:lnTo>
                <a:lnTo>
                  <a:pt x="902" y="340"/>
                </a:lnTo>
                <a:lnTo>
                  <a:pt x="907" y="334"/>
                </a:lnTo>
                <a:lnTo>
                  <a:pt x="913" y="330"/>
                </a:lnTo>
                <a:lnTo>
                  <a:pt x="918" y="343"/>
                </a:lnTo>
                <a:lnTo>
                  <a:pt x="923" y="332"/>
                </a:lnTo>
                <a:lnTo>
                  <a:pt x="929" y="336"/>
                </a:lnTo>
                <a:lnTo>
                  <a:pt x="934" y="344"/>
                </a:lnTo>
                <a:lnTo>
                  <a:pt x="940" y="345"/>
                </a:lnTo>
                <a:lnTo>
                  <a:pt x="945" y="342"/>
                </a:lnTo>
                <a:lnTo>
                  <a:pt x="951" y="338"/>
                </a:lnTo>
                <a:lnTo>
                  <a:pt x="956" y="344"/>
                </a:lnTo>
                <a:lnTo>
                  <a:pt x="962" y="343"/>
                </a:lnTo>
                <a:lnTo>
                  <a:pt x="967" y="342"/>
                </a:lnTo>
                <a:lnTo>
                  <a:pt x="972" y="337"/>
                </a:lnTo>
                <a:lnTo>
                  <a:pt x="978" y="333"/>
                </a:lnTo>
                <a:lnTo>
                  <a:pt x="983" y="342"/>
                </a:lnTo>
                <a:lnTo>
                  <a:pt x="989" y="339"/>
                </a:lnTo>
                <a:lnTo>
                  <a:pt x="994" y="332"/>
                </a:lnTo>
                <a:lnTo>
                  <a:pt x="1000" y="333"/>
                </a:lnTo>
                <a:lnTo>
                  <a:pt x="1005" y="337"/>
                </a:lnTo>
                <a:lnTo>
                  <a:pt x="1011" y="335"/>
                </a:lnTo>
                <a:lnTo>
                  <a:pt x="1016" y="338"/>
                </a:lnTo>
                <a:lnTo>
                  <a:pt x="1022" y="336"/>
                </a:lnTo>
                <a:lnTo>
                  <a:pt x="1027" y="336"/>
                </a:lnTo>
              </a:path>
            </a:pathLst>
          </a:custGeom>
          <a:noFill/>
          <a:ln w="79375">
            <a:solidFill>
              <a:srgbClr val="FFAA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" name="Rectangle 129"/>
          <p:cNvSpPr>
            <a:spLocks noChangeArrowheads="1"/>
          </p:cNvSpPr>
          <p:nvPr/>
        </p:nvSpPr>
        <p:spPr bwMode="auto">
          <a:xfrm>
            <a:off x="1403350" y="2767013"/>
            <a:ext cx="10207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</a:rPr>
              <a:t>water/air</a:t>
            </a:r>
            <a:endParaRPr lang="en-US" dirty="0"/>
          </a:p>
        </p:txBody>
      </p:sp>
      <p:sp>
        <p:nvSpPr>
          <p:cNvPr id="416" name="Freeform 130"/>
          <p:cNvSpPr>
            <a:spLocks/>
          </p:cNvSpPr>
          <p:nvPr/>
        </p:nvSpPr>
        <p:spPr bwMode="auto">
          <a:xfrm>
            <a:off x="1331913" y="2527300"/>
            <a:ext cx="3013075" cy="717550"/>
          </a:xfrm>
          <a:custGeom>
            <a:avLst/>
            <a:gdLst>
              <a:gd name="T0" fmla="*/ 2147483647 w 945"/>
              <a:gd name="T1" fmla="*/ 2147483647 h 284"/>
              <a:gd name="T2" fmla="*/ 2147483647 w 945"/>
              <a:gd name="T3" fmla="*/ 2147483647 h 284"/>
              <a:gd name="T4" fmla="*/ 2147483647 w 945"/>
              <a:gd name="T5" fmla="*/ 2147483647 h 284"/>
              <a:gd name="T6" fmla="*/ 2147483647 w 945"/>
              <a:gd name="T7" fmla="*/ 2147483647 h 284"/>
              <a:gd name="T8" fmla="*/ 2147483647 w 945"/>
              <a:gd name="T9" fmla="*/ 2147483647 h 284"/>
              <a:gd name="T10" fmla="*/ 2147483647 w 945"/>
              <a:gd name="T11" fmla="*/ 2147483647 h 284"/>
              <a:gd name="T12" fmla="*/ 2147483647 w 945"/>
              <a:gd name="T13" fmla="*/ 2147483647 h 284"/>
              <a:gd name="T14" fmla="*/ 2147483647 w 945"/>
              <a:gd name="T15" fmla="*/ 2147483647 h 284"/>
              <a:gd name="T16" fmla="*/ 2147483647 w 945"/>
              <a:gd name="T17" fmla="*/ 2147483647 h 284"/>
              <a:gd name="T18" fmla="*/ 2147483647 w 945"/>
              <a:gd name="T19" fmla="*/ 2147483647 h 284"/>
              <a:gd name="T20" fmla="*/ 2147483647 w 945"/>
              <a:gd name="T21" fmla="*/ 2147483647 h 284"/>
              <a:gd name="T22" fmla="*/ 2147483647 w 945"/>
              <a:gd name="T23" fmla="*/ 2147483647 h 284"/>
              <a:gd name="T24" fmla="*/ 2147483647 w 945"/>
              <a:gd name="T25" fmla="*/ 2147483647 h 284"/>
              <a:gd name="T26" fmla="*/ 2147483647 w 945"/>
              <a:gd name="T27" fmla="*/ 2147483647 h 284"/>
              <a:gd name="T28" fmla="*/ 2147483647 w 945"/>
              <a:gd name="T29" fmla="*/ 2147483647 h 284"/>
              <a:gd name="T30" fmla="*/ 2147483647 w 945"/>
              <a:gd name="T31" fmla="*/ 2147483647 h 284"/>
              <a:gd name="T32" fmla="*/ 2147483647 w 945"/>
              <a:gd name="T33" fmla="*/ 2147483647 h 284"/>
              <a:gd name="T34" fmla="*/ 2147483647 w 945"/>
              <a:gd name="T35" fmla="*/ 2147483647 h 284"/>
              <a:gd name="T36" fmla="*/ 2147483647 w 945"/>
              <a:gd name="T37" fmla="*/ 2147483647 h 284"/>
              <a:gd name="T38" fmla="*/ 2147483647 w 945"/>
              <a:gd name="T39" fmla="*/ 2147483647 h 284"/>
              <a:gd name="T40" fmla="*/ 2147483647 w 945"/>
              <a:gd name="T41" fmla="*/ 2147483647 h 284"/>
              <a:gd name="T42" fmla="*/ 2147483647 w 945"/>
              <a:gd name="T43" fmla="*/ 2147483647 h 284"/>
              <a:gd name="T44" fmla="*/ 2147483647 w 945"/>
              <a:gd name="T45" fmla="*/ 2147483647 h 284"/>
              <a:gd name="T46" fmla="*/ 2147483647 w 945"/>
              <a:gd name="T47" fmla="*/ 2147483647 h 284"/>
              <a:gd name="T48" fmla="*/ 2147483647 w 945"/>
              <a:gd name="T49" fmla="*/ 2147483647 h 284"/>
              <a:gd name="T50" fmla="*/ 2147483647 w 945"/>
              <a:gd name="T51" fmla="*/ 2147483647 h 284"/>
              <a:gd name="T52" fmla="*/ 2147483647 w 945"/>
              <a:gd name="T53" fmla="*/ 2147483647 h 284"/>
              <a:gd name="T54" fmla="*/ 2147483647 w 945"/>
              <a:gd name="T55" fmla="*/ 2147483647 h 284"/>
              <a:gd name="T56" fmla="*/ 2147483647 w 945"/>
              <a:gd name="T57" fmla="*/ 2147483647 h 284"/>
              <a:gd name="T58" fmla="*/ 2147483647 w 945"/>
              <a:gd name="T59" fmla="*/ 2147483647 h 284"/>
              <a:gd name="T60" fmla="*/ 2147483647 w 945"/>
              <a:gd name="T61" fmla="*/ 2147483647 h 284"/>
              <a:gd name="T62" fmla="*/ 2147483647 w 945"/>
              <a:gd name="T63" fmla="*/ 2147483647 h 284"/>
              <a:gd name="T64" fmla="*/ 2147483647 w 945"/>
              <a:gd name="T65" fmla="*/ 2147483647 h 284"/>
              <a:gd name="T66" fmla="*/ 2147483647 w 945"/>
              <a:gd name="T67" fmla="*/ 2147483647 h 284"/>
              <a:gd name="T68" fmla="*/ 2147483647 w 945"/>
              <a:gd name="T69" fmla="*/ 2147483647 h 284"/>
              <a:gd name="T70" fmla="*/ 2147483647 w 945"/>
              <a:gd name="T71" fmla="*/ 2147483647 h 284"/>
              <a:gd name="T72" fmla="*/ 2147483647 w 945"/>
              <a:gd name="T73" fmla="*/ 2147483647 h 284"/>
              <a:gd name="T74" fmla="*/ 2147483647 w 945"/>
              <a:gd name="T75" fmla="*/ 2147483647 h 284"/>
              <a:gd name="T76" fmla="*/ 2147483647 w 945"/>
              <a:gd name="T77" fmla="*/ 2147483647 h 284"/>
              <a:gd name="T78" fmla="*/ 2147483647 w 945"/>
              <a:gd name="T79" fmla="*/ 2147483647 h 284"/>
              <a:gd name="T80" fmla="*/ 2147483647 w 945"/>
              <a:gd name="T81" fmla="*/ 2147483647 h 284"/>
              <a:gd name="T82" fmla="*/ 2147483647 w 945"/>
              <a:gd name="T83" fmla="*/ 2147483647 h 284"/>
              <a:gd name="T84" fmla="*/ 2147483647 w 945"/>
              <a:gd name="T85" fmla="*/ 2147483647 h 284"/>
              <a:gd name="T86" fmla="*/ 2147483647 w 945"/>
              <a:gd name="T87" fmla="*/ 2147483647 h 284"/>
              <a:gd name="T88" fmla="*/ 2147483647 w 945"/>
              <a:gd name="T89" fmla="*/ 2147483647 h 284"/>
              <a:gd name="T90" fmla="*/ 2147483647 w 945"/>
              <a:gd name="T91" fmla="*/ 2147483647 h 284"/>
              <a:gd name="T92" fmla="*/ 2147483647 w 945"/>
              <a:gd name="T93" fmla="*/ 2147483647 h 284"/>
              <a:gd name="T94" fmla="*/ 2147483647 w 945"/>
              <a:gd name="T95" fmla="*/ 2147483647 h 284"/>
              <a:gd name="T96" fmla="*/ 2147483647 w 945"/>
              <a:gd name="T97" fmla="*/ 2147483647 h 28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45"/>
              <a:gd name="T148" fmla="*/ 0 h 284"/>
              <a:gd name="T149" fmla="*/ 945 w 945"/>
              <a:gd name="T150" fmla="*/ 284 h 28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45" h="284">
                <a:moveTo>
                  <a:pt x="0" y="284"/>
                </a:moveTo>
                <a:lnTo>
                  <a:pt x="1" y="284"/>
                </a:lnTo>
                <a:lnTo>
                  <a:pt x="6" y="284"/>
                </a:lnTo>
                <a:lnTo>
                  <a:pt x="10" y="283"/>
                </a:lnTo>
                <a:lnTo>
                  <a:pt x="15" y="283"/>
                </a:lnTo>
                <a:lnTo>
                  <a:pt x="20" y="283"/>
                </a:lnTo>
                <a:lnTo>
                  <a:pt x="24" y="283"/>
                </a:lnTo>
                <a:lnTo>
                  <a:pt x="29" y="282"/>
                </a:lnTo>
                <a:lnTo>
                  <a:pt x="34" y="282"/>
                </a:lnTo>
                <a:lnTo>
                  <a:pt x="38" y="282"/>
                </a:lnTo>
                <a:lnTo>
                  <a:pt x="43" y="281"/>
                </a:lnTo>
                <a:lnTo>
                  <a:pt x="48" y="281"/>
                </a:lnTo>
                <a:lnTo>
                  <a:pt x="53" y="281"/>
                </a:lnTo>
                <a:lnTo>
                  <a:pt x="57" y="281"/>
                </a:lnTo>
                <a:lnTo>
                  <a:pt x="62" y="280"/>
                </a:lnTo>
                <a:lnTo>
                  <a:pt x="67" y="280"/>
                </a:lnTo>
                <a:lnTo>
                  <a:pt x="71" y="280"/>
                </a:lnTo>
                <a:lnTo>
                  <a:pt x="76" y="279"/>
                </a:lnTo>
                <a:lnTo>
                  <a:pt x="81" y="279"/>
                </a:lnTo>
                <a:lnTo>
                  <a:pt x="85" y="279"/>
                </a:lnTo>
                <a:lnTo>
                  <a:pt x="90" y="278"/>
                </a:lnTo>
                <a:lnTo>
                  <a:pt x="95" y="278"/>
                </a:lnTo>
                <a:lnTo>
                  <a:pt x="100" y="278"/>
                </a:lnTo>
                <a:lnTo>
                  <a:pt x="104" y="277"/>
                </a:lnTo>
                <a:lnTo>
                  <a:pt x="109" y="277"/>
                </a:lnTo>
                <a:lnTo>
                  <a:pt x="114" y="277"/>
                </a:lnTo>
                <a:lnTo>
                  <a:pt x="118" y="276"/>
                </a:lnTo>
                <a:lnTo>
                  <a:pt x="123" y="276"/>
                </a:lnTo>
                <a:lnTo>
                  <a:pt x="128" y="276"/>
                </a:lnTo>
                <a:lnTo>
                  <a:pt x="133" y="275"/>
                </a:lnTo>
                <a:lnTo>
                  <a:pt x="137" y="275"/>
                </a:lnTo>
                <a:lnTo>
                  <a:pt x="142" y="275"/>
                </a:lnTo>
                <a:lnTo>
                  <a:pt x="147" y="274"/>
                </a:lnTo>
                <a:lnTo>
                  <a:pt x="152" y="274"/>
                </a:lnTo>
                <a:lnTo>
                  <a:pt x="156" y="273"/>
                </a:lnTo>
                <a:lnTo>
                  <a:pt x="161" y="273"/>
                </a:lnTo>
                <a:lnTo>
                  <a:pt x="166" y="273"/>
                </a:lnTo>
                <a:lnTo>
                  <a:pt x="171" y="272"/>
                </a:lnTo>
                <a:lnTo>
                  <a:pt x="175" y="272"/>
                </a:lnTo>
                <a:lnTo>
                  <a:pt x="180" y="271"/>
                </a:lnTo>
                <a:lnTo>
                  <a:pt x="185" y="271"/>
                </a:lnTo>
                <a:lnTo>
                  <a:pt x="190" y="270"/>
                </a:lnTo>
                <a:lnTo>
                  <a:pt x="194" y="270"/>
                </a:lnTo>
                <a:lnTo>
                  <a:pt x="199" y="269"/>
                </a:lnTo>
                <a:lnTo>
                  <a:pt x="204" y="269"/>
                </a:lnTo>
                <a:lnTo>
                  <a:pt x="209" y="268"/>
                </a:lnTo>
                <a:lnTo>
                  <a:pt x="213" y="268"/>
                </a:lnTo>
                <a:lnTo>
                  <a:pt x="218" y="267"/>
                </a:lnTo>
                <a:lnTo>
                  <a:pt x="223" y="267"/>
                </a:lnTo>
                <a:lnTo>
                  <a:pt x="228" y="266"/>
                </a:lnTo>
                <a:lnTo>
                  <a:pt x="232" y="266"/>
                </a:lnTo>
                <a:lnTo>
                  <a:pt x="237" y="265"/>
                </a:lnTo>
                <a:lnTo>
                  <a:pt x="242" y="265"/>
                </a:lnTo>
                <a:lnTo>
                  <a:pt x="247" y="264"/>
                </a:lnTo>
                <a:lnTo>
                  <a:pt x="252" y="263"/>
                </a:lnTo>
                <a:lnTo>
                  <a:pt x="256" y="263"/>
                </a:lnTo>
                <a:lnTo>
                  <a:pt x="261" y="262"/>
                </a:lnTo>
                <a:lnTo>
                  <a:pt x="266" y="261"/>
                </a:lnTo>
                <a:lnTo>
                  <a:pt x="271" y="261"/>
                </a:lnTo>
                <a:lnTo>
                  <a:pt x="275" y="260"/>
                </a:lnTo>
                <a:lnTo>
                  <a:pt x="280" y="259"/>
                </a:lnTo>
                <a:lnTo>
                  <a:pt x="285" y="259"/>
                </a:lnTo>
                <a:lnTo>
                  <a:pt x="290" y="258"/>
                </a:lnTo>
                <a:lnTo>
                  <a:pt x="295" y="257"/>
                </a:lnTo>
                <a:lnTo>
                  <a:pt x="299" y="256"/>
                </a:lnTo>
                <a:lnTo>
                  <a:pt x="304" y="256"/>
                </a:lnTo>
                <a:lnTo>
                  <a:pt x="309" y="255"/>
                </a:lnTo>
                <a:lnTo>
                  <a:pt x="314" y="254"/>
                </a:lnTo>
                <a:lnTo>
                  <a:pt x="319" y="253"/>
                </a:lnTo>
                <a:lnTo>
                  <a:pt x="323" y="252"/>
                </a:lnTo>
                <a:lnTo>
                  <a:pt x="328" y="251"/>
                </a:lnTo>
                <a:lnTo>
                  <a:pt x="333" y="250"/>
                </a:lnTo>
                <a:lnTo>
                  <a:pt x="338" y="250"/>
                </a:lnTo>
                <a:lnTo>
                  <a:pt x="343" y="249"/>
                </a:lnTo>
                <a:lnTo>
                  <a:pt x="347" y="248"/>
                </a:lnTo>
                <a:lnTo>
                  <a:pt x="352" y="246"/>
                </a:lnTo>
                <a:lnTo>
                  <a:pt x="357" y="245"/>
                </a:lnTo>
                <a:lnTo>
                  <a:pt x="362" y="244"/>
                </a:lnTo>
                <a:lnTo>
                  <a:pt x="367" y="243"/>
                </a:lnTo>
                <a:lnTo>
                  <a:pt x="372" y="242"/>
                </a:lnTo>
                <a:lnTo>
                  <a:pt x="376" y="241"/>
                </a:lnTo>
                <a:lnTo>
                  <a:pt x="381" y="239"/>
                </a:lnTo>
                <a:lnTo>
                  <a:pt x="386" y="238"/>
                </a:lnTo>
                <a:lnTo>
                  <a:pt x="391" y="237"/>
                </a:lnTo>
                <a:lnTo>
                  <a:pt x="396" y="235"/>
                </a:lnTo>
                <a:lnTo>
                  <a:pt x="401" y="234"/>
                </a:lnTo>
                <a:lnTo>
                  <a:pt x="405" y="232"/>
                </a:lnTo>
                <a:lnTo>
                  <a:pt x="410" y="231"/>
                </a:lnTo>
                <a:lnTo>
                  <a:pt x="415" y="229"/>
                </a:lnTo>
                <a:lnTo>
                  <a:pt x="420" y="227"/>
                </a:lnTo>
                <a:lnTo>
                  <a:pt x="425" y="226"/>
                </a:lnTo>
                <a:lnTo>
                  <a:pt x="430" y="224"/>
                </a:lnTo>
                <a:lnTo>
                  <a:pt x="434" y="222"/>
                </a:lnTo>
                <a:lnTo>
                  <a:pt x="439" y="220"/>
                </a:lnTo>
                <a:lnTo>
                  <a:pt x="444" y="218"/>
                </a:lnTo>
                <a:lnTo>
                  <a:pt x="449" y="215"/>
                </a:lnTo>
                <a:lnTo>
                  <a:pt x="454" y="213"/>
                </a:lnTo>
                <a:lnTo>
                  <a:pt x="459" y="211"/>
                </a:lnTo>
                <a:lnTo>
                  <a:pt x="464" y="208"/>
                </a:lnTo>
                <a:lnTo>
                  <a:pt x="468" y="205"/>
                </a:lnTo>
                <a:lnTo>
                  <a:pt x="473" y="202"/>
                </a:lnTo>
                <a:lnTo>
                  <a:pt x="478" y="199"/>
                </a:lnTo>
                <a:lnTo>
                  <a:pt x="483" y="196"/>
                </a:lnTo>
                <a:lnTo>
                  <a:pt x="488" y="193"/>
                </a:lnTo>
                <a:lnTo>
                  <a:pt x="493" y="189"/>
                </a:lnTo>
                <a:lnTo>
                  <a:pt x="498" y="186"/>
                </a:lnTo>
                <a:lnTo>
                  <a:pt x="503" y="182"/>
                </a:lnTo>
                <a:lnTo>
                  <a:pt x="507" y="178"/>
                </a:lnTo>
                <a:lnTo>
                  <a:pt x="512" y="173"/>
                </a:lnTo>
                <a:lnTo>
                  <a:pt x="517" y="169"/>
                </a:lnTo>
                <a:lnTo>
                  <a:pt x="522" y="164"/>
                </a:lnTo>
                <a:lnTo>
                  <a:pt x="527" y="159"/>
                </a:lnTo>
                <a:lnTo>
                  <a:pt x="532" y="153"/>
                </a:lnTo>
                <a:lnTo>
                  <a:pt x="537" y="148"/>
                </a:lnTo>
                <a:lnTo>
                  <a:pt x="542" y="142"/>
                </a:lnTo>
                <a:lnTo>
                  <a:pt x="547" y="136"/>
                </a:lnTo>
                <a:lnTo>
                  <a:pt x="551" y="130"/>
                </a:lnTo>
                <a:lnTo>
                  <a:pt x="556" y="124"/>
                </a:lnTo>
                <a:lnTo>
                  <a:pt x="561" y="117"/>
                </a:lnTo>
                <a:lnTo>
                  <a:pt x="566" y="110"/>
                </a:lnTo>
                <a:lnTo>
                  <a:pt x="571" y="103"/>
                </a:lnTo>
                <a:lnTo>
                  <a:pt x="576" y="96"/>
                </a:lnTo>
                <a:lnTo>
                  <a:pt x="581" y="89"/>
                </a:lnTo>
                <a:lnTo>
                  <a:pt x="586" y="82"/>
                </a:lnTo>
                <a:lnTo>
                  <a:pt x="591" y="75"/>
                </a:lnTo>
                <a:lnTo>
                  <a:pt x="596" y="68"/>
                </a:lnTo>
                <a:lnTo>
                  <a:pt x="600" y="61"/>
                </a:lnTo>
                <a:lnTo>
                  <a:pt x="605" y="54"/>
                </a:lnTo>
                <a:lnTo>
                  <a:pt x="610" y="47"/>
                </a:lnTo>
                <a:lnTo>
                  <a:pt x="615" y="41"/>
                </a:lnTo>
                <a:lnTo>
                  <a:pt x="620" y="35"/>
                </a:lnTo>
                <a:lnTo>
                  <a:pt x="625" y="29"/>
                </a:lnTo>
                <a:lnTo>
                  <a:pt x="630" y="24"/>
                </a:lnTo>
                <a:lnTo>
                  <a:pt x="635" y="19"/>
                </a:lnTo>
                <a:lnTo>
                  <a:pt x="640" y="14"/>
                </a:lnTo>
                <a:lnTo>
                  <a:pt x="645" y="11"/>
                </a:lnTo>
                <a:lnTo>
                  <a:pt x="650" y="7"/>
                </a:lnTo>
                <a:lnTo>
                  <a:pt x="655" y="5"/>
                </a:lnTo>
                <a:lnTo>
                  <a:pt x="660" y="3"/>
                </a:lnTo>
                <a:lnTo>
                  <a:pt x="665" y="1"/>
                </a:lnTo>
                <a:lnTo>
                  <a:pt x="670" y="1"/>
                </a:lnTo>
                <a:lnTo>
                  <a:pt x="674" y="0"/>
                </a:lnTo>
                <a:lnTo>
                  <a:pt x="679" y="1"/>
                </a:lnTo>
                <a:lnTo>
                  <a:pt x="684" y="2"/>
                </a:lnTo>
                <a:lnTo>
                  <a:pt x="689" y="3"/>
                </a:lnTo>
                <a:lnTo>
                  <a:pt x="694" y="5"/>
                </a:lnTo>
                <a:lnTo>
                  <a:pt x="699" y="8"/>
                </a:lnTo>
                <a:lnTo>
                  <a:pt x="704" y="11"/>
                </a:lnTo>
                <a:lnTo>
                  <a:pt x="709" y="14"/>
                </a:lnTo>
                <a:lnTo>
                  <a:pt x="714" y="17"/>
                </a:lnTo>
                <a:lnTo>
                  <a:pt x="719" y="20"/>
                </a:lnTo>
                <a:lnTo>
                  <a:pt x="724" y="24"/>
                </a:lnTo>
                <a:lnTo>
                  <a:pt x="729" y="27"/>
                </a:lnTo>
                <a:lnTo>
                  <a:pt x="734" y="31"/>
                </a:lnTo>
                <a:lnTo>
                  <a:pt x="739" y="34"/>
                </a:lnTo>
                <a:lnTo>
                  <a:pt x="744" y="37"/>
                </a:lnTo>
                <a:lnTo>
                  <a:pt x="749" y="40"/>
                </a:lnTo>
                <a:lnTo>
                  <a:pt x="754" y="43"/>
                </a:lnTo>
                <a:lnTo>
                  <a:pt x="759" y="45"/>
                </a:lnTo>
                <a:lnTo>
                  <a:pt x="764" y="46"/>
                </a:lnTo>
                <a:lnTo>
                  <a:pt x="769" y="48"/>
                </a:lnTo>
                <a:lnTo>
                  <a:pt x="774" y="49"/>
                </a:lnTo>
                <a:lnTo>
                  <a:pt x="779" y="49"/>
                </a:lnTo>
                <a:lnTo>
                  <a:pt x="784" y="50"/>
                </a:lnTo>
                <a:lnTo>
                  <a:pt x="789" y="49"/>
                </a:lnTo>
                <a:lnTo>
                  <a:pt x="794" y="49"/>
                </a:lnTo>
                <a:lnTo>
                  <a:pt x="799" y="48"/>
                </a:lnTo>
                <a:lnTo>
                  <a:pt x="804" y="46"/>
                </a:lnTo>
                <a:lnTo>
                  <a:pt x="809" y="44"/>
                </a:lnTo>
                <a:lnTo>
                  <a:pt x="814" y="43"/>
                </a:lnTo>
                <a:lnTo>
                  <a:pt x="819" y="40"/>
                </a:lnTo>
                <a:lnTo>
                  <a:pt x="824" y="38"/>
                </a:lnTo>
                <a:lnTo>
                  <a:pt x="829" y="36"/>
                </a:lnTo>
                <a:lnTo>
                  <a:pt x="834" y="33"/>
                </a:lnTo>
                <a:lnTo>
                  <a:pt x="839" y="31"/>
                </a:lnTo>
                <a:lnTo>
                  <a:pt x="844" y="28"/>
                </a:lnTo>
                <a:lnTo>
                  <a:pt x="849" y="26"/>
                </a:lnTo>
                <a:lnTo>
                  <a:pt x="854" y="24"/>
                </a:lnTo>
                <a:lnTo>
                  <a:pt x="859" y="21"/>
                </a:lnTo>
                <a:lnTo>
                  <a:pt x="864" y="20"/>
                </a:lnTo>
                <a:lnTo>
                  <a:pt x="869" y="18"/>
                </a:lnTo>
                <a:lnTo>
                  <a:pt x="874" y="17"/>
                </a:lnTo>
                <a:lnTo>
                  <a:pt x="879" y="16"/>
                </a:lnTo>
                <a:lnTo>
                  <a:pt x="884" y="15"/>
                </a:lnTo>
                <a:lnTo>
                  <a:pt x="889" y="15"/>
                </a:lnTo>
                <a:lnTo>
                  <a:pt x="894" y="15"/>
                </a:lnTo>
                <a:lnTo>
                  <a:pt x="899" y="16"/>
                </a:lnTo>
                <a:lnTo>
                  <a:pt x="904" y="16"/>
                </a:lnTo>
                <a:lnTo>
                  <a:pt x="909" y="18"/>
                </a:lnTo>
                <a:lnTo>
                  <a:pt x="914" y="20"/>
                </a:lnTo>
                <a:lnTo>
                  <a:pt x="919" y="22"/>
                </a:lnTo>
                <a:lnTo>
                  <a:pt x="924" y="25"/>
                </a:lnTo>
                <a:lnTo>
                  <a:pt x="929" y="28"/>
                </a:lnTo>
                <a:lnTo>
                  <a:pt x="935" y="31"/>
                </a:lnTo>
                <a:lnTo>
                  <a:pt x="940" y="35"/>
                </a:lnTo>
                <a:lnTo>
                  <a:pt x="945" y="40"/>
                </a:lnTo>
              </a:path>
            </a:pathLst>
          </a:custGeom>
          <a:noFill/>
          <a:ln w="4127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" name="Freeform 131"/>
          <p:cNvSpPr>
            <a:spLocks/>
          </p:cNvSpPr>
          <p:nvPr/>
        </p:nvSpPr>
        <p:spPr bwMode="auto">
          <a:xfrm>
            <a:off x="4344988" y="2590800"/>
            <a:ext cx="3273425" cy="823913"/>
          </a:xfrm>
          <a:custGeom>
            <a:avLst/>
            <a:gdLst>
              <a:gd name="T0" fmla="*/ 2147483647 w 1027"/>
              <a:gd name="T1" fmla="*/ 2147483647 h 326"/>
              <a:gd name="T2" fmla="*/ 2147483647 w 1027"/>
              <a:gd name="T3" fmla="*/ 2147483647 h 326"/>
              <a:gd name="T4" fmla="*/ 2147483647 w 1027"/>
              <a:gd name="T5" fmla="*/ 2147483647 h 326"/>
              <a:gd name="T6" fmla="*/ 2147483647 w 1027"/>
              <a:gd name="T7" fmla="*/ 2147483647 h 326"/>
              <a:gd name="T8" fmla="*/ 2147483647 w 1027"/>
              <a:gd name="T9" fmla="*/ 2147483647 h 326"/>
              <a:gd name="T10" fmla="*/ 2147483647 w 1027"/>
              <a:gd name="T11" fmla="*/ 2147483647 h 326"/>
              <a:gd name="T12" fmla="*/ 2147483647 w 1027"/>
              <a:gd name="T13" fmla="*/ 2147483647 h 326"/>
              <a:gd name="T14" fmla="*/ 2147483647 w 1027"/>
              <a:gd name="T15" fmla="*/ 2147483647 h 326"/>
              <a:gd name="T16" fmla="*/ 2147483647 w 1027"/>
              <a:gd name="T17" fmla="*/ 2147483647 h 326"/>
              <a:gd name="T18" fmla="*/ 2147483647 w 1027"/>
              <a:gd name="T19" fmla="*/ 2147483647 h 326"/>
              <a:gd name="T20" fmla="*/ 2147483647 w 1027"/>
              <a:gd name="T21" fmla="*/ 2147483647 h 326"/>
              <a:gd name="T22" fmla="*/ 2147483647 w 1027"/>
              <a:gd name="T23" fmla="*/ 2147483647 h 326"/>
              <a:gd name="T24" fmla="*/ 2147483647 w 1027"/>
              <a:gd name="T25" fmla="*/ 2147483647 h 326"/>
              <a:gd name="T26" fmla="*/ 2147483647 w 1027"/>
              <a:gd name="T27" fmla="*/ 2147483647 h 326"/>
              <a:gd name="T28" fmla="*/ 2147483647 w 1027"/>
              <a:gd name="T29" fmla="*/ 2147483647 h 326"/>
              <a:gd name="T30" fmla="*/ 2147483647 w 1027"/>
              <a:gd name="T31" fmla="*/ 2147483647 h 326"/>
              <a:gd name="T32" fmla="*/ 2147483647 w 1027"/>
              <a:gd name="T33" fmla="*/ 2147483647 h 326"/>
              <a:gd name="T34" fmla="*/ 2147483647 w 1027"/>
              <a:gd name="T35" fmla="*/ 2147483647 h 326"/>
              <a:gd name="T36" fmla="*/ 2147483647 w 1027"/>
              <a:gd name="T37" fmla="*/ 2147483647 h 326"/>
              <a:gd name="T38" fmla="*/ 2147483647 w 1027"/>
              <a:gd name="T39" fmla="*/ 2147483647 h 326"/>
              <a:gd name="T40" fmla="*/ 2147483647 w 1027"/>
              <a:gd name="T41" fmla="*/ 2147483647 h 326"/>
              <a:gd name="T42" fmla="*/ 2147483647 w 1027"/>
              <a:gd name="T43" fmla="*/ 2147483647 h 326"/>
              <a:gd name="T44" fmla="*/ 2147483647 w 1027"/>
              <a:gd name="T45" fmla="*/ 2147483647 h 326"/>
              <a:gd name="T46" fmla="*/ 2147483647 w 1027"/>
              <a:gd name="T47" fmla="*/ 2147483647 h 326"/>
              <a:gd name="T48" fmla="*/ 2147483647 w 1027"/>
              <a:gd name="T49" fmla="*/ 2147483647 h 326"/>
              <a:gd name="T50" fmla="*/ 2147483647 w 1027"/>
              <a:gd name="T51" fmla="*/ 2147483647 h 326"/>
              <a:gd name="T52" fmla="*/ 2147483647 w 1027"/>
              <a:gd name="T53" fmla="*/ 2147483647 h 326"/>
              <a:gd name="T54" fmla="*/ 2147483647 w 1027"/>
              <a:gd name="T55" fmla="*/ 2147483647 h 326"/>
              <a:gd name="T56" fmla="*/ 2147483647 w 1027"/>
              <a:gd name="T57" fmla="*/ 2147483647 h 326"/>
              <a:gd name="T58" fmla="*/ 2147483647 w 1027"/>
              <a:gd name="T59" fmla="*/ 2147483647 h 326"/>
              <a:gd name="T60" fmla="*/ 2147483647 w 1027"/>
              <a:gd name="T61" fmla="*/ 2147483647 h 326"/>
              <a:gd name="T62" fmla="*/ 2147483647 w 1027"/>
              <a:gd name="T63" fmla="*/ 2147483647 h 326"/>
              <a:gd name="T64" fmla="*/ 2147483647 w 1027"/>
              <a:gd name="T65" fmla="*/ 2147483647 h 326"/>
              <a:gd name="T66" fmla="*/ 2147483647 w 1027"/>
              <a:gd name="T67" fmla="*/ 2147483647 h 326"/>
              <a:gd name="T68" fmla="*/ 2147483647 w 1027"/>
              <a:gd name="T69" fmla="*/ 2147483647 h 326"/>
              <a:gd name="T70" fmla="*/ 2147483647 w 1027"/>
              <a:gd name="T71" fmla="*/ 2147483647 h 326"/>
              <a:gd name="T72" fmla="*/ 2147483647 w 1027"/>
              <a:gd name="T73" fmla="*/ 2147483647 h 326"/>
              <a:gd name="T74" fmla="*/ 2147483647 w 1027"/>
              <a:gd name="T75" fmla="*/ 2147483647 h 326"/>
              <a:gd name="T76" fmla="*/ 2147483647 w 1027"/>
              <a:gd name="T77" fmla="*/ 2147483647 h 326"/>
              <a:gd name="T78" fmla="*/ 2147483647 w 1027"/>
              <a:gd name="T79" fmla="*/ 2147483647 h 326"/>
              <a:gd name="T80" fmla="*/ 2147483647 w 1027"/>
              <a:gd name="T81" fmla="*/ 2147483647 h 326"/>
              <a:gd name="T82" fmla="*/ 2147483647 w 1027"/>
              <a:gd name="T83" fmla="*/ 2147483647 h 326"/>
              <a:gd name="T84" fmla="*/ 2147483647 w 1027"/>
              <a:gd name="T85" fmla="*/ 2147483647 h 326"/>
              <a:gd name="T86" fmla="*/ 2147483647 w 1027"/>
              <a:gd name="T87" fmla="*/ 2147483647 h 326"/>
              <a:gd name="T88" fmla="*/ 2147483647 w 1027"/>
              <a:gd name="T89" fmla="*/ 2147483647 h 326"/>
              <a:gd name="T90" fmla="*/ 2147483647 w 1027"/>
              <a:gd name="T91" fmla="*/ 2147483647 h 326"/>
              <a:gd name="T92" fmla="*/ 2147483647 w 1027"/>
              <a:gd name="T93" fmla="*/ 2147483647 h 326"/>
              <a:gd name="T94" fmla="*/ 2147483647 w 1027"/>
              <a:gd name="T95" fmla="*/ 2147483647 h 326"/>
              <a:gd name="T96" fmla="*/ 2147483647 w 1027"/>
              <a:gd name="T97" fmla="*/ 2147483647 h 32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27"/>
              <a:gd name="T148" fmla="*/ 0 h 326"/>
              <a:gd name="T149" fmla="*/ 1027 w 1027"/>
              <a:gd name="T150" fmla="*/ 326 h 32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27" h="326">
                <a:moveTo>
                  <a:pt x="0" y="14"/>
                </a:moveTo>
                <a:lnTo>
                  <a:pt x="5" y="19"/>
                </a:lnTo>
                <a:lnTo>
                  <a:pt x="10" y="24"/>
                </a:lnTo>
                <a:lnTo>
                  <a:pt x="15" y="30"/>
                </a:lnTo>
                <a:lnTo>
                  <a:pt x="20" y="35"/>
                </a:lnTo>
                <a:lnTo>
                  <a:pt x="25" y="42"/>
                </a:lnTo>
                <a:lnTo>
                  <a:pt x="30" y="48"/>
                </a:lnTo>
                <a:lnTo>
                  <a:pt x="35" y="55"/>
                </a:lnTo>
                <a:lnTo>
                  <a:pt x="40" y="62"/>
                </a:lnTo>
                <a:lnTo>
                  <a:pt x="45" y="70"/>
                </a:lnTo>
                <a:lnTo>
                  <a:pt x="50" y="78"/>
                </a:lnTo>
                <a:lnTo>
                  <a:pt x="55" y="85"/>
                </a:lnTo>
                <a:lnTo>
                  <a:pt x="60" y="93"/>
                </a:lnTo>
                <a:lnTo>
                  <a:pt x="66" y="102"/>
                </a:lnTo>
                <a:lnTo>
                  <a:pt x="71" y="110"/>
                </a:lnTo>
                <a:lnTo>
                  <a:pt x="76" y="118"/>
                </a:lnTo>
                <a:lnTo>
                  <a:pt x="81" y="127"/>
                </a:lnTo>
                <a:lnTo>
                  <a:pt x="86" y="135"/>
                </a:lnTo>
                <a:lnTo>
                  <a:pt x="91" y="144"/>
                </a:lnTo>
                <a:lnTo>
                  <a:pt x="96" y="152"/>
                </a:lnTo>
                <a:lnTo>
                  <a:pt x="101" y="161"/>
                </a:lnTo>
                <a:lnTo>
                  <a:pt x="106" y="169"/>
                </a:lnTo>
                <a:lnTo>
                  <a:pt x="111" y="178"/>
                </a:lnTo>
                <a:lnTo>
                  <a:pt x="117" y="186"/>
                </a:lnTo>
                <a:lnTo>
                  <a:pt x="122" y="194"/>
                </a:lnTo>
                <a:lnTo>
                  <a:pt x="127" y="203"/>
                </a:lnTo>
                <a:lnTo>
                  <a:pt x="132" y="211"/>
                </a:lnTo>
                <a:lnTo>
                  <a:pt x="137" y="218"/>
                </a:lnTo>
                <a:lnTo>
                  <a:pt x="142" y="226"/>
                </a:lnTo>
                <a:lnTo>
                  <a:pt x="147" y="233"/>
                </a:lnTo>
                <a:lnTo>
                  <a:pt x="152" y="241"/>
                </a:lnTo>
                <a:lnTo>
                  <a:pt x="157" y="248"/>
                </a:lnTo>
                <a:lnTo>
                  <a:pt x="163" y="254"/>
                </a:lnTo>
                <a:lnTo>
                  <a:pt x="168" y="261"/>
                </a:lnTo>
                <a:lnTo>
                  <a:pt x="173" y="267"/>
                </a:lnTo>
                <a:lnTo>
                  <a:pt x="178" y="273"/>
                </a:lnTo>
                <a:lnTo>
                  <a:pt x="183" y="279"/>
                </a:lnTo>
                <a:lnTo>
                  <a:pt x="188" y="285"/>
                </a:lnTo>
                <a:lnTo>
                  <a:pt x="193" y="290"/>
                </a:lnTo>
                <a:lnTo>
                  <a:pt x="199" y="295"/>
                </a:lnTo>
                <a:lnTo>
                  <a:pt x="204" y="299"/>
                </a:lnTo>
                <a:lnTo>
                  <a:pt x="209" y="304"/>
                </a:lnTo>
                <a:lnTo>
                  <a:pt x="214" y="308"/>
                </a:lnTo>
                <a:lnTo>
                  <a:pt x="219" y="311"/>
                </a:lnTo>
                <a:lnTo>
                  <a:pt x="224" y="314"/>
                </a:lnTo>
                <a:lnTo>
                  <a:pt x="229" y="317"/>
                </a:lnTo>
                <a:lnTo>
                  <a:pt x="235" y="320"/>
                </a:lnTo>
                <a:lnTo>
                  <a:pt x="240" y="322"/>
                </a:lnTo>
                <a:lnTo>
                  <a:pt x="245" y="324"/>
                </a:lnTo>
                <a:lnTo>
                  <a:pt x="250" y="325"/>
                </a:lnTo>
                <a:lnTo>
                  <a:pt x="255" y="326"/>
                </a:lnTo>
                <a:lnTo>
                  <a:pt x="260" y="326"/>
                </a:lnTo>
                <a:lnTo>
                  <a:pt x="266" y="326"/>
                </a:lnTo>
                <a:lnTo>
                  <a:pt x="271" y="325"/>
                </a:lnTo>
                <a:lnTo>
                  <a:pt x="276" y="323"/>
                </a:lnTo>
                <a:lnTo>
                  <a:pt x="281" y="321"/>
                </a:lnTo>
                <a:lnTo>
                  <a:pt x="286" y="318"/>
                </a:lnTo>
                <a:lnTo>
                  <a:pt x="291" y="313"/>
                </a:lnTo>
                <a:lnTo>
                  <a:pt x="297" y="308"/>
                </a:lnTo>
                <a:lnTo>
                  <a:pt x="302" y="302"/>
                </a:lnTo>
                <a:lnTo>
                  <a:pt x="307" y="294"/>
                </a:lnTo>
                <a:lnTo>
                  <a:pt x="312" y="284"/>
                </a:lnTo>
                <a:lnTo>
                  <a:pt x="317" y="273"/>
                </a:lnTo>
                <a:lnTo>
                  <a:pt x="323" y="260"/>
                </a:lnTo>
                <a:lnTo>
                  <a:pt x="328" y="244"/>
                </a:lnTo>
                <a:lnTo>
                  <a:pt x="333" y="227"/>
                </a:lnTo>
                <a:lnTo>
                  <a:pt x="338" y="208"/>
                </a:lnTo>
                <a:lnTo>
                  <a:pt x="343" y="188"/>
                </a:lnTo>
                <a:lnTo>
                  <a:pt x="349" y="166"/>
                </a:lnTo>
                <a:lnTo>
                  <a:pt x="354" y="143"/>
                </a:lnTo>
                <a:lnTo>
                  <a:pt x="359" y="119"/>
                </a:lnTo>
                <a:lnTo>
                  <a:pt x="364" y="97"/>
                </a:lnTo>
                <a:lnTo>
                  <a:pt x="369" y="75"/>
                </a:lnTo>
                <a:lnTo>
                  <a:pt x="375" y="54"/>
                </a:lnTo>
                <a:lnTo>
                  <a:pt x="380" y="37"/>
                </a:lnTo>
                <a:lnTo>
                  <a:pt x="385" y="22"/>
                </a:lnTo>
                <a:lnTo>
                  <a:pt x="390" y="11"/>
                </a:lnTo>
                <a:lnTo>
                  <a:pt x="395" y="3"/>
                </a:lnTo>
                <a:lnTo>
                  <a:pt x="401" y="0"/>
                </a:lnTo>
                <a:lnTo>
                  <a:pt x="406" y="1"/>
                </a:lnTo>
                <a:lnTo>
                  <a:pt x="411" y="5"/>
                </a:lnTo>
                <a:lnTo>
                  <a:pt x="416" y="12"/>
                </a:lnTo>
                <a:lnTo>
                  <a:pt x="422" y="23"/>
                </a:lnTo>
                <a:lnTo>
                  <a:pt x="427" y="35"/>
                </a:lnTo>
                <a:lnTo>
                  <a:pt x="432" y="50"/>
                </a:lnTo>
                <a:lnTo>
                  <a:pt x="437" y="65"/>
                </a:lnTo>
                <a:lnTo>
                  <a:pt x="443" y="81"/>
                </a:lnTo>
                <a:lnTo>
                  <a:pt x="448" y="98"/>
                </a:lnTo>
                <a:lnTo>
                  <a:pt x="453" y="114"/>
                </a:lnTo>
                <a:lnTo>
                  <a:pt x="458" y="129"/>
                </a:lnTo>
                <a:lnTo>
                  <a:pt x="463" y="143"/>
                </a:lnTo>
                <a:lnTo>
                  <a:pt x="469" y="157"/>
                </a:lnTo>
                <a:lnTo>
                  <a:pt x="474" y="169"/>
                </a:lnTo>
                <a:lnTo>
                  <a:pt x="479" y="181"/>
                </a:lnTo>
                <a:lnTo>
                  <a:pt x="485" y="191"/>
                </a:lnTo>
                <a:lnTo>
                  <a:pt x="490" y="201"/>
                </a:lnTo>
                <a:lnTo>
                  <a:pt x="495" y="209"/>
                </a:lnTo>
                <a:lnTo>
                  <a:pt x="500" y="217"/>
                </a:lnTo>
                <a:lnTo>
                  <a:pt x="506" y="223"/>
                </a:lnTo>
                <a:lnTo>
                  <a:pt x="511" y="229"/>
                </a:lnTo>
                <a:lnTo>
                  <a:pt x="516" y="235"/>
                </a:lnTo>
                <a:lnTo>
                  <a:pt x="521" y="240"/>
                </a:lnTo>
                <a:lnTo>
                  <a:pt x="527" y="244"/>
                </a:lnTo>
                <a:lnTo>
                  <a:pt x="532" y="248"/>
                </a:lnTo>
                <a:lnTo>
                  <a:pt x="537" y="252"/>
                </a:lnTo>
                <a:lnTo>
                  <a:pt x="543" y="255"/>
                </a:lnTo>
                <a:lnTo>
                  <a:pt x="548" y="258"/>
                </a:lnTo>
                <a:lnTo>
                  <a:pt x="553" y="261"/>
                </a:lnTo>
                <a:lnTo>
                  <a:pt x="558" y="264"/>
                </a:lnTo>
                <a:lnTo>
                  <a:pt x="564" y="266"/>
                </a:lnTo>
                <a:lnTo>
                  <a:pt x="569" y="268"/>
                </a:lnTo>
                <a:lnTo>
                  <a:pt x="574" y="270"/>
                </a:lnTo>
                <a:lnTo>
                  <a:pt x="580" y="272"/>
                </a:lnTo>
                <a:lnTo>
                  <a:pt x="585" y="274"/>
                </a:lnTo>
                <a:lnTo>
                  <a:pt x="590" y="275"/>
                </a:lnTo>
                <a:lnTo>
                  <a:pt x="595" y="277"/>
                </a:lnTo>
                <a:lnTo>
                  <a:pt x="601" y="278"/>
                </a:lnTo>
                <a:lnTo>
                  <a:pt x="606" y="279"/>
                </a:lnTo>
                <a:lnTo>
                  <a:pt x="611" y="281"/>
                </a:lnTo>
                <a:lnTo>
                  <a:pt x="617" y="282"/>
                </a:lnTo>
                <a:lnTo>
                  <a:pt x="622" y="283"/>
                </a:lnTo>
                <a:lnTo>
                  <a:pt x="627" y="284"/>
                </a:lnTo>
                <a:lnTo>
                  <a:pt x="633" y="285"/>
                </a:lnTo>
                <a:lnTo>
                  <a:pt x="638" y="286"/>
                </a:lnTo>
                <a:lnTo>
                  <a:pt x="643" y="286"/>
                </a:lnTo>
                <a:lnTo>
                  <a:pt x="649" y="287"/>
                </a:lnTo>
                <a:lnTo>
                  <a:pt x="654" y="288"/>
                </a:lnTo>
                <a:lnTo>
                  <a:pt x="659" y="289"/>
                </a:lnTo>
                <a:lnTo>
                  <a:pt x="665" y="289"/>
                </a:lnTo>
                <a:lnTo>
                  <a:pt x="670" y="290"/>
                </a:lnTo>
                <a:lnTo>
                  <a:pt x="675" y="291"/>
                </a:lnTo>
                <a:lnTo>
                  <a:pt x="681" y="291"/>
                </a:lnTo>
                <a:lnTo>
                  <a:pt x="686" y="292"/>
                </a:lnTo>
                <a:lnTo>
                  <a:pt x="691" y="292"/>
                </a:lnTo>
                <a:lnTo>
                  <a:pt x="697" y="293"/>
                </a:lnTo>
                <a:lnTo>
                  <a:pt x="702" y="293"/>
                </a:lnTo>
                <a:lnTo>
                  <a:pt x="707" y="294"/>
                </a:lnTo>
                <a:lnTo>
                  <a:pt x="713" y="294"/>
                </a:lnTo>
                <a:lnTo>
                  <a:pt x="718" y="295"/>
                </a:lnTo>
                <a:lnTo>
                  <a:pt x="723" y="295"/>
                </a:lnTo>
                <a:lnTo>
                  <a:pt x="729" y="295"/>
                </a:lnTo>
                <a:lnTo>
                  <a:pt x="734" y="296"/>
                </a:lnTo>
                <a:lnTo>
                  <a:pt x="740" y="296"/>
                </a:lnTo>
                <a:lnTo>
                  <a:pt x="745" y="296"/>
                </a:lnTo>
                <a:lnTo>
                  <a:pt x="750" y="297"/>
                </a:lnTo>
                <a:lnTo>
                  <a:pt x="756" y="297"/>
                </a:lnTo>
                <a:lnTo>
                  <a:pt x="761" y="297"/>
                </a:lnTo>
                <a:lnTo>
                  <a:pt x="766" y="297"/>
                </a:lnTo>
                <a:lnTo>
                  <a:pt x="772" y="298"/>
                </a:lnTo>
                <a:lnTo>
                  <a:pt x="777" y="298"/>
                </a:lnTo>
                <a:lnTo>
                  <a:pt x="783" y="298"/>
                </a:lnTo>
                <a:lnTo>
                  <a:pt x="788" y="298"/>
                </a:lnTo>
                <a:lnTo>
                  <a:pt x="793" y="299"/>
                </a:lnTo>
                <a:lnTo>
                  <a:pt x="799" y="299"/>
                </a:lnTo>
                <a:lnTo>
                  <a:pt x="804" y="299"/>
                </a:lnTo>
                <a:lnTo>
                  <a:pt x="810" y="299"/>
                </a:lnTo>
                <a:lnTo>
                  <a:pt x="815" y="299"/>
                </a:lnTo>
                <a:lnTo>
                  <a:pt x="820" y="299"/>
                </a:lnTo>
                <a:lnTo>
                  <a:pt x="826" y="300"/>
                </a:lnTo>
                <a:lnTo>
                  <a:pt x="831" y="300"/>
                </a:lnTo>
                <a:lnTo>
                  <a:pt x="837" y="300"/>
                </a:lnTo>
                <a:lnTo>
                  <a:pt x="842" y="300"/>
                </a:lnTo>
                <a:lnTo>
                  <a:pt x="847" y="300"/>
                </a:lnTo>
                <a:lnTo>
                  <a:pt x="853" y="300"/>
                </a:lnTo>
                <a:lnTo>
                  <a:pt x="858" y="300"/>
                </a:lnTo>
                <a:lnTo>
                  <a:pt x="864" y="301"/>
                </a:lnTo>
                <a:lnTo>
                  <a:pt x="869" y="301"/>
                </a:lnTo>
                <a:lnTo>
                  <a:pt x="874" y="301"/>
                </a:lnTo>
                <a:lnTo>
                  <a:pt x="880" y="301"/>
                </a:lnTo>
                <a:lnTo>
                  <a:pt x="885" y="301"/>
                </a:lnTo>
                <a:lnTo>
                  <a:pt x="891" y="301"/>
                </a:lnTo>
                <a:lnTo>
                  <a:pt x="896" y="301"/>
                </a:lnTo>
                <a:lnTo>
                  <a:pt x="902" y="301"/>
                </a:lnTo>
                <a:lnTo>
                  <a:pt x="907" y="301"/>
                </a:lnTo>
                <a:lnTo>
                  <a:pt x="913" y="301"/>
                </a:lnTo>
                <a:lnTo>
                  <a:pt x="918" y="301"/>
                </a:lnTo>
                <a:lnTo>
                  <a:pt x="923" y="302"/>
                </a:lnTo>
                <a:lnTo>
                  <a:pt x="929" y="302"/>
                </a:lnTo>
                <a:lnTo>
                  <a:pt x="934" y="302"/>
                </a:lnTo>
                <a:lnTo>
                  <a:pt x="940" y="302"/>
                </a:lnTo>
                <a:lnTo>
                  <a:pt x="945" y="302"/>
                </a:lnTo>
                <a:lnTo>
                  <a:pt x="951" y="302"/>
                </a:lnTo>
                <a:lnTo>
                  <a:pt x="956" y="302"/>
                </a:lnTo>
                <a:lnTo>
                  <a:pt x="962" y="302"/>
                </a:lnTo>
                <a:lnTo>
                  <a:pt x="967" y="302"/>
                </a:lnTo>
                <a:lnTo>
                  <a:pt x="972" y="302"/>
                </a:lnTo>
                <a:lnTo>
                  <a:pt x="978" y="302"/>
                </a:lnTo>
                <a:lnTo>
                  <a:pt x="983" y="302"/>
                </a:lnTo>
                <a:lnTo>
                  <a:pt x="989" y="302"/>
                </a:lnTo>
                <a:lnTo>
                  <a:pt x="994" y="302"/>
                </a:lnTo>
                <a:lnTo>
                  <a:pt x="1000" y="302"/>
                </a:lnTo>
                <a:lnTo>
                  <a:pt x="1005" y="302"/>
                </a:lnTo>
                <a:lnTo>
                  <a:pt x="1011" y="302"/>
                </a:lnTo>
                <a:lnTo>
                  <a:pt x="1016" y="302"/>
                </a:lnTo>
                <a:lnTo>
                  <a:pt x="1022" y="302"/>
                </a:lnTo>
                <a:lnTo>
                  <a:pt x="1027" y="302"/>
                </a:lnTo>
              </a:path>
            </a:pathLst>
          </a:custGeom>
          <a:noFill/>
          <a:ln w="4127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" name="Rectangle 132"/>
          <p:cNvSpPr>
            <a:spLocks noChangeArrowheads="1"/>
          </p:cNvSpPr>
          <p:nvPr/>
        </p:nvSpPr>
        <p:spPr bwMode="auto">
          <a:xfrm>
            <a:off x="1258888" y="1431925"/>
            <a:ext cx="6553200" cy="21605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" name="Line 133"/>
          <p:cNvSpPr>
            <a:spLocks noChangeShapeType="1"/>
          </p:cNvSpPr>
          <p:nvPr/>
        </p:nvSpPr>
        <p:spPr bwMode="auto">
          <a:xfrm>
            <a:off x="3851275" y="1863725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" name="Text Box 134"/>
          <p:cNvSpPr txBox="1">
            <a:spLocks noChangeArrowheads="1"/>
          </p:cNvSpPr>
          <p:nvPr/>
        </p:nvSpPr>
        <p:spPr bwMode="auto">
          <a:xfrm>
            <a:off x="2203450" y="1433513"/>
            <a:ext cx="3281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bend overtone (</a:t>
            </a:r>
            <a:r>
              <a:rPr lang="en-GB">
                <a:latin typeface="Symbol" charset="2"/>
              </a:rPr>
              <a:t>d</a:t>
            </a:r>
            <a:r>
              <a:rPr lang="en-GB" baseline="-25000"/>
              <a:t>OH</a:t>
            </a:r>
            <a:r>
              <a:rPr lang="en-GB"/>
              <a:t>=2)</a:t>
            </a:r>
            <a:endParaRPr lang="en-US"/>
          </a:p>
        </p:txBody>
      </p:sp>
      <p:grpSp>
        <p:nvGrpSpPr>
          <p:cNvPr id="421" name="Group 135"/>
          <p:cNvGrpSpPr>
            <a:grpSpLocks/>
          </p:cNvGrpSpPr>
          <p:nvPr/>
        </p:nvGrpSpPr>
        <p:grpSpPr bwMode="auto">
          <a:xfrm>
            <a:off x="1331913" y="2933700"/>
            <a:ext cx="6340475" cy="585788"/>
            <a:chOff x="805" y="2896"/>
            <a:chExt cx="3994" cy="369"/>
          </a:xfrm>
        </p:grpSpPr>
        <p:sp>
          <p:nvSpPr>
            <p:cNvPr id="422" name="Freeform 136"/>
            <p:cNvSpPr>
              <a:spLocks/>
            </p:cNvSpPr>
            <p:nvPr/>
          </p:nvSpPr>
          <p:spPr bwMode="auto">
            <a:xfrm>
              <a:off x="839" y="2927"/>
              <a:ext cx="1898" cy="259"/>
            </a:xfrm>
            <a:custGeom>
              <a:avLst/>
              <a:gdLst>
                <a:gd name="T0" fmla="*/ 649 w 945"/>
                <a:gd name="T1" fmla="*/ 2138 h 165"/>
                <a:gd name="T2" fmla="*/ 1888 w 945"/>
                <a:gd name="T3" fmla="*/ 2336 h 165"/>
                <a:gd name="T4" fmla="*/ 3143 w 945"/>
                <a:gd name="T5" fmla="*/ 2289 h 165"/>
                <a:gd name="T6" fmla="*/ 4409 w 945"/>
                <a:gd name="T7" fmla="*/ 2207 h 165"/>
                <a:gd name="T8" fmla="*/ 5584 w 945"/>
                <a:gd name="T9" fmla="*/ 2154 h 165"/>
                <a:gd name="T10" fmla="*/ 6837 w 945"/>
                <a:gd name="T11" fmla="*/ 2279 h 165"/>
                <a:gd name="T12" fmla="*/ 8068 w 945"/>
                <a:gd name="T13" fmla="*/ 2207 h 165"/>
                <a:gd name="T14" fmla="*/ 9311 w 945"/>
                <a:gd name="T15" fmla="*/ 2422 h 165"/>
                <a:gd name="T16" fmla="*/ 10556 w 945"/>
                <a:gd name="T17" fmla="*/ 2207 h 165"/>
                <a:gd name="T18" fmla="*/ 11828 w 945"/>
                <a:gd name="T19" fmla="*/ 2107 h 165"/>
                <a:gd name="T20" fmla="*/ 13069 w 945"/>
                <a:gd name="T21" fmla="*/ 2097 h 165"/>
                <a:gd name="T22" fmla="*/ 14316 w 945"/>
                <a:gd name="T23" fmla="*/ 2154 h 165"/>
                <a:gd name="T24" fmla="*/ 15556 w 945"/>
                <a:gd name="T25" fmla="*/ 2172 h 165"/>
                <a:gd name="T26" fmla="*/ 16797 w 945"/>
                <a:gd name="T27" fmla="*/ 2023 h 165"/>
                <a:gd name="T28" fmla="*/ 18044 w 945"/>
                <a:gd name="T29" fmla="*/ 2154 h 165"/>
                <a:gd name="T30" fmla="*/ 19348 w 945"/>
                <a:gd name="T31" fmla="*/ 2154 h 165"/>
                <a:gd name="T32" fmla="*/ 20621 w 945"/>
                <a:gd name="T33" fmla="*/ 1920 h 165"/>
                <a:gd name="T34" fmla="*/ 21868 w 945"/>
                <a:gd name="T35" fmla="*/ 1973 h 165"/>
                <a:gd name="T36" fmla="*/ 23105 w 945"/>
                <a:gd name="T37" fmla="*/ 1783 h 165"/>
                <a:gd name="T38" fmla="*/ 24413 w 945"/>
                <a:gd name="T39" fmla="*/ 1811 h 165"/>
                <a:gd name="T40" fmla="*/ 25660 w 945"/>
                <a:gd name="T41" fmla="*/ 1920 h 165"/>
                <a:gd name="T42" fmla="*/ 26897 w 945"/>
                <a:gd name="T43" fmla="*/ 1756 h 165"/>
                <a:gd name="T44" fmla="*/ 28237 w 945"/>
                <a:gd name="T45" fmla="*/ 1658 h 165"/>
                <a:gd name="T46" fmla="*/ 29484 w 945"/>
                <a:gd name="T47" fmla="*/ 1756 h 165"/>
                <a:gd name="T48" fmla="*/ 30721 w 945"/>
                <a:gd name="T49" fmla="*/ 1493 h 165"/>
                <a:gd name="T50" fmla="*/ 32025 w 945"/>
                <a:gd name="T51" fmla="*/ 1469 h 165"/>
                <a:gd name="T52" fmla="*/ 33276 w 945"/>
                <a:gd name="T53" fmla="*/ 1574 h 165"/>
                <a:gd name="T54" fmla="*/ 34580 w 945"/>
                <a:gd name="T55" fmla="*/ 1372 h 165"/>
                <a:gd name="T56" fmla="*/ 35917 w 945"/>
                <a:gd name="T57" fmla="*/ 1389 h 165"/>
                <a:gd name="T58" fmla="*/ 37165 w 945"/>
                <a:gd name="T59" fmla="*/ 1003 h 165"/>
                <a:gd name="T60" fmla="*/ 38468 w 945"/>
                <a:gd name="T61" fmla="*/ 1319 h 165"/>
                <a:gd name="T62" fmla="*/ 39705 w 945"/>
                <a:gd name="T63" fmla="*/ 1074 h 165"/>
                <a:gd name="T64" fmla="*/ 41021 w 945"/>
                <a:gd name="T65" fmla="*/ 1207 h 165"/>
                <a:gd name="T66" fmla="*/ 42324 w 945"/>
                <a:gd name="T67" fmla="*/ 1107 h 165"/>
                <a:gd name="T68" fmla="*/ 43664 w 945"/>
                <a:gd name="T69" fmla="*/ 1237 h 165"/>
                <a:gd name="T70" fmla="*/ 44909 w 945"/>
                <a:gd name="T71" fmla="*/ 553 h 165"/>
                <a:gd name="T72" fmla="*/ 46213 w 945"/>
                <a:gd name="T73" fmla="*/ 658 h 165"/>
                <a:gd name="T74" fmla="*/ 47520 w 945"/>
                <a:gd name="T75" fmla="*/ 436 h 165"/>
                <a:gd name="T76" fmla="*/ 48830 w 945"/>
                <a:gd name="T77" fmla="*/ 386 h 165"/>
                <a:gd name="T78" fmla="*/ 50133 w 945"/>
                <a:gd name="T79" fmla="*/ 553 h 165"/>
                <a:gd name="T80" fmla="*/ 51473 w 945"/>
                <a:gd name="T81" fmla="*/ 121 h 165"/>
                <a:gd name="T82" fmla="*/ 52784 w 945"/>
                <a:gd name="T83" fmla="*/ 232 h 165"/>
                <a:gd name="T84" fmla="*/ 54092 w 945"/>
                <a:gd name="T85" fmla="*/ 333 h 165"/>
                <a:gd name="T86" fmla="*/ 55393 w 945"/>
                <a:gd name="T87" fmla="*/ 436 h 165"/>
                <a:gd name="T88" fmla="*/ 56713 w 945"/>
                <a:gd name="T89" fmla="*/ 553 h 165"/>
                <a:gd name="T90" fmla="*/ 58013 w 945"/>
                <a:gd name="T91" fmla="*/ 808 h 165"/>
                <a:gd name="T92" fmla="*/ 59348 w 945"/>
                <a:gd name="T93" fmla="*/ 1052 h 165"/>
                <a:gd name="T94" fmla="*/ 60666 w 945"/>
                <a:gd name="T95" fmla="*/ 1228 h 165"/>
                <a:gd name="T96" fmla="*/ 62029 w 945"/>
                <a:gd name="T97" fmla="*/ 1523 h 1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45"/>
                <a:gd name="T148" fmla="*/ 0 h 165"/>
                <a:gd name="T149" fmla="*/ 945 w 945"/>
                <a:gd name="T150" fmla="*/ 165 h 16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45" h="165">
                  <a:moveTo>
                    <a:pt x="0" y="143"/>
                  </a:moveTo>
                  <a:lnTo>
                    <a:pt x="1" y="146"/>
                  </a:lnTo>
                  <a:lnTo>
                    <a:pt x="6" y="149"/>
                  </a:lnTo>
                  <a:lnTo>
                    <a:pt x="10" y="143"/>
                  </a:lnTo>
                  <a:lnTo>
                    <a:pt x="15" y="146"/>
                  </a:lnTo>
                  <a:lnTo>
                    <a:pt x="20" y="148"/>
                  </a:lnTo>
                  <a:lnTo>
                    <a:pt x="24" y="146"/>
                  </a:lnTo>
                  <a:lnTo>
                    <a:pt x="29" y="156"/>
                  </a:lnTo>
                  <a:lnTo>
                    <a:pt x="34" y="163"/>
                  </a:lnTo>
                  <a:lnTo>
                    <a:pt x="38" y="165"/>
                  </a:lnTo>
                  <a:lnTo>
                    <a:pt x="43" y="163"/>
                  </a:lnTo>
                  <a:lnTo>
                    <a:pt x="48" y="153"/>
                  </a:lnTo>
                  <a:lnTo>
                    <a:pt x="53" y="148"/>
                  </a:lnTo>
                  <a:lnTo>
                    <a:pt x="57" y="164"/>
                  </a:lnTo>
                  <a:lnTo>
                    <a:pt x="62" y="158"/>
                  </a:lnTo>
                  <a:lnTo>
                    <a:pt x="67" y="148"/>
                  </a:lnTo>
                  <a:lnTo>
                    <a:pt x="71" y="143"/>
                  </a:lnTo>
                  <a:lnTo>
                    <a:pt x="76" y="142"/>
                  </a:lnTo>
                  <a:lnTo>
                    <a:pt x="81" y="143"/>
                  </a:lnTo>
                  <a:lnTo>
                    <a:pt x="85" y="144"/>
                  </a:lnTo>
                  <a:lnTo>
                    <a:pt x="90" y="144"/>
                  </a:lnTo>
                  <a:lnTo>
                    <a:pt x="95" y="152"/>
                  </a:lnTo>
                  <a:lnTo>
                    <a:pt x="100" y="155"/>
                  </a:lnTo>
                  <a:lnTo>
                    <a:pt x="104" y="152"/>
                  </a:lnTo>
                  <a:lnTo>
                    <a:pt x="109" y="156"/>
                  </a:lnTo>
                  <a:lnTo>
                    <a:pt x="114" y="149"/>
                  </a:lnTo>
                  <a:lnTo>
                    <a:pt x="118" y="154"/>
                  </a:lnTo>
                  <a:lnTo>
                    <a:pt x="123" y="148"/>
                  </a:lnTo>
                  <a:lnTo>
                    <a:pt x="128" y="154"/>
                  </a:lnTo>
                  <a:lnTo>
                    <a:pt x="133" y="152"/>
                  </a:lnTo>
                  <a:lnTo>
                    <a:pt x="137" y="158"/>
                  </a:lnTo>
                  <a:lnTo>
                    <a:pt x="142" y="162"/>
                  </a:lnTo>
                  <a:lnTo>
                    <a:pt x="147" y="148"/>
                  </a:lnTo>
                  <a:lnTo>
                    <a:pt x="152" y="143"/>
                  </a:lnTo>
                  <a:lnTo>
                    <a:pt x="156" y="153"/>
                  </a:lnTo>
                  <a:lnTo>
                    <a:pt x="161" y="148"/>
                  </a:lnTo>
                  <a:lnTo>
                    <a:pt x="166" y="139"/>
                  </a:lnTo>
                  <a:lnTo>
                    <a:pt x="171" y="142"/>
                  </a:lnTo>
                  <a:lnTo>
                    <a:pt x="175" y="147"/>
                  </a:lnTo>
                  <a:lnTo>
                    <a:pt x="180" y="141"/>
                  </a:lnTo>
                  <a:lnTo>
                    <a:pt x="185" y="151"/>
                  </a:lnTo>
                  <a:lnTo>
                    <a:pt x="190" y="150"/>
                  </a:lnTo>
                  <a:lnTo>
                    <a:pt x="194" y="141"/>
                  </a:lnTo>
                  <a:lnTo>
                    <a:pt x="199" y="140"/>
                  </a:lnTo>
                  <a:lnTo>
                    <a:pt x="204" y="128"/>
                  </a:lnTo>
                  <a:lnTo>
                    <a:pt x="209" y="133"/>
                  </a:lnTo>
                  <a:lnTo>
                    <a:pt x="213" y="136"/>
                  </a:lnTo>
                  <a:lnTo>
                    <a:pt x="218" y="144"/>
                  </a:lnTo>
                  <a:lnTo>
                    <a:pt x="223" y="136"/>
                  </a:lnTo>
                  <a:lnTo>
                    <a:pt x="228" y="133"/>
                  </a:lnTo>
                  <a:lnTo>
                    <a:pt x="232" y="145"/>
                  </a:lnTo>
                  <a:lnTo>
                    <a:pt x="237" y="145"/>
                  </a:lnTo>
                  <a:lnTo>
                    <a:pt x="242" y="142"/>
                  </a:lnTo>
                  <a:lnTo>
                    <a:pt x="247" y="136"/>
                  </a:lnTo>
                  <a:lnTo>
                    <a:pt x="252" y="134"/>
                  </a:lnTo>
                  <a:lnTo>
                    <a:pt x="256" y="135"/>
                  </a:lnTo>
                  <a:lnTo>
                    <a:pt x="261" y="144"/>
                  </a:lnTo>
                  <a:lnTo>
                    <a:pt x="266" y="148"/>
                  </a:lnTo>
                  <a:lnTo>
                    <a:pt x="271" y="130"/>
                  </a:lnTo>
                  <a:lnTo>
                    <a:pt x="275" y="144"/>
                  </a:lnTo>
                  <a:lnTo>
                    <a:pt x="280" y="132"/>
                  </a:lnTo>
                  <a:lnTo>
                    <a:pt x="285" y="140"/>
                  </a:lnTo>
                  <a:lnTo>
                    <a:pt x="290" y="138"/>
                  </a:lnTo>
                  <a:lnTo>
                    <a:pt x="295" y="144"/>
                  </a:lnTo>
                  <a:lnTo>
                    <a:pt x="299" y="134"/>
                  </a:lnTo>
                  <a:lnTo>
                    <a:pt x="304" y="124"/>
                  </a:lnTo>
                  <a:lnTo>
                    <a:pt x="309" y="119"/>
                  </a:lnTo>
                  <a:lnTo>
                    <a:pt x="314" y="128"/>
                  </a:lnTo>
                  <a:lnTo>
                    <a:pt x="319" y="136"/>
                  </a:lnTo>
                  <a:lnTo>
                    <a:pt x="323" y="142"/>
                  </a:lnTo>
                  <a:lnTo>
                    <a:pt x="328" y="134"/>
                  </a:lnTo>
                  <a:lnTo>
                    <a:pt x="333" y="132"/>
                  </a:lnTo>
                  <a:lnTo>
                    <a:pt x="338" y="139"/>
                  </a:lnTo>
                  <a:lnTo>
                    <a:pt x="343" y="123"/>
                  </a:lnTo>
                  <a:lnTo>
                    <a:pt x="347" y="116"/>
                  </a:lnTo>
                  <a:lnTo>
                    <a:pt x="352" y="119"/>
                  </a:lnTo>
                  <a:lnTo>
                    <a:pt x="357" y="121"/>
                  </a:lnTo>
                  <a:lnTo>
                    <a:pt x="362" y="118"/>
                  </a:lnTo>
                  <a:lnTo>
                    <a:pt x="367" y="104"/>
                  </a:lnTo>
                  <a:lnTo>
                    <a:pt x="372" y="121"/>
                  </a:lnTo>
                  <a:lnTo>
                    <a:pt x="376" y="106"/>
                  </a:lnTo>
                  <a:lnTo>
                    <a:pt x="381" y="123"/>
                  </a:lnTo>
                  <a:lnTo>
                    <a:pt x="386" y="122"/>
                  </a:lnTo>
                  <a:lnTo>
                    <a:pt x="391" y="128"/>
                  </a:lnTo>
                  <a:lnTo>
                    <a:pt x="396" y="108"/>
                  </a:lnTo>
                  <a:lnTo>
                    <a:pt x="401" y="102"/>
                  </a:lnTo>
                  <a:lnTo>
                    <a:pt x="405" y="117"/>
                  </a:lnTo>
                  <a:lnTo>
                    <a:pt x="410" y="117"/>
                  </a:lnTo>
                  <a:lnTo>
                    <a:pt x="415" y="107"/>
                  </a:lnTo>
                  <a:lnTo>
                    <a:pt x="420" y="107"/>
                  </a:lnTo>
                  <a:lnTo>
                    <a:pt x="425" y="96"/>
                  </a:lnTo>
                  <a:lnTo>
                    <a:pt x="430" y="111"/>
                  </a:lnTo>
                  <a:lnTo>
                    <a:pt x="434" y="111"/>
                  </a:lnTo>
                  <a:lnTo>
                    <a:pt x="439" y="109"/>
                  </a:lnTo>
                  <a:lnTo>
                    <a:pt x="444" y="107"/>
                  </a:lnTo>
                  <a:lnTo>
                    <a:pt x="449" y="117"/>
                  </a:lnTo>
                  <a:lnTo>
                    <a:pt x="454" y="104"/>
                  </a:lnTo>
                  <a:lnTo>
                    <a:pt x="459" y="111"/>
                  </a:lnTo>
                  <a:lnTo>
                    <a:pt x="464" y="97"/>
                  </a:lnTo>
                  <a:lnTo>
                    <a:pt x="468" y="100"/>
                  </a:lnTo>
                  <a:lnTo>
                    <a:pt x="473" y="91"/>
                  </a:lnTo>
                  <a:lnTo>
                    <a:pt x="478" y="96"/>
                  </a:lnTo>
                  <a:lnTo>
                    <a:pt x="483" y="107"/>
                  </a:lnTo>
                  <a:lnTo>
                    <a:pt x="488" y="98"/>
                  </a:lnTo>
                  <a:lnTo>
                    <a:pt x="493" y="90"/>
                  </a:lnTo>
                  <a:lnTo>
                    <a:pt x="498" y="87"/>
                  </a:lnTo>
                  <a:lnTo>
                    <a:pt x="503" y="102"/>
                  </a:lnTo>
                  <a:lnTo>
                    <a:pt x="507" y="105"/>
                  </a:lnTo>
                  <a:lnTo>
                    <a:pt x="512" y="82"/>
                  </a:lnTo>
                  <a:lnTo>
                    <a:pt x="517" y="80"/>
                  </a:lnTo>
                  <a:lnTo>
                    <a:pt x="522" y="88"/>
                  </a:lnTo>
                  <a:lnTo>
                    <a:pt x="527" y="92"/>
                  </a:lnTo>
                  <a:lnTo>
                    <a:pt x="532" y="114"/>
                  </a:lnTo>
                  <a:lnTo>
                    <a:pt x="537" y="106"/>
                  </a:lnTo>
                  <a:lnTo>
                    <a:pt x="542" y="85"/>
                  </a:lnTo>
                  <a:lnTo>
                    <a:pt x="547" y="93"/>
                  </a:lnTo>
                  <a:lnTo>
                    <a:pt x="551" y="80"/>
                  </a:lnTo>
                  <a:lnTo>
                    <a:pt x="556" y="81"/>
                  </a:lnTo>
                  <a:lnTo>
                    <a:pt x="561" y="74"/>
                  </a:lnTo>
                  <a:lnTo>
                    <a:pt x="566" y="67"/>
                  </a:lnTo>
                  <a:lnTo>
                    <a:pt x="571" y="65"/>
                  </a:lnTo>
                  <a:lnTo>
                    <a:pt x="576" y="63"/>
                  </a:lnTo>
                  <a:lnTo>
                    <a:pt x="581" y="88"/>
                  </a:lnTo>
                  <a:lnTo>
                    <a:pt x="586" y="88"/>
                  </a:lnTo>
                  <a:lnTo>
                    <a:pt x="591" y="65"/>
                  </a:lnTo>
                  <a:lnTo>
                    <a:pt x="596" y="70"/>
                  </a:lnTo>
                  <a:lnTo>
                    <a:pt x="600" y="81"/>
                  </a:lnTo>
                  <a:lnTo>
                    <a:pt x="605" y="72"/>
                  </a:lnTo>
                  <a:lnTo>
                    <a:pt x="610" y="71"/>
                  </a:lnTo>
                  <a:lnTo>
                    <a:pt x="615" y="82"/>
                  </a:lnTo>
                  <a:lnTo>
                    <a:pt x="620" y="83"/>
                  </a:lnTo>
                  <a:lnTo>
                    <a:pt x="625" y="81"/>
                  </a:lnTo>
                  <a:lnTo>
                    <a:pt x="630" y="87"/>
                  </a:lnTo>
                  <a:lnTo>
                    <a:pt x="635" y="94"/>
                  </a:lnTo>
                  <a:lnTo>
                    <a:pt x="640" y="69"/>
                  </a:lnTo>
                  <a:lnTo>
                    <a:pt x="645" y="74"/>
                  </a:lnTo>
                  <a:lnTo>
                    <a:pt x="650" y="59"/>
                  </a:lnTo>
                  <a:lnTo>
                    <a:pt x="655" y="80"/>
                  </a:lnTo>
                  <a:lnTo>
                    <a:pt x="660" y="73"/>
                  </a:lnTo>
                  <a:lnTo>
                    <a:pt x="665" y="83"/>
                  </a:lnTo>
                  <a:lnTo>
                    <a:pt x="670" y="61"/>
                  </a:lnTo>
                  <a:lnTo>
                    <a:pt x="674" y="64"/>
                  </a:lnTo>
                  <a:lnTo>
                    <a:pt x="679" y="53"/>
                  </a:lnTo>
                  <a:lnTo>
                    <a:pt x="684" y="37"/>
                  </a:lnTo>
                  <a:lnTo>
                    <a:pt x="689" y="63"/>
                  </a:lnTo>
                  <a:lnTo>
                    <a:pt x="694" y="69"/>
                  </a:lnTo>
                  <a:lnTo>
                    <a:pt x="699" y="38"/>
                  </a:lnTo>
                  <a:lnTo>
                    <a:pt x="704" y="44"/>
                  </a:lnTo>
                  <a:lnTo>
                    <a:pt x="709" y="36"/>
                  </a:lnTo>
                  <a:lnTo>
                    <a:pt x="714" y="7"/>
                  </a:lnTo>
                  <a:lnTo>
                    <a:pt x="719" y="32"/>
                  </a:lnTo>
                  <a:lnTo>
                    <a:pt x="724" y="29"/>
                  </a:lnTo>
                  <a:lnTo>
                    <a:pt x="729" y="32"/>
                  </a:lnTo>
                  <a:lnTo>
                    <a:pt x="734" y="40"/>
                  </a:lnTo>
                  <a:lnTo>
                    <a:pt x="739" y="40"/>
                  </a:lnTo>
                  <a:lnTo>
                    <a:pt x="744" y="26"/>
                  </a:lnTo>
                  <a:lnTo>
                    <a:pt x="749" y="37"/>
                  </a:lnTo>
                  <a:lnTo>
                    <a:pt x="754" y="26"/>
                  </a:lnTo>
                  <a:lnTo>
                    <a:pt x="759" y="37"/>
                  </a:lnTo>
                  <a:lnTo>
                    <a:pt x="764" y="37"/>
                  </a:lnTo>
                  <a:lnTo>
                    <a:pt x="769" y="33"/>
                  </a:lnTo>
                  <a:lnTo>
                    <a:pt x="774" y="30"/>
                  </a:lnTo>
                  <a:lnTo>
                    <a:pt x="779" y="0"/>
                  </a:lnTo>
                  <a:lnTo>
                    <a:pt x="784" y="8"/>
                  </a:lnTo>
                  <a:lnTo>
                    <a:pt x="789" y="17"/>
                  </a:lnTo>
                  <a:lnTo>
                    <a:pt x="794" y="12"/>
                  </a:lnTo>
                  <a:lnTo>
                    <a:pt x="799" y="41"/>
                  </a:lnTo>
                  <a:lnTo>
                    <a:pt x="804" y="15"/>
                  </a:lnTo>
                  <a:lnTo>
                    <a:pt x="809" y="16"/>
                  </a:lnTo>
                  <a:lnTo>
                    <a:pt x="814" y="17"/>
                  </a:lnTo>
                  <a:lnTo>
                    <a:pt x="819" y="7"/>
                  </a:lnTo>
                  <a:lnTo>
                    <a:pt x="824" y="22"/>
                  </a:lnTo>
                  <a:lnTo>
                    <a:pt x="829" y="19"/>
                  </a:lnTo>
                  <a:lnTo>
                    <a:pt x="834" y="26"/>
                  </a:lnTo>
                  <a:lnTo>
                    <a:pt x="839" y="22"/>
                  </a:lnTo>
                  <a:lnTo>
                    <a:pt x="844" y="29"/>
                  </a:lnTo>
                  <a:lnTo>
                    <a:pt x="849" y="47"/>
                  </a:lnTo>
                  <a:lnTo>
                    <a:pt x="854" y="60"/>
                  </a:lnTo>
                  <a:lnTo>
                    <a:pt x="859" y="45"/>
                  </a:lnTo>
                  <a:lnTo>
                    <a:pt x="864" y="37"/>
                  </a:lnTo>
                  <a:lnTo>
                    <a:pt x="869" y="42"/>
                  </a:lnTo>
                  <a:lnTo>
                    <a:pt x="874" y="50"/>
                  </a:lnTo>
                  <a:lnTo>
                    <a:pt x="879" y="60"/>
                  </a:lnTo>
                  <a:lnTo>
                    <a:pt x="884" y="54"/>
                  </a:lnTo>
                  <a:lnTo>
                    <a:pt x="889" y="61"/>
                  </a:lnTo>
                  <a:lnTo>
                    <a:pt x="894" y="56"/>
                  </a:lnTo>
                  <a:lnTo>
                    <a:pt x="899" y="66"/>
                  </a:lnTo>
                  <a:lnTo>
                    <a:pt x="904" y="70"/>
                  </a:lnTo>
                  <a:lnTo>
                    <a:pt x="909" y="84"/>
                  </a:lnTo>
                  <a:lnTo>
                    <a:pt x="914" y="85"/>
                  </a:lnTo>
                  <a:lnTo>
                    <a:pt x="919" y="92"/>
                  </a:lnTo>
                  <a:lnTo>
                    <a:pt x="924" y="82"/>
                  </a:lnTo>
                  <a:lnTo>
                    <a:pt x="929" y="94"/>
                  </a:lnTo>
                  <a:lnTo>
                    <a:pt x="935" y="104"/>
                  </a:lnTo>
                  <a:lnTo>
                    <a:pt x="940" y="96"/>
                  </a:lnTo>
                  <a:lnTo>
                    <a:pt x="945" y="102"/>
                  </a:lnTo>
                </a:path>
              </a:pathLst>
            </a:custGeom>
            <a:noFill/>
            <a:ln w="79375">
              <a:solidFill>
                <a:srgbClr val="809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137"/>
            <p:cNvSpPr>
              <a:spLocks/>
            </p:cNvSpPr>
            <p:nvPr/>
          </p:nvSpPr>
          <p:spPr bwMode="auto">
            <a:xfrm>
              <a:off x="2737" y="2919"/>
              <a:ext cx="2062" cy="345"/>
            </a:xfrm>
            <a:custGeom>
              <a:avLst/>
              <a:gdLst>
                <a:gd name="T0" fmla="*/ 972 w 1027"/>
                <a:gd name="T1" fmla="*/ 2009 h 220"/>
                <a:gd name="T2" fmla="*/ 2289 w 1027"/>
                <a:gd name="T3" fmla="*/ 2492 h 220"/>
                <a:gd name="T4" fmla="*/ 3592 w 1027"/>
                <a:gd name="T5" fmla="*/ 2486 h 220"/>
                <a:gd name="T6" fmla="*/ 4987 w 1027"/>
                <a:gd name="T7" fmla="*/ 2959 h 220"/>
                <a:gd name="T8" fmla="*/ 6304 w 1027"/>
                <a:gd name="T9" fmla="*/ 3150 h 220"/>
                <a:gd name="T10" fmla="*/ 7672 w 1027"/>
                <a:gd name="T11" fmla="*/ 3141 h 220"/>
                <a:gd name="T12" fmla="*/ 8969 w 1027"/>
                <a:gd name="T13" fmla="*/ 3271 h 220"/>
                <a:gd name="T14" fmla="*/ 10272 w 1027"/>
                <a:gd name="T15" fmla="*/ 3086 h 220"/>
                <a:gd name="T16" fmla="*/ 11655 w 1027"/>
                <a:gd name="T17" fmla="*/ 3108 h 220"/>
                <a:gd name="T18" fmla="*/ 13049 w 1027"/>
                <a:gd name="T19" fmla="*/ 3089 h 220"/>
                <a:gd name="T20" fmla="*/ 14352 w 1027"/>
                <a:gd name="T21" fmla="*/ 2801 h 220"/>
                <a:gd name="T22" fmla="*/ 15733 w 1027"/>
                <a:gd name="T23" fmla="*/ 2843 h 220"/>
                <a:gd name="T24" fmla="*/ 17028 w 1027"/>
                <a:gd name="T25" fmla="*/ 2457 h 220"/>
                <a:gd name="T26" fmla="*/ 18399 w 1027"/>
                <a:gd name="T27" fmla="*/ 2588 h 220"/>
                <a:gd name="T28" fmla="*/ 19773 w 1027"/>
                <a:gd name="T29" fmla="*/ 2321 h 220"/>
                <a:gd name="T30" fmla="*/ 21172 w 1027"/>
                <a:gd name="T31" fmla="*/ 2086 h 220"/>
                <a:gd name="T32" fmla="*/ 22477 w 1027"/>
                <a:gd name="T33" fmla="*/ 1520 h 220"/>
                <a:gd name="T34" fmla="*/ 23853 w 1027"/>
                <a:gd name="T35" fmla="*/ 652 h 220"/>
                <a:gd name="T36" fmla="*/ 25220 w 1027"/>
                <a:gd name="T37" fmla="*/ 332 h 220"/>
                <a:gd name="T38" fmla="*/ 26589 w 1027"/>
                <a:gd name="T39" fmla="*/ 386 h 220"/>
                <a:gd name="T40" fmla="*/ 27964 w 1027"/>
                <a:gd name="T41" fmla="*/ 502 h 220"/>
                <a:gd name="T42" fmla="*/ 29332 w 1027"/>
                <a:gd name="T43" fmla="*/ 917 h 220"/>
                <a:gd name="T44" fmla="*/ 30733 w 1027"/>
                <a:gd name="T45" fmla="*/ 1022 h 220"/>
                <a:gd name="T46" fmla="*/ 32109 w 1027"/>
                <a:gd name="T47" fmla="*/ 883 h 220"/>
                <a:gd name="T48" fmla="*/ 33476 w 1027"/>
                <a:gd name="T49" fmla="*/ 1120 h 220"/>
                <a:gd name="T50" fmla="*/ 34845 w 1027"/>
                <a:gd name="T51" fmla="*/ 1353 h 220"/>
                <a:gd name="T52" fmla="*/ 36221 w 1027"/>
                <a:gd name="T53" fmla="*/ 834 h 220"/>
                <a:gd name="T54" fmla="*/ 37588 w 1027"/>
                <a:gd name="T55" fmla="*/ 1085 h 220"/>
                <a:gd name="T56" fmla="*/ 38989 w 1027"/>
                <a:gd name="T57" fmla="*/ 1281 h 220"/>
                <a:gd name="T58" fmla="*/ 40429 w 1027"/>
                <a:gd name="T59" fmla="*/ 1129 h 220"/>
                <a:gd name="T60" fmla="*/ 41796 w 1027"/>
                <a:gd name="T61" fmla="*/ 891 h 220"/>
                <a:gd name="T62" fmla="*/ 43165 w 1027"/>
                <a:gd name="T63" fmla="*/ 863 h 220"/>
                <a:gd name="T64" fmla="*/ 44605 w 1027"/>
                <a:gd name="T65" fmla="*/ 936 h 220"/>
                <a:gd name="T66" fmla="*/ 45972 w 1027"/>
                <a:gd name="T67" fmla="*/ 883 h 220"/>
                <a:gd name="T68" fmla="*/ 47376 w 1027"/>
                <a:gd name="T69" fmla="*/ 883 h 220"/>
                <a:gd name="T70" fmla="*/ 48813 w 1027"/>
                <a:gd name="T71" fmla="*/ 806 h 220"/>
                <a:gd name="T72" fmla="*/ 50181 w 1027"/>
                <a:gd name="T73" fmla="*/ 583 h 220"/>
                <a:gd name="T74" fmla="*/ 51616 w 1027"/>
                <a:gd name="T75" fmla="*/ 754 h 220"/>
                <a:gd name="T76" fmla="*/ 53056 w 1027"/>
                <a:gd name="T77" fmla="*/ 754 h 220"/>
                <a:gd name="T78" fmla="*/ 54421 w 1027"/>
                <a:gd name="T79" fmla="*/ 754 h 220"/>
                <a:gd name="T80" fmla="*/ 55889 w 1027"/>
                <a:gd name="T81" fmla="*/ 605 h 220"/>
                <a:gd name="T82" fmla="*/ 57264 w 1027"/>
                <a:gd name="T83" fmla="*/ 428 h 220"/>
                <a:gd name="T84" fmla="*/ 58694 w 1027"/>
                <a:gd name="T85" fmla="*/ 502 h 220"/>
                <a:gd name="T86" fmla="*/ 60129 w 1027"/>
                <a:gd name="T87" fmla="*/ 684 h 220"/>
                <a:gd name="T88" fmla="*/ 61577 w 1027"/>
                <a:gd name="T89" fmla="*/ 497 h 220"/>
                <a:gd name="T90" fmla="*/ 63004 w 1027"/>
                <a:gd name="T91" fmla="*/ 231 h 220"/>
                <a:gd name="T92" fmla="*/ 64402 w 1027"/>
                <a:gd name="T93" fmla="*/ 597 h 220"/>
                <a:gd name="T94" fmla="*/ 65849 w 1027"/>
                <a:gd name="T95" fmla="*/ 521 h 220"/>
                <a:gd name="T96" fmla="*/ 67277 w 1027"/>
                <a:gd name="T97" fmla="*/ 0 h 2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27"/>
                <a:gd name="T148" fmla="*/ 0 h 220"/>
                <a:gd name="T149" fmla="*/ 1027 w 1027"/>
                <a:gd name="T150" fmla="*/ 220 h 2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27" h="220">
                  <a:moveTo>
                    <a:pt x="0" y="107"/>
                  </a:moveTo>
                  <a:lnTo>
                    <a:pt x="5" y="128"/>
                  </a:lnTo>
                  <a:lnTo>
                    <a:pt x="10" y="124"/>
                  </a:lnTo>
                  <a:lnTo>
                    <a:pt x="15" y="135"/>
                  </a:lnTo>
                  <a:lnTo>
                    <a:pt x="20" y="150"/>
                  </a:lnTo>
                  <a:lnTo>
                    <a:pt x="25" y="147"/>
                  </a:lnTo>
                  <a:lnTo>
                    <a:pt x="30" y="157"/>
                  </a:lnTo>
                  <a:lnTo>
                    <a:pt x="35" y="168"/>
                  </a:lnTo>
                  <a:lnTo>
                    <a:pt x="40" y="164"/>
                  </a:lnTo>
                  <a:lnTo>
                    <a:pt x="45" y="171"/>
                  </a:lnTo>
                  <a:lnTo>
                    <a:pt x="50" y="169"/>
                  </a:lnTo>
                  <a:lnTo>
                    <a:pt x="55" y="167"/>
                  </a:lnTo>
                  <a:lnTo>
                    <a:pt x="60" y="177"/>
                  </a:lnTo>
                  <a:lnTo>
                    <a:pt x="66" y="191"/>
                  </a:lnTo>
                  <a:lnTo>
                    <a:pt x="71" y="198"/>
                  </a:lnTo>
                  <a:lnTo>
                    <a:pt x="76" y="199"/>
                  </a:lnTo>
                  <a:lnTo>
                    <a:pt x="81" y="197"/>
                  </a:lnTo>
                  <a:lnTo>
                    <a:pt x="86" y="203"/>
                  </a:lnTo>
                  <a:lnTo>
                    <a:pt x="91" y="204"/>
                  </a:lnTo>
                  <a:lnTo>
                    <a:pt x="96" y="212"/>
                  </a:lnTo>
                  <a:lnTo>
                    <a:pt x="101" y="212"/>
                  </a:lnTo>
                  <a:lnTo>
                    <a:pt x="106" y="218"/>
                  </a:lnTo>
                  <a:lnTo>
                    <a:pt x="111" y="212"/>
                  </a:lnTo>
                  <a:lnTo>
                    <a:pt x="117" y="211"/>
                  </a:lnTo>
                  <a:lnTo>
                    <a:pt x="122" y="211"/>
                  </a:lnTo>
                  <a:lnTo>
                    <a:pt x="127" y="217"/>
                  </a:lnTo>
                  <a:lnTo>
                    <a:pt x="132" y="216"/>
                  </a:lnTo>
                  <a:lnTo>
                    <a:pt x="137" y="220"/>
                  </a:lnTo>
                  <a:lnTo>
                    <a:pt x="142" y="213"/>
                  </a:lnTo>
                  <a:lnTo>
                    <a:pt x="147" y="214"/>
                  </a:lnTo>
                  <a:lnTo>
                    <a:pt x="152" y="217"/>
                  </a:lnTo>
                  <a:lnTo>
                    <a:pt x="157" y="207"/>
                  </a:lnTo>
                  <a:lnTo>
                    <a:pt x="163" y="201"/>
                  </a:lnTo>
                  <a:lnTo>
                    <a:pt x="168" y="202"/>
                  </a:lnTo>
                  <a:lnTo>
                    <a:pt x="173" y="203"/>
                  </a:lnTo>
                  <a:lnTo>
                    <a:pt x="178" y="209"/>
                  </a:lnTo>
                  <a:lnTo>
                    <a:pt x="183" y="213"/>
                  </a:lnTo>
                  <a:lnTo>
                    <a:pt x="188" y="206"/>
                  </a:lnTo>
                  <a:lnTo>
                    <a:pt x="193" y="209"/>
                  </a:lnTo>
                  <a:lnTo>
                    <a:pt x="199" y="208"/>
                  </a:lnTo>
                  <a:lnTo>
                    <a:pt x="204" y="204"/>
                  </a:lnTo>
                  <a:lnTo>
                    <a:pt x="209" y="209"/>
                  </a:lnTo>
                  <a:lnTo>
                    <a:pt x="214" y="192"/>
                  </a:lnTo>
                  <a:lnTo>
                    <a:pt x="219" y="188"/>
                  </a:lnTo>
                  <a:lnTo>
                    <a:pt x="224" y="194"/>
                  </a:lnTo>
                  <a:lnTo>
                    <a:pt x="229" y="188"/>
                  </a:lnTo>
                  <a:lnTo>
                    <a:pt x="235" y="190"/>
                  </a:lnTo>
                  <a:lnTo>
                    <a:pt x="240" y="191"/>
                  </a:lnTo>
                  <a:lnTo>
                    <a:pt x="245" y="194"/>
                  </a:lnTo>
                  <a:lnTo>
                    <a:pt x="250" y="188"/>
                  </a:lnTo>
                  <a:lnTo>
                    <a:pt x="255" y="158"/>
                  </a:lnTo>
                  <a:lnTo>
                    <a:pt x="260" y="165"/>
                  </a:lnTo>
                  <a:lnTo>
                    <a:pt x="266" y="173"/>
                  </a:lnTo>
                  <a:lnTo>
                    <a:pt x="271" y="177"/>
                  </a:lnTo>
                  <a:lnTo>
                    <a:pt x="276" y="184"/>
                  </a:lnTo>
                  <a:lnTo>
                    <a:pt x="281" y="174"/>
                  </a:lnTo>
                  <a:lnTo>
                    <a:pt x="286" y="176"/>
                  </a:lnTo>
                  <a:lnTo>
                    <a:pt x="291" y="172"/>
                  </a:lnTo>
                  <a:lnTo>
                    <a:pt x="297" y="167"/>
                  </a:lnTo>
                  <a:lnTo>
                    <a:pt x="302" y="156"/>
                  </a:lnTo>
                  <a:lnTo>
                    <a:pt x="307" y="152"/>
                  </a:lnTo>
                  <a:lnTo>
                    <a:pt x="312" y="136"/>
                  </a:lnTo>
                  <a:lnTo>
                    <a:pt x="317" y="143"/>
                  </a:lnTo>
                  <a:lnTo>
                    <a:pt x="323" y="140"/>
                  </a:lnTo>
                  <a:lnTo>
                    <a:pt x="328" y="135"/>
                  </a:lnTo>
                  <a:lnTo>
                    <a:pt x="333" y="137"/>
                  </a:lnTo>
                  <a:lnTo>
                    <a:pt x="338" y="116"/>
                  </a:lnTo>
                  <a:lnTo>
                    <a:pt x="343" y="102"/>
                  </a:lnTo>
                  <a:lnTo>
                    <a:pt x="349" y="101"/>
                  </a:lnTo>
                  <a:lnTo>
                    <a:pt x="354" y="84"/>
                  </a:lnTo>
                  <a:lnTo>
                    <a:pt x="359" y="56"/>
                  </a:lnTo>
                  <a:lnTo>
                    <a:pt x="364" y="44"/>
                  </a:lnTo>
                  <a:lnTo>
                    <a:pt x="369" y="40"/>
                  </a:lnTo>
                  <a:lnTo>
                    <a:pt x="375" y="51"/>
                  </a:lnTo>
                  <a:lnTo>
                    <a:pt x="380" y="33"/>
                  </a:lnTo>
                  <a:lnTo>
                    <a:pt x="385" y="22"/>
                  </a:lnTo>
                  <a:lnTo>
                    <a:pt x="390" y="23"/>
                  </a:lnTo>
                  <a:lnTo>
                    <a:pt x="395" y="24"/>
                  </a:lnTo>
                  <a:lnTo>
                    <a:pt x="401" y="23"/>
                  </a:lnTo>
                  <a:lnTo>
                    <a:pt x="406" y="26"/>
                  </a:lnTo>
                  <a:lnTo>
                    <a:pt x="411" y="20"/>
                  </a:lnTo>
                  <a:lnTo>
                    <a:pt x="416" y="18"/>
                  </a:lnTo>
                  <a:lnTo>
                    <a:pt x="422" y="21"/>
                  </a:lnTo>
                  <a:lnTo>
                    <a:pt x="427" y="34"/>
                  </a:lnTo>
                  <a:lnTo>
                    <a:pt x="432" y="42"/>
                  </a:lnTo>
                  <a:lnTo>
                    <a:pt x="437" y="59"/>
                  </a:lnTo>
                  <a:lnTo>
                    <a:pt x="443" y="63"/>
                  </a:lnTo>
                  <a:lnTo>
                    <a:pt x="448" y="62"/>
                  </a:lnTo>
                  <a:lnTo>
                    <a:pt x="453" y="50"/>
                  </a:lnTo>
                  <a:lnTo>
                    <a:pt x="458" y="61"/>
                  </a:lnTo>
                  <a:lnTo>
                    <a:pt x="463" y="50"/>
                  </a:lnTo>
                  <a:lnTo>
                    <a:pt x="469" y="69"/>
                  </a:lnTo>
                  <a:lnTo>
                    <a:pt x="474" y="59"/>
                  </a:lnTo>
                  <a:lnTo>
                    <a:pt x="479" y="57"/>
                  </a:lnTo>
                  <a:lnTo>
                    <a:pt x="485" y="67"/>
                  </a:lnTo>
                  <a:lnTo>
                    <a:pt x="490" y="59"/>
                  </a:lnTo>
                  <a:lnTo>
                    <a:pt x="495" y="63"/>
                  </a:lnTo>
                  <a:lnTo>
                    <a:pt x="500" y="70"/>
                  </a:lnTo>
                  <a:lnTo>
                    <a:pt x="506" y="59"/>
                  </a:lnTo>
                  <a:lnTo>
                    <a:pt x="511" y="75"/>
                  </a:lnTo>
                  <a:lnTo>
                    <a:pt x="516" y="73"/>
                  </a:lnTo>
                  <a:lnTo>
                    <a:pt x="521" y="79"/>
                  </a:lnTo>
                  <a:lnTo>
                    <a:pt x="527" y="80"/>
                  </a:lnTo>
                  <a:lnTo>
                    <a:pt x="532" y="91"/>
                  </a:lnTo>
                  <a:lnTo>
                    <a:pt x="537" y="84"/>
                  </a:lnTo>
                  <a:lnTo>
                    <a:pt x="543" y="70"/>
                  </a:lnTo>
                  <a:lnTo>
                    <a:pt x="548" y="63"/>
                  </a:lnTo>
                  <a:lnTo>
                    <a:pt x="553" y="56"/>
                  </a:lnTo>
                  <a:lnTo>
                    <a:pt x="558" y="77"/>
                  </a:lnTo>
                  <a:lnTo>
                    <a:pt x="564" y="88"/>
                  </a:lnTo>
                  <a:lnTo>
                    <a:pt x="569" y="77"/>
                  </a:lnTo>
                  <a:lnTo>
                    <a:pt x="574" y="73"/>
                  </a:lnTo>
                  <a:lnTo>
                    <a:pt x="580" y="78"/>
                  </a:lnTo>
                  <a:lnTo>
                    <a:pt x="585" y="78"/>
                  </a:lnTo>
                  <a:lnTo>
                    <a:pt x="590" y="74"/>
                  </a:lnTo>
                  <a:lnTo>
                    <a:pt x="595" y="86"/>
                  </a:lnTo>
                  <a:lnTo>
                    <a:pt x="601" y="85"/>
                  </a:lnTo>
                  <a:lnTo>
                    <a:pt x="606" y="84"/>
                  </a:lnTo>
                  <a:lnTo>
                    <a:pt x="611" y="89"/>
                  </a:lnTo>
                  <a:lnTo>
                    <a:pt x="617" y="76"/>
                  </a:lnTo>
                  <a:lnTo>
                    <a:pt x="622" y="74"/>
                  </a:lnTo>
                  <a:lnTo>
                    <a:pt x="627" y="76"/>
                  </a:lnTo>
                  <a:lnTo>
                    <a:pt x="633" y="74"/>
                  </a:lnTo>
                  <a:lnTo>
                    <a:pt x="638" y="60"/>
                  </a:lnTo>
                  <a:lnTo>
                    <a:pt x="643" y="56"/>
                  </a:lnTo>
                  <a:lnTo>
                    <a:pt x="649" y="65"/>
                  </a:lnTo>
                  <a:lnTo>
                    <a:pt x="654" y="69"/>
                  </a:lnTo>
                  <a:lnTo>
                    <a:pt x="659" y="58"/>
                  </a:lnTo>
                  <a:lnTo>
                    <a:pt x="665" y="56"/>
                  </a:lnTo>
                  <a:lnTo>
                    <a:pt x="670" y="59"/>
                  </a:lnTo>
                  <a:lnTo>
                    <a:pt x="675" y="65"/>
                  </a:lnTo>
                  <a:lnTo>
                    <a:pt x="681" y="63"/>
                  </a:lnTo>
                  <a:lnTo>
                    <a:pt x="686" y="71"/>
                  </a:lnTo>
                  <a:lnTo>
                    <a:pt x="691" y="69"/>
                  </a:lnTo>
                  <a:lnTo>
                    <a:pt x="697" y="39"/>
                  </a:lnTo>
                  <a:lnTo>
                    <a:pt x="702" y="59"/>
                  </a:lnTo>
                  <a:lnTo>
                    <a:pt x="707" y="54"/>
                  </a:lnTo>
                  <a:lnTo>
                    <a:pt x="713" y="38"/>
                  </a:lnTo>
                  <a:lnTo>
                    <a:pt x="718" y="47"/>
                  </a:lnTo>
                  <a:lnTo>
                    <a:pt x="723" y="59"/>
                  </a:lnTo>
                  <a:lnTo>
                    <a:pt x="729" y="59"/>
                  </a:lnTo>
                  <a:lnTo>
                    <a:pt x="734" y="73"/>
                  </a:lnTo>
                  <a:lnTo>
                    <a:pt x="740" y="59"/>
                  </a:lnTo>
                  <a:lnTo>
                    <a:pt x="745" y="54"/>
                  </a:lnTo>
                  <a:lnTo>
                    <a:pt x="750" y="52"/>
                  </a:lnTo>
                  <a:lnTo>
                    <a:pt x="756" y="33"/>
                  </a:lnTo>
                  <a:lnTo>
                    <a:pt x="761" y="43"/>
                  </a:lnTo>
                  <a:lnTo>
                    <a:pt x="766" y="39"/>
                  </a:lnTo>
                  <a:lnTo>
                    <a:pt x="772" y="33"/>
                  </a:lnTo>
                  <a:lnTo>
                    <a:pt x="777" y="33"/>
                  </a:lnTo>
                  <a:lnTo>
                    <a:pt x="783" y="52"/>
                  </a:lnTo>
                  <a:lnTo>
                    <a:pt x="788" y="51"/>
                  </a:lnTo>
                  <a:lnTo>
                    <a:pt x="793" y="43"/>
                  </a:lnTo>
                  <a:lnTo>
                    <a:pt x="799" y="53"/>
                  </a:lnTo>
                  <a:lnTo>
                    <a:pt x="804" y="54"/>
                  </a:lnTo>
                  <a:lnTo>
                    <a:pt x="810" y="51"/>
                  </a:lnTo>
                  <a:lnTo>
                    <a:pt x="815" y="34"/>
                  </a:lnTo>
                  <a:lnTo>
                    <a:pt x="820" y="37"/>
                  </a:lnTo>
                  <a:lnTo>
                    <a:pt x="826" y="44"/>
                  </a:lnTo>
                  <a:lnTo>
                    <a:pt x="831" y="51"/>
                  </a:lnTo>
                  <a:lnTo>
                    <a:pt x="837" y="45"/>
                  </a:lnTo>
                  <a:lnTo>
                    <a:pt x="842" y="39"/>
                  </a:lnTo>
                  <a:lnTo>
                    <a:pt x="847" y="45"/>
                  </a:lnTo>
                  <a:lnTo>
                    <a:pt x="853" y="41"/>
                  </a:lnTo>
                  <a:lnTo>
                    <a:pt x="858" y="24"/>
                  </a:lnTo>
                  <a:lnTo>
                    <a:pt x="864" y="29"/>
                  </a:lnTo>
                  <a:lnTo>
                    <a:pt x="869" y="21"/>
                  </a:lnTo>
                  <a:lnTo>
                    <a:pt x="874" y="29"/>
                  </a:lnTo>
                  <a:lnTo>
                    <a:pt x="880" y="27"/>
                  </a:lnTo>
                  <a:lnTo>
                    <a:pt x="885" y="36"/>
                  </a:lnTo>
                  <a:lnTo>
                    <a:pt x="891" y="41"/>
                  </a:lnTo>
                  <a:lnTo>
                    <a:pt x="896" y="34"/>
                  </a:lnTo>
                  <a:lnTo>
                    <a:pt x="902" y="38"/>
                  </a:lnTo>
                  <a:lnTo>
                    <a:pt x="907" y="28"/>
                  </a:lnTo>
                  <a:lnTo>
                    <a:pt x="913" y="19"/>
                  </a:lnTo>
                  <a:lnTo>
                    <a:pt x="918" y="46"/>
                  </a:lnTo>
                  <a:lnTo>
                    <a:pt x="923" y="31"/>
                  </a:lnTo>
                  <a:lnTo>
                    <a:pt x="929" y="36"/>
                  </a:lnTo>
                  <a:lnTo>
                    <a:pt x="934" y="14"/>
                  </a:lnTo>
                  <a:lnTo>
                    <a:pt x="940" y="33"/>
                  </a:lnTo>
                  <a:lnTo>
                    <a:pt x="945" y="18"/>
                  </a:lnTo>
                  <a:lnTo>
                    <a:pt x="951" y="19"/>
                  </a:lnTo>
                  <a:lnTo>
                    <a:pt x="956" y="24"/>
                  </a:lnTo>
                  <a:lnTo>
                    <a:pt x="962" y="15"/>
                  </a:lnTo>
                  <a:lnTo>
                    <a:pt x="967" y="34"/>
                  </a:lnTo>
                  <a:lnTo>
                    <a:pt x="972" y="24"/>
                  </a:lnTo>
                  <a:lnTo>
                    <a:pt x="978" y="33"/>
                  </a:lnTo>
                  <a:lnTo>
                    <a:pt x="983" y="40"/>
                  </a:lnTo>
                  <a:lnTo>
                    <a:pt x="989" y="23"/>
                  </a:lnTo>
                  <a:lnTo>
                    <a:pt x="994" y="31"/>
                  </a:lnTo>
                  <a:lnTo>
                    <a:pt x="1000" y="27"/>
                  </a:lnTo>
                  <a:lnTo>
                    <a:pt x="1005" y="35"/>
                  </a:lnTo>
                  <a:lnTo>
                    <a:pt x="1011" y="28"/>
                  </a:lnTo>
                  <a:lnTo>
                    <a:pt x="1016" y="10"/>
                  </a:lnTo>
                  <a:lnTo>
                    <a:pt x="1022" y="12"/>
                  </a:lnTo>
                  <a:lnTo>
                    <a:pt x="1027" y="0"/>
                  </a:lnTo>
                </a:path>
              </a:pathLst>
            </a:custGeom>
            <a:noFill/>
            <a:ln w="79375">
              <a:solidFill>
                <a:srgbClr val="809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138"/>
            <p:cNvSpPr>
              <a:spLocks/>
            </p:cNvSpPr>
            <p:nvPr/>
          </p:nvSpPr>
          <p:spPr bwMode="auto">
            <a:xfrm>
              <a:off x="805" y="2896"/>
              <a:ext cx="3968" cy="369"/>
            </a:xfrm>
            <a:custGeom>
              <a:avLst/>
              <a:gdLst>
                <a:gd name="T0" fmla="*/ 34 w 3968"/>
                <a:gd name="T1" fmla="*/ 218 h 369"/>
                <a:gd name="T2" fmla="*/ 104 w 3968"/>
                <a:gd name="T3" fmla="*/ 217 h 369"/>
                <a:gd name="T4" fmla="*/ 175 w 3968"/>
                <a:gd name="T5" fmla="*/ 214 h 369"/>
                <a:gd name="T6" fmla="*/ 243 w 3968"/>
                <a:gd name="T7" fmla="*/ 211 h 369"/>
                <a:gd name="T8" fmla="*/ 313 w 3968"/>
                <a:gd name="T9" fmla="*/ 209 h 369"/>
                <a:gd name="T10" fmla="*/ 384 w 3968"/>
                <a:gd name="T11" fmla="*/ 207 h 369"/>
                <a:gd name="T12" fmla="*/ 454 w 3968"/>
                <a:gd name="T13" fmla="*/ 204 h 369"/>
                <a:gd name="T14" fmla="*/ 522 w 3968"/>
                <a:gd name="T15" fmla="*/ 201 h 369"/>
                <a:gd name="T16" fmla="*/ 592 w 3968"/>
                <a:gd name="T17" fmla="*/ 197 h 369"/>
                <a:gd name="T18" fmla="*/ 663 w 3968"/>
                <a:gd name="T19" fmla="*/ 194 h 369"/>
                <a:gd name="T20" fmla="*/ 733 w 3968"/>
                <a:gd name="T21" fmla="*/ 190 h 369"/>
                <a:gd name="T22" fmla="*/ 803 w 3968"/>
                <a:gd name="T23" fmla="*/ 185 h 369"/>
                <a:gd name="T24" fmla="*/ 871 w 3968"/>
                <a:gd name="T25" fmla="*/ 180 h 369"/>
                <a:gd name="T26" fmla="*/ 942 w 3968"/>
                <a:gd name="T27" fmla="*/ 174 h 369"/>
                <a:gd name="T28" fmla="*/ 1012 w 3968"/>
                <a:gd name="T29" fmla="*/ 168 h 369"/>
                <a:gd name="T30" fmla="*/ 1082 w 3968"/>
                <a:gd name="T31" fmla="*/ 161 h 369"/>
                <a:gd name="T32" fmla="*/ 1151 w 3968"/>
                <a:gd name="T33" fmla="*/ 154 h 369"/>
                <a:gd name="T34" fmla="*/ 1221 w 3968"/>
                <a:gd name="T35" fmla="*/ 144 h 369"/>
                <a:gd name="T36" fmla="*/ 1291 w 3968"/>
                <a:gd name="T37" fmla="*/ 134 h 369"/>
                <a:gd name="T38" fmla="*/ 1361 w 3968"/>
                <a:gd name="T39" fmla="*/ 123 h 369"/>
                <a:gd name="T40" fmla="*/ 1432 w 3968"/>
                <a:gd name="T41" fmla="*/ 110 h 369"/>
                <a:gd name="T42" fmla="*/ 1500 w 3968"/>
                <a:gd name="T43" fmla="*/ 97 h 369"/>
                <a:gd name="T44" fmla="*/ 1570 w 3968"/>
                <a:gd name="T45" fmla="*/ 86 h 369"/>
                <a:gd name="T46" fmla="*/ 1641 w 3968"/>
                <a:gd name="T47" fmla="*/ 80 h 369"/>
                <a:gd name="T48" fmla="*/ 1711 w 3968"/>
                <a:gd name="T49" fmla="*/ 87 h 369"/>
                <a:gd name="T50" fmla="*/ 1779 w 3968"/>
                <a:gd name="T51" fmla="*/ 117 h 369"/>
                <a:gd name="T52" fmla="*/ 1849 w 3968"/>
                <a:gd name="T53" fmla="*/ 168 h 369"/>
                <a:gd name="T54" fmla="*/ 1920 w 3968"/>
                <a:gd name="T55" fmla="*/ 229 h 369"/>
                <a:gd name="T56" fmla="*/ 1990 w 3968"/>
                <a:gd name="T57" fmla="*/ 281 h 369"/>
                <a:gd name="T58" fmla="*/ 2060 w 3968"/>
                <a:gd name="T59" fmla="*/ 315 h 369"/>
                <a:gd name="T60" fmla="*/ 2128 w 3968"/>
                <a:gd name="T61" fmla="*/ 335 h 369"/>
                <a:gd name="T62" fmla="*/ 2199 w 3968"/>
                <a:gd name="T63" fmla="*/ 348 h 369"/>
                <a:gd name="T64" fmla="*/ 2269 w 3968"/>
                <a:gd name="T65" fmla="*/ 356 h 369"/>
                <a:gd name="T66" fmla="*/ 2339 w 3968"/>
                <a:gd name="T67" fmla="*/ 363 h 369"/>
                <a:gd name="T68" fmla="*/ 2408 w 3968"/>
                <a:gd name="T69" fmla="*/ 369 h 369"/>
                <a:gd name="T70" fmla="*/ 2478 w 3968"/>
                <a:gd name="T71" fmla="*/ 360 h 369"/>
                <a:gd name="T72" fmla="*/ 2548 w 3968"/>
                <a:gd name="T73" fmla="*/ 291 h 369"/>
                <a:gd name="T74" fmla="*/ 2618 w 3968"/>
                <a:gd name="T75" fmla="*/ 151 h 369"/>
                <a:gd name="T76" fmla="*/ 2689 w 3968"/>
                <a:gd name="T77" fmla="*/ 74 h 369"/>
                <a:gd name="T78" fmla="*/ 2757 w 3968"/>
                <a:gd name="T79" fmla="*/ 71 h 369"/>
                <a:gd name="T80" fmla="*/ 2827 w 3968"/>
                <a:gd name="T81" fmla="*/ 86 h 369"/>
                <a:gd name="T82" fmla="*/ 2898 w 3968"/>
                <a:gd name="T83" fmla="*/ 98 h 369"/>
                <a:gd name="T84" fmla="*/ 2968 w 3968"/>
                <a:gd name="T85" fmla="*/ 105 h 369"/>
                <a:gd name="T86" fmla="*/ 3036 w 3968"/>
                <a:gd name="T87" fmla="*/ 110 h 369"/>
                <a:gd name="T88" fmla="*/ 3106 w 3968"/>
                <a:gd name="T89" fmla="*/ 110 h 369"/>
                <a:gd name="T90" fmla="*/ 3177 w 3968"/>
                <a:gd name="T91" fmla="*/ 110 h 369"/>
                <a:gd name="T92" fmla="*/ 3247 w 3968"/>
                <a:gd name="T93" fmla="*/ 105 h 369"/>
                <a:gd name="T94" fmla="*/ 3317 w 3968"/>
                <a:gd name="T95" fmla="*/ 101 h 369"/>
                <a:gd name="T96" fmla="*/ 3386 w 3968"/>
                <a:gd name="T97" fmla="*/ 95 h 369"/>
                <a:gd name="T98" fmla="*/ 3456 w 3968"/>
                <a:gd name="T99" fmla="*/ 88 h 369"/>
                <a:gd name="T100" fmla="*/ 3526 w 3968"/>
                <a:gd name="T101" fmla="*/ 80 h 369"/>
                <a:gd name="T102" fmla="*/ 3596 w 3968"/>
                <a:gd name="T103" fmla="*/ 70 h 369"/>
                <a:gd name="T104" fmla="*/ 3665 w 3968"/>
                <a:gd name="T105" fmla="*/ 60 h 369"/>
                <a:gd name="T106" fmla="*/ 3735 w 3968"/>
                <a:gd name="T107" fmla="*/ 47 h 369"/>
                <a:gd name="T108" fmla="*/ 3805 w 3968"/>
                <a:gd name="T109" fmla="*/ 34 h 369"/>
                <a:gd name="T110" fmla="*/ 3875 w 3968"/>
                <a:gd name="T111" fmla="*/ 20 h 369"/>
                <a:gd name="T112" fmla="*/ 3946 w 3968"/>
                <a:gd name="T113" fmla="*/ 4 h 3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68"/>
                <a:gd name="T172" fmla="*/ 0 h 369"/>
                <a:gd name="T173" fmla="*/ 3968 w 3968"/>
                <a:gd name="T174" fmla="*/ 369 h 3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68" h="369">
                  <a:moveTo>
                    <a:pt x="0" y="219"/>
                  </a:moveTo>
                  <a:lnTo>
                    <a:pt x="10" y="218"/>
                  </a:lnTo>
                  <a:lnTo>
                    <a:pt x="34" y="218"/>
                  </a:lnTo>
                  <a:lnTo>
                    <a:pt x="58" y="218"/>
                  </a:lnTo>
                  <a:lnTo>
                    <a:pt x="80" y="217"/>
                  </a:lnTo>
                  <a:lnTo>
                    <a:pt x="104" y="217"/>
                  </a:lnTo>
                  <a:lnTo>
                    <a:pt x="127" y="215"/>
                  </a:lnTo>
                  <a:lnTo>
                    <a:pt x="151" y="215"/>
                  </a:lnTo>
                  <a:lnTo>
                    <a:pt x="175" y="214"/>
                  </a:lnTo>
                  <a:lnTo>
                    <a:pt x="197" y="212"/>
                  </a:lnTo>
                  <a:lnTo>
                    <a:pt x="221" y="212"/>
                  </a:lnTo>
                  <a:lnTo>
                    <a:pt x="243" y="211"/>
                  </a:lnTo>
                  <a:lnTo>
                    <a:pt x="267" y="211"/>
                  </a:lnTo>
                  <a:lnTo>
                    <a:pt x="291" y="209"/>
                  </a:lnTo>
                  <a:lnTo>
                    <a:pt x="313" y="209"/>
                  </a:lnTo>
                  <a:lnTo>
                    <a:pt x="337" y="208"/>
                  </a:lnTo>
                  <a:lnTo>
                    <a:pt x="359" y="207"/>
                  </a:lnTo>
                  <a:lnTo>
                    <a:pt x="384" y="207"/>
                  </a:lnTo>
                  <a:lnTo>
                    <a:pt x="408" y="205"/>
                  </a:lnTo>
                  <a:lnTo>
                    <a:pt x="430" y="204"/>
                  </a:lnTo>
                  <a:lnTo>
                    <a:pt x="454" y="204"/>
                  </a:lnTo>
                  <a:lnTo>
                    <a:pt x="476" y="202"/>
                  </a:lnTo>
                  <a:lnTo>
                    <a:pt x="500" y="201"/>
                  </a:lnTo>
                  <a:lnTo>
                    <a:pt x="522" y="201"/>
                  </a:lnTo>
                  <a:lnTo>
                    <a:pt x="546" y="199"/>
                  </a:lnTo>
                  <a:lnTo>
                    <a:pt x="570" y="198"/>
                  </a:lnTo>
                  <a:lnTo>
                    <a:pt x="592" y="197"/>
                  </a:lnTo>
                  <a:lnTo>
                    <a:pt x="616" y="195"/>
                  </a:lnTo>
                  <a:lnTo>
                    <a:pt x="639" y="195"/>
                  </a:lnTo>
                  <a:lnTo>
                    <a:pt x="663" y="194"/>
                  </a:lnTo>
                  <a:lnTo>
                    <a:pt x="687" y="192"/>
                  </a:lnTo>
                  <a:lnTo>
                    <a:pt x="709" y="191"/>
                  </a:lnTo>
                  <a:lnTo>
                    <a:pt x="733" y="190"/>
                  </a:lnTo>
                  <a:lnTo>
                    <a:pt x="755" y="188"/>
                  </a:lnTo>
                  <a:lnTo>
                    <a:pt x="779" y="187"/>
                  </a:lnTo>
                  <a:lnTo>
                    <a:pt x="803" y="185"/>
                  </a:lnTo>
                  <a:lnTo>
                    <a:pt x="825" y="184"/>
                  </a:lnTo>
                  <a:lnTo>
                    <a:pt x="849" y="181"/>
                  </a:lnTo>
                  <a:lnTo>
                    <a:pt x="871" y="180"/>
                  </a:lnTo>
                  <a:lnTo>
                    <a:pt x="896" y="178"/>
                  </a:lnTo>
                  <a:lnTo>
                    <a:pt x="920" y="177"/>
                  </a:lnTo>
                  <a:lnTo>
                    <a:pt x="942" y="174"/>
                  </a:lnTo>
                  <a:lnTo>
                    <a:pt x="966" y="172"/>
                  </a:lnTo>
                  <a:lnTo>
                    <a:pt x="988" y="171"/>
                  </a:lnTo>
                  <a:lnTo>
                    <a:pt x="1012" y="168"/>
                  </a:lnTo>
                  <a:lnTo>
                    <a:pt x="1036" y="165"/>
                  </a:lnTo>
                  <a:lnTo>
                    <a:pt x="1058" y="164"/>
                  </a:lnTo>
                  <a:lnTo>
                    <a:pt x="1082" y="161"/>
                  </a:lnTo>
                  <a:lnTo>
                    <a:pt x="1104" y="158"/>
                  </a:lnTo>
                  <a:lnTo>
                    <a:pt x="1129" y="157"/>
                  </a:lnTo>
                  <a:lnTo>
                    <a:pt x="1151" y="154"/>
                  </a:lnTo>
                  <a:lnTo>
                    <a:pt x="1175" y="151"/>
                  </a:lnTo>
                  <a:lnTo>
                    <a:pt x="1199" y="147"/>
                  </a:lnTo>
                  <a:lnTo>
                    <a:pt x="1221" y="144"/>
                  </a:lnTo>
                  <a:lnTo>
                    <a:pt x="1245" y="141"/>
                  </a:lnTo>
                  <a:lnTo>
                    <a:pt x="1267" y="138"/>
                  </a:lnTo>
                  <a:lnTo>
                    <a:pt x="1291" y="134"/>
                  </a:lnTo>
                  <a:lnTo>
                    <a:pt x="1315" y="131"/>
                  </a:lnTo>
                  <a:lnTo>
                    <a:pt x="1337" y="127"/>
                  </a:lnTo>
                  <a:lnTo>
                    <a:pt x="1361" y="123"/>
                  </a:lnTo>
                  <a:lnTo>
                    <a:pt x="1384" y="118"/>
                  </a:lnTo>
                  <a:lnTo>
                    <a:pt x="1408" y="114"/>
                  </a:lnTo>
                  <a:lnTo>
                    <a:pt x="1432" y="110"/>
                  </a:lnTo>
                  <a:lnTo>
                    <a:pt x="1454" y="105"/>
                  </a:lnTo>
                  <a:lnTo>
                    <a:pt x="1478" y="101"/>
                  </a:lnTo>
                  <a:lnTo>
                    <a:pt x="1500" y="97"/>
                  </a:lnTo>
                  <a:lnTo>
                    <a:pt x="1524" y="93"/>
                  </a:lnTo>
                  <a:lnTo>
                    <a:pt x="1548" y="88"/>
                  </a:lnTo>
                  <a:lnTo>
                    <a:pt x="1570" y="86"/>
                  </a:lnTo>
                  <a:lnTo>
                    <a:pt x="1594" y="83"/>
                  </a:lnTo>
                  <a:lnTo>
                    <a:pt x="1616" y="80"/>
                  </a:lnTo>
                  <a:lnTo>
                    <a:pt x="1641" y="80"/>
                  </a:lnTo>
                  <a:lnTo>
                    <a:pt x="1663" y="80"/>
                  </a:lnTo>
                  <a:lnTo>
                    <a:pt x="1687" y="83"/>
                  </a:lnTo>
                  <a:lnTo>
                    <a:pt x="1711" y="87"/>
                  </a:lnTo>
                  <a:lnTo>
                    <a:pt x="1733" y="94"/>
                  </a:lnTo>
                  <a:lnTo>
                    <a:pt x="1757" y="104"/>
                  </a:lnTo>
                  <a:lnTo>
                    <a:pt x="1779" y="117"/>
                  </a:lnTo>
                  <a:lnTo>
                    <a:pt x="1803" y="131"/>
                  </a:lnTo>
                  <a:lnTo>
                    <a:pt x="1827" y="150"/>
                  </a:lnTo>
                  <a:lnTo>
                    <a:pt x="1849" y="168"/>
                  </a:lnTo>
                  <a:lnTo>
                    <a:pt x="1873" y="190"/>
                  </a:lnTo>
                  <a:lnTo>
                    <a:pt x="1896" y="209"/>
                  </a:lnTo>
                  <a:lnTo>
                    <a:pt x="1920" y="229"/>
                  </a:lnTo>
                  <a:lnTo>
                    <a:pt x="1944" y="248"/>
                  </a:lnTo>
                  <a:lnTo>
                    <a:pt x="1966" y="265"/>
                  </a:lnTo>
                  <a:lnTo>
                    <a:pt x="1990" y="281"/>
                  </a:lnTo>
                  <a:lnTo>
                    <a:pt x="2012" y="294"/>
                  </a:lnTo>
                  <a:lnTo>
                    <a:pt x="2036" y="305"/>
                  </a:lnTo>
                  <a:lnTo>
                    <a:pt x="2060" y="315"/>
                  </a:lnTo>
                  <a:lnTo>
                    <a:pt x="2082" y="323"/>
                  </a:lnTo>
                  <a:lnTo>
                    <a:pt x="2106" y="329"/>
                  </a:lnTo>
                  <a:lnTo>
                    <a:pt x="2128" y="335"/>
                  </a:lnTo>
                  <a:lnTo>
                    <a:pt x="2153" y="339"/>
                  </a:lnTo>
                  <a:lnTo>
                    <a:pt x="2177" y="343"/>
                  </a:lnTo>
                  <a:lnTo>
                    <a:pt x="2199" y="348"/>
                  </a:lnTo>
                  <a:lnTo>
                    <a:pt x="2223" y="350"/>
                  </a:lnTo>
                  <a:lnTo>
                    <a:pt x="2245" y="353"/>
                  </a:lnTo>
                  <a:lnTo>
                    <a:pt x="2269" y="356"/>
                  </a:lnTo>
                  <a:lnTo>
                    <a:pt x="2291" y="359"/>
                  </a:lnTo>
                  <a:lnTo>
                    <a:pt x="2315" y="360"/>
                  </a:lnTo>
                  <a:lnTo>
                    <a:pt x="2339" y="363"/>
                  </a:lnTo>
                  <a:lnTo>
                    <a:pt x="2361" y="366"/>
                  </a:lnTo>
                  <a:lnTo>
                    <a:pt x="2386" y="368"/>
                  </a:lnTo>
                  <a:lnTo>
                    <a:pt x="2408" y="369"/>
                  </a:lnTo>
                  <a:lnTo>
                    <a:pt x="2432" y="369"/>
                  </a:lnTo>
                  <a:lnTo>
                    <a:pt x="2456" y="366"/>
                  </a:lnTo>
                  <a:lnTo>
                    <a:pt x="2478" y="360"/>
                  </a:lnTo>
                  <a:lnTo>
                    <a:pt x="2502" y="346"/>
                  </a:lnTo>
                  <a:lnTo>
                    <a:pt x="2524" y="325"/>
                  </a:lnTo>
                  <a:lnTo>
                    <a:pt x="2548" y="291"/>
                  </a:lnTo>
                  <a:lnTo>
                    <a:pt x="2572" y="248"/>
                  </a:lnTo>
                  <a:lnTo>
                    <a:pt x="2594" y="198"/>
                  </a:lnTo>
                  <a:lnTo>
                    <a:pt x="2618" y="151"/>
                  </a:lnTo>
                  <a:lnTo>
                    <a:pt x="2641" y="113"/>
                  </a:lnTo>
                  <a:lnTo>
                    <a:pt x="2665" y="87"/>
                  </a:lnTo>
                  <a:lnTo>
                    <a:pt x="2689" y="74"/>
                  </a:lnTo>
                  <a:lnTo>
                    <a:pt x="2711" y="68"/>
                  </a:lnTo>
                  <a:lnTo>
                    <a:pt x="2735" y="68"/>
                  </a:lnTo>
                  <a:lnTo>
                    <a:pt x="2757" y="71"/>
                  </a:lnTo>
                  <a:lnTo>
                    <a:pt x="2781" y="76"/>
                  </a:lnTo>
                  <a:lnTo>
                    <a:pt x="2803" y="81"/>
                  </a:lnTo>
                  <a:lnTo>
                    <a:pt x="2827" y="86"/>
                  </a:lnTo>
                  <a:lnTo>
                    <a:pt x="2851" y="91"/>
                  </a:lnTo>
                  <a:lnTo>
                    <a:pt x="2873" y="94"/>
                  </a:lnTo>
                  <a:lnTo>
                    <a:pt x="2898" y="98"/>
                  </a:lnTo>
                  <a:lnTo>
                    <a:pt x="2920" y="101"/>
                  </a:lnTo>
                  <a:lnTo>
                    <a:pt x="2944" y="104"/>
                  </a:lnTo>
                  <a:lnTo>
                    <a:pt x="2968" y="105"/>
                  </a:lnTo>
                  <a:lnTo>
                    <a:pt x="2990" y="107"/>
                  </a:lnTo>
                  <a:lnTo>
                    <a:pt x="3014" y="108"/>
                  </a:lnTo>
                  <a:lnTo>
                    <a:pt x="3036" y="110"/>
                  </a:lnTo>
                  <a:lnTo>
                    <a:pt x="3060" y="110"/>
                  </a:lnTo>
                  <a:lnTo>
                    <a:pt x="3084" y="110"/>
                  </a:lnTo>
                  <a:lnTo>
                    <a:pt x="3106" y="110"/>
                  </a:lnTo>
                  <a:lnTo>
                    <a:pt x="3130" y="110"/>
                  </a:lnTo>
                  <a:lnTo>
                    <a:pt x="3153" y="110"/>
                  </a:lnTo>
                  <a:lnTo>
                    <a:pt x="3177" y="110"/>
                  </a:lnTo>
                  <a:lnTo>
                    <a:pt x="3201" y="108"/>
                  </a:lnTo>
                  <a:lnTo>
                    <a:pt x="3223" y="107"/>
                  </a:lnTo>
                  <a:lnTo>
                    <a:pt x="3247" y="105"/>
                  </a:lnTo>
                  <a:lnTo>
                    <a:pt x="3269" y="104"/>
                  </a:lnTo>
                  <a:lnTo>
                    <a:pt x="3293" y="103"/>
                  </a:lnTo>
                  <a:lnTo>
                    <a:pt x="3317" y="101"/>
                  </a:lnTo>
                  <a:lnTo>
                    <a:pt x="3339" y="100"/>
                  </a:lnTo>
                  <a:lnTo>
                    <a:pt x="3363" y="97"/>
                  </a:lnTo>
                  <a:lnTo>
                    <a:pt x="3386" y="95"/>
                  </a:lnTo>
                  <a:lnTo>
                    <a:pt x="3410" y="93"/>
                  </a:lnTo>
                  <a:lnTo>
                    <a:pt x="3432" y="90"/>
                  </a:lnTo>
                  <a:lnTo>
                    <a:pt x="3456" y="88"/>
                  </a:lnTo>
                  <a:lnTo>
                    <a:pt x="3480" y="86"/>
                  </a:lnTo>
                  <a:lnTo>
                    <a:pt x="3502" y="83"/>
                  </a:lnTo>
                  <a:lnTo>
                    <a:pt x="3526" y="80"/>
                  </a:lnTo>
                  <a:lnTo>
                    <a:pt x="3548" y="77"/>
                  </a:lnTo>
                  <a:lnTo>
                    <a:pt x="3572" y="73"/>
                  </a:lnTo>
                  <a:lnTo>
                    <a:pt x="3596" y="70"/>
                  </a:lnTo>
                  <a:lnTo>
                    <a:pt x="3618" y="67"/>
                  </a:lnTo>
                  <a:lnTo>
                    <a:pt x="3643" y="63"/>
                  </a:lnTo>
                  <a:lnTo>
                    <a:pt x="3665" y="60"/>
                  </a:lnTo>
                  <a:lnTo>
                    <a:pt x="3689" y="56"/>
                  </a:lnTo>
                  <a:lnTo>
                    <a:pt x="3713" y="51"/>
                  </a:lnTo>
                  <a:lnTo>
                    <a:pt x="3735" y="47"/>
                  </a:lnTo>
                  <a:lnTo>
                    <a:pt x="3759" y="43"/>
                  </a:lnTo>
                  <a:lnTo>
                    <a:pt x="3781" y="39"/>
                  </a:lnTo>
                  <a:lnTo>
                    <a:pt x="3805" y="34"/>
                  </a:lnTo>
                  <a:lnTo>
                    <a:pt x="3829" y="30"/>
                  </a:lnTo>
                  <a:lnTo>
                    <a:pt x="3851" y="26"/>
                  </a:lnTo>
                  <a:lnTo>
                    <a:pt x="3875" y="20"/>
                  </a:lnTo>
                  <a:lnTo>
                    <a:pt x="3898" y="16"/>
                  </a:lnTo>
                  <a:lnTo>
                    <a:pt x="3922" y="10"/>
                  </a:lnTo>
                  <a:lnTo>
                    <a:pt x="3946" y="4"/>
                  </a:lnTo>
                  <a:lnTo>
                    <a:pt x="3968" y="0"/>
                  </a:lnTo>
                </a:path>
              </a:pathLst>
            </a:custGeom>
            <a:noFill/>
            <a:ln w="41275">
              <a:solidFill>
                <a:srgbClr val="00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5" name="Line 139"/>
          <p:cNvSpPr>
            <a:spLocks noChangeShapeType="1"/>
          </p:cNvSpPr>
          <p:nvPr/>
        </p:nvSpPr>
        <p:spPr bwMode="auto">
          <a:xfrm>
            <a:off x="3467100" y="2224088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6" name="Line 140"/>
          <p:cNvSpPr>
            <a:spLocks noChangeShapeType="1"/>
          </p:cNvSpPr>
          <p:nvPr/>
        </p:nvSpPr>
        <p:spPr bwMode="auto">
          <a:xfrm>
            <a:off x="4186238" y="2224088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" name="Line 141"/>
          <p:cNvSpPr>
            <a:spLocks noChangeShapeType="1"/>
          </p:cNvSpPr>
          <p:nvPr/>
        </p:nvSpPr>
        <p:spPr bwMode="auto">
          <a:xfrm>
            <a:off x="4232275" y="269557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8" name="Text Box 142"/>
          <p:cNvSpPr txBox="1">
            <a:spLocks noChangeArrowheads="1"/>
          </p:cNvSpPr>
          <p:nvPr/>
        </p:nvSpPr>
        <p:spPr bwMode="auto">
          <a:xfrm>
            <a:off x="4008438" y="194945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*</a:t>
            </a:r>
            <a:endParaRPr lang="en-US"/>
          </a:p>
        </p:txBody>
      </p:sp>
      <p:sp>
        <p:nvSpPr>
          <p:cNvPr id="429" name="Text Box 143"/>
          <p:cNvSpPr txBox="1">
            <a:spLocks noChangeArrowheads="1"/>
          </p:cNvSpPr>
          <p:nvPr/>
        </p:nvSpPr>
        <p:spPr bwMode="auto">
          <a:xfrm>
            <a:off x="3287713" y="194945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*</a:t>
            </a:r>
            <a:endParaRPr lang="en-US"/>
          </a:p>
        </p:txBody>
      </p:sp>
      <p:sp>
        <p:nvSpPr>
          <p:cNvPr id="430" name="Title 1"/>
          <p:cNvSpPr txBox="1">
            <a:spLocks/>
          </p:cNvSpPr>
          <p:nvPr/>
        </p:nvSpPr>
        <p:spPr>
          <a:xfrm>
            <a:off x="5853" y="8460"/>
            <a:ext cx="9138147" cy="1058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venir Next Medium"/>
                <a:ea typeface="+mj-ea"/>
                <a:cs typeface="Avenir Next Medium"/>
              </a:rPr>
              <a:t>Hypothesis one: two peaks are from a Fermi Resonance with the Bend Overtone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cxnSp>
        <p:nvCxnSpPr>
          <p:cNvPr id="431" name="Straight Connector 430"/>
          <p:cNvCxnSpPr/>
          <p:nvPr/>
        </p:nvCxnSpPr>
        <p:spPr>
          <a:xfrm>
            <a:off x="741363" y="1217908"/>
            <a:ext cx="7629759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4" name="TextBox 433"/>
          <p:cNvSpPr txBox="1"/>
          <p:nvPr/>
        </p:nvSpPr>
        <p:spPr>
          <a:xfrm>
            <a:off x="5851" y="6509668"/>
            <a:ext cx="2737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Structure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6" grpId="0" animBg="1"/>
      <p:bldP spid="392" grpId="0"/>
      <p:bldP spid="393" grpId="0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19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53" y="8460"/>
            <a:ext cx="9138147" cy="1515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venir Next Medium"/>
                <a:ea typeface="+mj-ea"/>
                <a:cs typeface="Avenir Next Medium"/>
              </a:rPr>
              <a:t>Hypothesis two: low frequency peak from collective effects (intermolecular coupling)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41363" y="1471908"/>
            <a:ext cx="7629759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892320" y="1815468"/>
            <a:ext cx="5372100" cy="2933700"/>
            <a:chOff x="254020" y="2094868"/>
            <a:chExt cx="5372100" cy="29337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020" y="2094868"/>
              <a:ext cx="5372100" cy="29337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41363" y="2094868"/>
              <a:ext cx="4732337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51" y="6509668"/>
            <a:ext cx="2610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Structure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8863" y="4610668"/>
            <a:ext cx="4731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Avenir Next Regular"/>
                <a:cs typeface="Avenir Next Regular"/>
              </a:rPr>
              <a:t>Buch</a:t>
            </a:r>
            <a:r>
              <a:rPr lang="en-US" sz="1200" dirty="0" smtClean="0">
                <a:latin typeface="Avenir Next Regular"/>
                <a:cs typeface="Avenir Next Regular"/>
              </a:rPr>
              <a:t> et al. (2007) </a:t>
            </a:r>
            <a:r>
              <a:rPr lang="en-US" sz="1200" u="sng" dirty="0" smtClean="0">
                <a:latin typeface="Avenir Next Regular"/>
                <a:cs typeface="Avenir Next Regular"/>
              </a:rPr>
              <a:t>Journal of Chemical Physics</a:t>
            </a:r>
            <a:r>
              <a:rPr lang="en-US" sz="1200" dirty="0" smtClean="0">
                <a:latin typeface="Avenir Next Regular"/>
                <a:cs typeface="Avenir Next Regular"/>
              </a:rPr>
              <a:t>, 127(20), 204710</a:t>
            </a:r>
            <a:endParaRPr lang="en-US" sz="1200" dirty="0">
              <a:latin typeface="Avenir Next Regular"/>
              <a:cs typeface="Avenir Next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60462" y="2425700"/>
            <a:ext cx="424338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15862" y="2000134"/>
            <a:ext cx="2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Next Regular"/>
                <a:cs typeface="Avenir Next Regular"/>
              </a:rPr>
              <a:t>coupling switched off</a:t>
            </a:r>
            <a:endParaRPr lang="en-US" dirty="0">
              <a:latin typeface="Avenir Next Regular"/>
              <a:cs typeface="Avenir Next Regular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5039183" y="2486483"/>
            <a:ext cx="729334" cy="495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4362" y="5080000"/>
            <a:ext cx="7920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venir Next Regular"/>
                <a:cs typeface="Avenir Next Regular"/>
              </a:rPr>
              <a:t>Computation suggests the low frequency peak is a the result of intermolecular coupling (</a:t>
            </a:r>
            <a:r>
              <a:rPr lang="en-US" sz="2200" dirty="0" err="1" smtClean="0">
                <a:latin typeface="Avenir Next Regular"/>
                <a:cs typeface="Avenir Next Regular"/>
              </a:rPr>
              <a:t>vibrational</a:t>
            </a:r>
            <a:r>
              <a:rPr lang="en-US" sz="2200" dirty="0" smtClean="0">
                <a:latin typeface="Avenir Next Regular"/>
                <a:cs typeface="Avenir Next Regular"/>
              </a:rPr>
              <a:t> delocalization). </a:t>
            </a:r>
            <a:endParaRPr lang="en-US" sz="2200" dirty="0">
              <a:latin typeface="Avenir Next Regular"/>
              <a:cs typeface="Avenir Next Regular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71800" y="2794000"/>
            <a:ext cx="1600200" cy="1346200"/>
          </a:xfrm>
          <a:prstGeom prst="ellipse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Avenir Next Medium"/>
                <a:cs typeface="Avenir Next Medium"/>
              </a:rPr>
              <a:t>Outline</a:t>
            </a:r>
            <a:endParaRPr lang="en-US" sz="3800" dirty="0">
              <a:latin typeface="Avenir Next Medium"/>
              <a:cs typeface="Avenir Next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71500" indent="-571500">
              <a:spcAft>
                <a:spcPts val="1800"/>
              </a:spcAft>
              <a:buFont typeface="+mj-lt"/>
              <a:buAutoNum type="romanUcPeriod"/>
            </a:pPr>
            <a:r>
              <a:rPr lang="en-US" sz="2800" dirty="0" smtClean="0">
                <a:latin typeface="Avenir Next Medium"/>
                <a:cs typeface="Avenir Next Medium"/>
              </a:rPr>
              <a:t>Justification: </a:t>
            </a:r>
            <a:r>
              <a:rPr lang="en-US" sz="2800" dirty="0" smtClean="0">
                <a:latin typeface="Avenir Next Regular"/>
                <a:cs typeface="Avenir Next Regular"/>
              </a:rPr>
              <a:t>why </a:t>
            </a:r>
            <a:r>
              <a:rPr lang="en-US" sz="2800" dirty="0" err="1" smtClean="0">
                <a:latin typeface="Avenir Next Regular"/>
                <a:cs typeface="Avenir Next Regular"/>
              </a:rPr>
              <a:t>vibrational</a:t>
            </a:r>
            <a:r>
              <a:rPr lang="en-US" sz="2800" dirty="0" smtClean="0">
                <a:latin typeface="Avenir Next Regular"/>
                <a:cs typeface="Avenir Next Regular"/>
              </a:rPr>
              <a:t> </a:t>
            </a:r>
            <a:r>
              <a:rPr lang="en-US" sz="2800" dirty="0" err="1" smtClean="0">
                <a:latin typeface="Avenir Next Regular"/>
                <a:cs typeface="Avenir Next Regular"/>
              </a:rPr>
              <a:t>spectrocopy</a:t>
            </a:r>
            <a:r>
              <a:rPr lang="en-US" sz="2800" dirty="0" smtClean="0">
                <a:latin typeface="Avenir Next Regular"/>
                <a:cs typeface="Avenir Next Regular"/>
              </a:rPr>
              <a:t>?</a:t>
            </a:r>
          </a:p>
          <a:p>
            <a:pPr marL="571500" indent="-571500">
              <a:spcAft>
                <a:spcPts val="1800"/>
              </a:spcAft>
              <a:buFont typeface="+mj-lt"/>
              <a:buAutoNum type="romanUcPeriod"/>
            </a:pPr>
            <a:r>
              <a:rPr lang="en-US" sz="2800" dirty="0" smtClean="0">
                <a:latin typeface="Avenir Next Medium"/>
                <a:cs typeface="Avenir Next Medium"/>
              </a:rPr>
              <a:t>Background: </a:t>
            </a:r>
            <a:r>
              <a:rPr lang="en-US" sz="2800" dirty="0" smtClean="0">
                <a:latin typeface="Avenir Next Regular"/>
                <a:cs typeface="Avenir Next Regular"/>
              </a:rPr>
              <a:t>making </a:t>
            </a:r>
            <a:r>
              <a:rPr lang="en-US" sz="2800" dirty="0" err="1" smtClean="0">
                <a:latin typeface="Avenir Next Regular"/>
                <a:cs typeface="Avenir Next Regular"/>
              </a:rPr>
              <a:t>vibrational</a:t>
            </a:r>
            <a:r>
              <a:rPr lang="en-US" sz="2800" dirty="0" smtClean="0">
                <a:latin typeface="Avenir Next Regular"/>
                <a:cs typeface="Avenir Next Regular"/>
              </a:rPr>
              <a:t> spectroscopy interface specific: </a:t>
            </a:r>
            <a:r>
              <a:rPr lang="en-US" sz="2800" dirty="0" err="1" smtClean="0">
                <a:latin typeface="Avenir Next Regular"/>
                <a:cs typeface="Avenir Next Regular"/>
              </a:rPr>
              <a:t>vibrational</a:t>
            </a:r>
            <a:r>
              <a:rPr lang="en-US" sz="2800" dirty="0" smtClean="0">
                <a:latin typeface="Avenir Next Regular"/>
                <a:cs typeface="Avenir Next Regular"/>
              </a:rPr>
              <a:t> sum frequency spectroscopy</a:t>
            </a:r>
          </a:p>
          <a:p>
            <a:pPr marL="571500" indent="-571500">
              <a:spcAft>
                <a:spcPts val="1800"/>
              </a:spcAft>
              <a:buFont typeface="+mj-lt"/>
              <a:buAutoNum type="romanUcPeriod"/>
            </a:pPr>
            <a:r>
              <a:rPr lang="en-US" sz="2800" dirty="0" smtClean="0">
                <a:latin typeface="Avenir Next Medium"/>
                <a:cs typeface="Avenir Next Medium"/>
              </a:rPr>
              <a:t>Interfacial Solvent (Water): </a:t>
            </a:r>
            <a:r>
              <a:rPr lang="en-US" sz="2800" dirty="0" smtClean="0">
                <a:latin typeface="Avenir Next Regular"/>
                <a:cs typeface="Avenir Next Regular"/>
              </a:rPr>
              <a:t>structure and dynamics</a:t>
            </a:r>
          </a:p>
          <a:p>
            <a:pPr marL="571500" indent="-571500">
              <a:spcAft>
                <a:spcPts val="1800"/>
              </a:spcAft>
              <a:buFont typeface="+mj-lt"/>
              <a:buAutoNum type="romanUcPeriod"/>
            </a:pPr>
            <a:r>
              <a:rPr lang="en-US" sz="2800" dirty="0" smtClean="0">
                <a:latin typeface="Avenir Next Medium"/>
                <a:cs typeface="Avenir Next Medium"/>
              </a:rPr>
              <a:t>Semiconductor Interface: </a:t>
            </a:r>
            <a:r>
              <a:rPr lang="en-US" sz="2800" dirty="0" smtClean="0">
                <a:latin typeface="Avenir Next Regular"/>
                <a:cs typeface="Avenir Next Regular"/>
              </a:rPr>
              <a:t>optical detection of surface phonons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2929" y="6513282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3" y="6509668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Outline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9" name="Straight Connector 8"/>
          <p:cNvCxnSpPr>
            <a:cxnSpLocks noChangeAspect="1"/>
          </p:cNvCxnSpPr>
          <p:nvPr/>
        </p:nvCxnSpPr>
        <p:spPr>
          <a:xfrm>
            <a:off x="3668258" y="1186215"/>
            <a:ext cx="1807483" cy="226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20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53" y="8460"/>
            <a:ext cx="9138147" cy="1274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latin typeface="Avenir Next Medium"/>
                <a:ea typeface="+mj-ea"/>
                <a:cs typeface="Avenir Next Medium"/>
              </a:rPr>
              <a:t>In either case using HDO allows more straightforward access to structure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41363" y="1281408"/>
            <a:ext cx="7629759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1371600"/>
            <a:ext cx="3764433" cy="500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60900" y="2616200"/>
            <a:ext cx="4189091" cy="3721100"/>
          </a:xfrm>
          <a:prstGeom prst="rect">
            <a:avLst/>
          </a:prstGeom>
        </p:spPr>
      </p:pic>
      <p:cxnSp>
        <p:nvCxnSpPr>
          <p:cNvPr id="11" name="Shape 10"/>
          <p:cNvCxnSpPr>
            <a:stCxn id="9" idx="3"/>
            <a:endCxn id="10" idx="0"/>
          </p:cNvCxnSpPr>
          <p:nvPr/>
        </p:nvCxnSpPr>
        <p:spPr>
          <a:xfrm flipV="1">
            <a:off x="3916833" y="2616200"/>
            <a:ext cx="2838613" cy="1257300"/>
          </a:xfrm>
          <a:prstGeom prst="curvedConnector4">
            <a:avLst>
              <a:gd name="adj1" fmla="val 13106"/>
              <a:gd name="adj2" fmla="val 183839"/>
            </a:avLst>
          </a:prstGeom>
          <a:ln w="57150"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288596" y="1802487"/>
            <a:ext cx="3082526" cy="43088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3996" y="1802487"/>
            <a:ext cx="30571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venir Next Regular"/>
                <a:cs typeface="Avenir Next Regular"/>
              </a:rPr>
              <a:t>Fitting the HDO data</a:t>
            </a:r>
            <a:endParaRPr lang="en-US" sz="2200" dirty="0">
              <a:latin typeface="Avenir Next Regular"/>
              <a:cs typeface="Avenir Next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2" y="6509668"/>
            <a:ext cx="25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Structure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" y="6509668"/>
            <a:ext cx="25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Dynamics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76300" y="97360"/>
            <a:ext cx="7391400" cy="944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venir Next Medium"/>
                <a:ea typeface="+mj-ea"/>
                <a:cs typeface="Avenir Next Medium"/>
              </a:rPr>
              <a:t>III. Solvent to Interface: Dynamics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116096" y="1758664"/>
            <a:ext cx="3315" cy="3540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101181" y="2060289"/>
            <a:ext cx="23202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36573" y="1922176"/>
            <a:ext cx="295001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0.6</a:t>
            </a:r>
            <a:endParaRPr lang="en-US" sz="3600">
              <a:latin typeface="Calibri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101181" y="2576226"/>
            <a:ext cx="23202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736573" y="2438114"/>
            <a:ext cx="295001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0.5</a:t>
            </a:r>
            <a:endParaRPr lang="en-US" sz="3600">
              <a:latin typeface="Calibri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101181" y="3092164"/>
            <a:ext cx="23202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736573" y="2954051"/>
            <a:ext cx="295001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0.4</a:t>
            </a:r>
            <a:endParaRPr lang="en-US" sz="3600">
              <a:latin typeface="Calibri" charset="0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1101181" y="3606514"/>
            <a:ext cx="23202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736573" y="3466814"/>
            <a:ext cx="295001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0.3</a:t>
            </a:r>
            <a:endParaRPr lang="en-US" sz="3600">
              <a:latin typeface="Calibri" charset="0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1101181" y="4122451"/>
            <a:ext cx="23202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736573" y="3984339"/>
            <a:ext cx="295001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0.2</a:t>
            </a:r>
            <a:endParaRPr lang="en-US" sz="3600">
              <a:latin typeface="Calibri" charset="0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1101181" y="4635214"/>
            <a:ext cx="23202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736573" y="4497101"/>
            <a:ext cx="295001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0.1</a:t>
            </a:r>
            <a:endParaRPr lang="en-US" sz="3600">
              <a:latin typeface="Calibri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36573" y="5013039"/>
            <a:ext cx="295001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0.0</a:t>
            </a:r>
            <a:endParaRPr lang="en-US" sz="3600">
              <a:latin typeface="Calibri" charset="0"/>
            </a:endParaRP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1116096" y="1758664"/>
            <a:ext cx="4244372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1104496" y="5151151"/>
            <a:ext cx="220422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1107810" y="5298789"/>
            <a:ext cx="427088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5324007" y="5200364"/>
            <a:ext cx="331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V="1">
            <a:off x="5091984" y="5117814"/>
            <a:ext cx="4971" cy="19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4864932" y="5359114"/>
            <a:ext cx="470676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3800</a:t>
            </a:r>
            <a:endParaRPr lang="en-US" sz="3600">
              <a:latin typeface="Calibri" charset="0"/>
            </a:endParaRP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V="1">
            <a:off x="4864932" y="5200364"/>
            <a:ext cx="1658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V="1">
            <a:off x="4627937" y="5200364"/>
            <a:ext cx="331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4397570" y="5200364"/>
            <a:ext cx="331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4168862" y="5117814"/>
            <a:ext cx="3315" cy="19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941811" y="5359114"/>
            <a:ext cx="470676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3600</a:t>
            </a:r>
            <a:endParaRPr lang="en-US" sz="3600">
              <a:latin typeface="Calibri" charset="0"/>
            </a:endParaRP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flipV="1">
            <a:off x="3933524" y="5200364"/>
            <a:ext cx="4972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V="1">
            <a:off x="3706473" y="5200364"/>
            <a:ext cx="331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V="1">
            <a:off x="3474449" y="5200364"/>
            <a:ext cx="331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V="1">
            <a:off x="3242426" y="5117814"/>
            <a:ext cx="3315" cy="19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3015374" y="5359114"/>
            <a:ext cx="470676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3400</a:t>
            </a:r>
            <a:endParaRPr lang="en-US" sz="3600">
              <a:latin typeface="Calibri" charset="0"/>
            </a:endParaRP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V="1">
            <a:off x="3010402" y="5200364"/>
            <a:ext cx="331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 flipV="1">
            <a:off x="2780036" y="5200364"/>
            <a:ext cx="331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 flipV="1">
            <a:off x="2548012" y="5200364"/>
            <a:ext cx="331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flipV="1">
            <a:off x="2315989" y="5117814"/>
            <a:ext cx="4972" cy="19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2092253" y="5359114"/>
            <a:ext cx="470676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3200</a:t>
            </a:r>
            <a:endParaRPr lang="en-US" sz="3600">
              <a:latin typeface="Calibri" charset="0"/>
            </a:endParaRPr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 flipV="1">
            <a:off x="2085623" y="5200364"/>
            <a:ext cx="331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V="1">
            <a:off x="1855257" y="5178139"/>
            <a:ext cx="4972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1978055" y="5580319"/>
            <a:ext cx="20136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IR frequency (</a:t>
            </a:r>
            <a:r>
              <a:rPr lang="en-US" sz="2000" dirty="0" smtClean="0">
                <a:solidFill>
                  <a:srgbClr val="000000"/>
                </a:solidFill>
              </a:rPr>
              <a:t>cm</a:t>
            </a:r>
            <a:r>
              <a:rPr lang="en-US" sz="2000" baseline="30000" dirty="0" smtClean="0">
                <a:solidFill>
                  <a:srgbClr val="000000"/>
                </a:solidFill>
              </a:rPr>
              <a:t>-1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sz="4400" dirty="0">
              <a:latin typeface="Calibri" charset="0"/>
            </a:endParaRPr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>
            <a:off x="5375383" y="1758664"/>
            <a:ext cx="3315" cy="3540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60"/>
          <p:cNvSpPr>
            <a:spLocks/>
          </p:cNvSpPr>
          <p:nvPr/>
        </p:nvSpPr>
        <p:spPr bwMode="auto">
          <a:xfrm>
            <a:off x="1149243" y="2536539"/>
            <a:ext cx="1325848" cy="1516062"/>
          </a:xfrm>
          <a:custGeom>
            <a:avLst/>
            <a:gdLst>
              <a:gd name="T0" fmla="*/ 2147483647 w 800"/>
              <a:gd name="T1" fmla="*/ 2147483647 h 955"/>
              <a:gd name="T2" fmla="*/ 2147483647 w 800"/>
              <a:gd name="T3" fmla="*/ 2147483647 h 955"/>
              <a:gd name="T4" fmla="*/ 2147483647 w 800"/>
              <a:gd name="T5" fmla="*/ 2147483647 h 955"/>
              <a:gd name="T6" fmla="*/ 2147483647 w 800"/>
              <a:gd name="T7" fmla="*/ 2147483647 h 955"/>
              <a:gd name="T8" fmla="*/ 2147483647 w 800"/>
              <a:gd name="T9" fmla="*/ 2147483647 h 955"/>
              <a:gd name="T10" fmla="*/ 2147483647 w 800"/>
              <a:gd name="T11" fmla="*/ 2147483647 h 955"/>
              <a:gd name="T12" fmla="*/ 2147483647 w 800"/>
              <a:gd name="T13" fmla="*/ 2147483647 h 955"/>
              <a:gd name="T14" fmla="*/ 2147483647 w 800"/>
              <a:gd name="T15" fmla="*/ 2147483647 h 955"/>
              <a:gd name="T16" fmla="*/ 2147483647 w 800"/>
              <a:gd name="T17" fmla="*/ 2147483647 h 955"/>
              <a:gd name="T18" fmla="*/ 2147483647 w 800"/>
              <a:gd name="T19" fmla="*/ 2147483647 h 955"/>
              <a:gd name="T20" fmla="*/ 2147483647 w 800"/>
              <a:gd name="T21" fmla="*/ 2147483647 h 955"/>
              <a:gd name="T22" fmla="*/ 2147483647 w 800"/>
              <a:gd name="T23" fmla="*/ 2147483647 h 955"/>
              <a:gd name="T24" fmla="*/ 2147483647 w 800"/>
              <a:gd name="T25" fmla="*/ 2147483647 h 955"/>
              <a:gd name="T26" fmla="*/ 2147483647 w 800"/>
              <a:gd name="T27" fmla="*/ 2147483647 h 955"/>
              <a:gd name="T28" fmla="*/ 2147483647 w 800"/>
              <a:gd name="T29" fmla="*/ 2147483647 h 955"/>
              <a:gd name="T30" fmla="*/ 2147483647 w 800"/>
              <a:gd name="T31" fmla="*/ 2147483647 h 955"/>
              <a:gd name="T32" fmla="*/ 2147483647 w 800"/>
              <a:gd name="T33" fmla="*/ 2147483647 h 955"/>
              <a:gd name="T34" fmla="*/ 2147483647 w 800"/>
              <a:gd name="T35" fmla="*/ 2147483647 h 955"/>
              <a:gd name="T36" fmla="*/ 2147483647 w 800"/>
              <a:gd name="T37" fmla="*/ 2147483647 h 955"/>
              <a:gd name="T38" fmla="*/ 2147483647 w 800"/>
              <a:gd name="T39" fmla="*/ 2147483647 h 955"/>
              <a:gd name="T40" fmla="*/ 2147483647 w 800"/>
              <a:gd name="T41" fmla="*/ 2147483647 h 955"/>
              <a:gd name="T42" fmla="*/ 2147483647 w 800"/>
              <a:gd name="T43" fmla="*/ 2147483647 h 955"/>
              <a:gd name="T44" fmla="*/ 2147483647 w 800"/>
              <a:gd name="T45" fmla="*/ 2147483647 h 955"/>
              <a:gd name="T46" fmla="*/ 2147483647 w 800"/>
              <a:gd name="T47" fmla="*/ 2147483647 h 955"/>
              <a:gd name="T48" fmla="*/ 2147483647 w 800"/>
              <a:gd name="T49" fmla="*/ 2147483647 h 955"/>
              <a:gd name="T50" fmla="*/ 2147483647 w 800"/>
              <a:gd name="T51" fmla="*/ 2147483647 h 955"/>
              <a:gd name="T52" fmla="*/ 2147483647 w 800"/>
              <a:gd name="T53" fmla="*/ 2147483647 h 955"/>
              <a:gd name="T54" fmla="*/ 2147483647 w 800"/>
              <a:gd name="T55" fmla="*/ 2147483647 h 955"/>
              <a:gd name="T56" fmla="*/ 2147483647 w 800"/>
              <a:gd name="T57" fmla="*/ 2147483647 h 955"/>
              <a:gd name="T58" fmla="*/ 2147483647 w 800"/>
              <a:gd name="T59" fmla="*/ 2147483647 h 955"/>
              <a:gd name="T60" fmla="*/ 2147483647 w 800"/>
              <a:gd name="T61" fmla="*/ 2147483647 h 955"/>
              <a:gd name="T62" fmla="*/ 2147483647 w 800"/>
              <a:gd name="T63" fmla="*/ 2147483647 h 955"/>
              <a:gd name="T64" fmla="*/ 2147483647 w 800"/>
              <a:gd name="T65" fmla="*/ 2147483647 h 955"/>
              <a:gd name="T66" fmla="*/ 2147483647 w 800"/>
              <a:gd name="T67" fmla="*/ 2147483647 h 955"/>
              <a:gd name="T68" fmla="*/ 2147483647 w 800"/>
              <a:gd name="T69" fmla="*/ 2147483647 h 955"/>
              <a:gd name="T70" fmla="*/ 2147483647 w 800"/>
              <a:gd name="T71" fmla="*/ 2147483647 h 955"/>
              <a:gd name="T72" fmla="*/ 0 w 800"/>
              <a:gd name="T73" fmla="*/ 2147483647 h 9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00"/>
              <a:gd name="T112" fmla="*/ 0 h 955"/>
              <a:gd name="T113" fmla="*/ 800 w 800"/>
              <a:gd name="T114" fmla="*/ 955 h 9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00" h="955">
                <a:moveTo>
                  <a:pt x="800" y="173"/>
                </a:moveTo>
                <a:lnTo>
                  <a:pt x="758" y="26"/>
                </a:lnTo>
                <a:lnTo>
                  <a:pt x="750" y="0"/>
                </a:lnTo>
                <a:lnTo>
                  <a:pt x="740" y="33"/>
                </a:lnTo>
                <a:lnTo>
                  <a:pt x="730" y="78"/>
                </a:lnTo>
                <a:lnTo>
                  <a:pt x="720" y="35"/>
                </a:lnTo>
                <a:lnTo>
                  <a:pt x="708" y="9"/>
                </a:lnTo>
                <a:lnTo>
                  <a:pt x="700" y="7"/>
                </a:lnTo>
                <a:lnTo>
                  <a:pt x="688" y="9"/>
                </a:lnTo>
                <a:lnTo>
                  <a:pt x="677" y="6"/>
                </a:lnTo>
                <a:lnTo>
                  <a:pt x="668" y="45"/>
                </a:lnTo>
                <a:lnTo>
                  <a:pt x="657" y="91"/>
                </a:lnTo>
                <a:lnTo>
                  <a:pt x="648" y="97"/>
                </a:lnTo>
                <a:lnTo>
                  <a:pt x="637" y="113"/>
                </a:lnTo>
                <a:lnTo>
                  <a:pt x="626" y="126"/>
                </a:lnTo>
                <a:lnTo>
                  <a:pt x="617" y="171"/>
                </a:lnTo>
                <a:lnTo>
                  <a:pt x="606" y="267"/>
                </a:lnTo>
                <a:lnTo>
                  <a:pt x="597" y="345"/>
                </a:lnTo>
                <a:lnTo>
                  <a:pt x="586" y="410"/>
                </a:lnTo>
                <a:lnTo>
                  <a:pt x="575" y="427"/>
                </a:lnTo>
                <a:lnTo>
                  <a:pt x="566" y="433"/>
                </a:lnTo>
                <a:lnTo>
                  <a:pt x="555" y="440"/>
                </a:lnTo>
                <a:lnTo>
                  <a:pt x="547" y="477"/>
                </a:lnTo>
                <a:lnTo>
                  <a:pt x="535" y="487"/>
                </a:lnTo>
                <a:lnTo>
                  <a:pt x="524" y="516"/>
                </a:lnTo>
                <a:lnTo>
                  <a:pt x="515" y="570"/>
                </a:lnTo>
                <a:lnTo>
                  <a:pt x="504" y="583"/>
                </a:lnTo>
                <a:lnTo>
                  <a:pt x="495" y="622"/>
                </a:lnTo>
                <a:lnTo>
                  <a:pt x="484" y="618"/>
                </a:lnTo>
                <a:lnTo>
                  <a:pt x="473" y="585"/>
                </a:lnTo>
                <a:lnTo>
                  <a:pt x="465" y="561"/>
                </a:lnTo>
                <a:lnTo>
                  <a:pt x="453" y="603"/>
                </a:lnTo>
                <a:lnTo>
                  <a:pt x="445" y="626"/>
                </a:lnTo>
                <a:lnTo>
                  <a:pt x="433" y="607"/>
                </a:lnTo>
                <a:lnTo>
                  <a:pt x="425" y="616"/>
                </a:lnTo>
                <a:lnTo>
                  <a:pt x="413" y="583"/>
                </a:lnTo>
                <a:lnTo>
                  <a:pt x="401" y="537"/>
                </a:lnTo>
                <a:lnTo>
                  <a:pt x="393" y="535"/>
                </a:lnTo>
                <a:lnTo>
                  <a:pt x="383" y="546"/>
                </a:lnTo>
                <a:lnTo>
                  <a:pt x="373" y="577"/>
                </a:lnTo>
                <a:lnTo>
                  <a:pt x="363" y="628"/>
                </a:lnTo>
                <a:lnTo>
                  <a:pt x="353" y="706"/>
                </a:lnTo>
                <a:lnTo>
                  <a:pt x="343" y="743"/>
                </a:lnTo>
                <a:lnTo>
                  <a:pt x="331" y="778"/>
                </a:lnTo>
                <a:lnTo>
                  <a:pt x="323" y="830"/>
                </a:lnTo>
                <a:lnTo>
                  <a:pt x="311" y="830"/>
                </a:lnTo>
                <a:lnTo>
                  <a:pt x="303" y="871"/>
                </a:lnTo>
                <a:lnTo>
                  <a:pt x="291" y="860"/>
                </a:lnTo>
                <a:lnTo>
                  <a:pt x="283" y="862"/>
                </a:lnTo>
                <a:lnTo>
                  <a:pt x="272" y="849"/>
                </a:lnTo>
                <a:lnTo>
                  <a:pt x="263" y="843"/>
                </a:lnTo>
                <a:lnTo>
                  <a:pt x="252" y="849"/>
                </a:lnTo>
                <a:lnTo>
                  <a:pt x="241" y="826"/>
                </a:lnTo>
                <a:lnTo>
                  <a:pt x="232" y="823"/>
                </a:lnTo>
                <a:lnTo>
                  <a:pt x="221" y="813"/>
                </a:lnTo>
                <a:lnTo>
                  <a:pt x="212" y="797"/>
                </a:lnTo>
                <a:lnTo>
                  <a:pt x="201" y="832"/>
                </a:lnTo>
                <a:lnTo>
                  <a:pt x="193" y="863"/>
                </a:lnTo>
                <a:lnTo>
                  <a:pt x="181" y="925"/>
                </a:lnTo>
                <a:lnTo>
                  <a:pt x="173" y="886"/>
                </a:lnTo>
                <a:lnTo>
                  <a:pt x="161" y="843"/>
                </a:lnTo>
                <a:lnTo>
                  <a:pt x="153" y="836"/>
                </a:lnTo>
                <a:lnTo>
                  <a:pt x="142" y="821"/>
                </a:lnTo>
                <a:lnTo>
                  <a:pt x="130" y="839"/>
                </a:lnTo>
                <a:lnTo>
                  <a:pt x="122" y="858"/>
                </a:lnTo>
                <a:lnTo>
                  <a:pt x="110" y="891"/>
                </a:lnTo>
                <a:lnTo>
                  <a:pt x="102" y="914"/>
                </a:lnTo>
                <a:lnTo>
                  <a:pt x="90" y="901"/>
                </a:lnTo>
                <a:lnTo>
                  <a:pt x="82" y="889"/>
                </a:lnTo>
                <a:lnTo>
                  <a:pt x="70" y="871"/>
                </a:lnTo>
                <a:lnTo>
                  <a:pt x="62" y="863"/>
                </a:lnTo>
                <a:lnTo>
                  <a:pt x="51" y="893"/>
                </a:lnTo>
                <a:lnTo>
                  <a:pt x="42" y="927"/>
                </a:lnTo>
                <a:lnTo>
                  <a:pt x="0" y="955"/>
                </a:lnTo>
              </a:path>
            </a:pathLst>
          </a:custGeom>
          <a:noFill/>
          <a:ln w="38100">
            <a:solidFill>
              <a:srgbClr val="66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4" name="Freeform 62"/>
          <p:cNvSpPr>
            <a:spLocks/>
          </p:cNvSpPr>
          <p:nvPr/>
        </p:nvSpPr>
        <p:spPr bwMode="auto">
          <a:xfrm>
            <a:off x="1087923" y="2487326"/>
            <a:ext cx="1370595" cy="1584325"/>
          </a:xfrm>
          <a:custGeom>
            <a:avLst/>
            <a:gdLst>
              <a:gd name="T0" fmla="*/ 2147483647 w 827"/>
              <a:gd name="T1" fmla="*/ 2147483647 h 998"/>
              <a:gd name="T2" fmla="*/ 2147483647 w 827"/>
              <a:gd name="T3" fmla="*/ 2147483647 h 998"/>
              <a:gd name="T4" fmla="*/ 2147483647 w 827"/>
              <a:gd name="T5" fmla="*/ 2147483647 h 998"/>
              <a:gd name="T6" fmla="*/ 2147483647 w 827"/>
              <a:gd name="T7" fmla="*/ 0 h 998"/>
              <a:gd name="T8" fmla="*/ 2147483647 w 827"/>
              <a:gd name="T9" fmla="*/ 2147483647 h 998"/>
              <a:gd name="T10" fmla="*/ 2147483647 w 827"/>
              <a:gd name="T11" fmla="*/ 2147483647 h 998"/>
              <a:gd name="T12" fmla="*/ 2147483647 w 827"/>
              <a:gd name="T13" fmla="*/ 2147483647 h 998"/>
              <a:gd name="T14" fmla="*/ 2147483647 w 827"/>
              <a:gd name="T15" fmla="*/ 2147483647 h 998"/>
              <a:gd name="T16" fmla="*/ 2147483647 w 827"/>
              <a:gd name="T17" fmla="*/ 2147483647 h 998"/>
              <a:gd name="T18" fmla="*/ 2147483647 w 827"/>
              <a:gd name="T19" fmla="*/ 2147483647 h 998"/>
              <a:gd name="T20" fmla="*/ 2147483647 w 827"/>
              <a:gd name="T21" fmla="*/ 2147483647 h 998"/>
              <a:gd name="T22" fmla="*/ 2147483647 w 827"/>
              <a:gd name="T23" fmla="*/ 2147483647 h 998"/>
              <a:gd name="T24" fmla="*/ 2147483647 w 827"/>
              <a:gd name="T25" fmla="*/ 2147483647 h 998"/>
              <a:gd name="T26" fmla="*/ 2147483647 w 827"/>
              <a:gd name="T27" fmla="*/ 2147483647 h 998"/>
              <a:gd name="T28" fmla="*/ 2147483647 w 827"/>
              <a:gd name="T29" fmla="*/ 2147483647 h 998"/>
              <a:gd name="T30" fmla="*/ 2147483647 w 827"/>
              <a:gd name="T31" fmla="*/ 2147483647 h 998"/>
              <a:gd name="T32" fmla="*/ 2147483647 w 827"/>
              <a:gd name="T33" fmla="*/ 2147483647 h 998"/>
              <a:gd name="T34" fmla="*/ 2147483647 w 827"/>
              <a:gd name="T35" fmla="*/ 2147483647 h 998"/>
              <a:gd name="T36" fmla="*/ 2147483647 w 827"/>
              <a:gd name="T37" fmla="*/ 2147483647 h 998"/>
              <a:gd name="T38" fmla="*/ 2147483647 w 827"/>
              <a:gd name="T39" fmla="*/ 2147483647 h 998"/>
              <a:gd name="T40" fmla="*/ 2147483647 w 827"/>
              <a:gd name="T41" fmla="*/ 2147483647 h 998"/>
              <a:gd name="T42" fmla="*/ 2147483647 w 827"/>
              <a:gd name="T43" fmla="*/ 2147483647 h 998"/>
              <a:gd name="T44" fmla="*/ 2147483647 w 827"/>
              <a:gd name="T45" fmla="*/ 2147483647 h 998"/>
              <a:gd name="T46" fmla="*/ 2147483647 w 827"/>
              <a:gd name="T47" fmla="*/ 2147483647 h 998"/>
              <a:gd name="T48" fmla="*/ 2147483647 w 827"/>
              <a:gd name="T49" fmla="*/ 2147483647 h 998"/>
              <a:gd name="T50" fmla="*/ 2147483647 w 827"/>
              <a:gd name="T51" fmla="*/ 2147483647 h 998"/>
              <a:gd name="T52" fmla="*/ 2147483647 w 827"/>
              <a:gd name="T53" fmla="*/ 2147483647 h 998"/>
              <a:gd name="T54" fmla="*/ 2147483647 w 827"/>
              <a:gd name="T55" fmla="*/ 2147483647 h 998"/>
              <a:gd name="T56" fmla="*/ 2147483647 w 827"/>
              <a:gd name="T57" fmla="*/ 2147483647 h 998"/>
              <a:gd name="T58" fmla="*/ 2147483647 w 827"/>
              <a:gd name="T59" fmla="*/ 2147483647 h 998"/>
              <a:gd name="T60" fmla="*/ 2147483647 w 827"/>
              <a:gd name="T61" fmla="*/ 2147483647 h 998"/>
              <a:gd name="T62" fmla="*/ 2147483647 w 827"/>
              <a:gd name="T63" fmla="*/ 2147483647 h 998"/>
              <a:gd name="T64" fmla="*/ 2147483647 w 827"/>
              <a:gd name="T65" fmla="*/ 2147483647 h 998"/>
              <a:gd name="T66" fmla="*/ 2147483647 w 827"/>
              <a:gd name="T67" fmla="*/ 2147483647 h 998"/>
              <a:gd name="T68" fmla="*/ 2147483647 w 827"/>
              <a:gd name="T69" fmla="*/ 2147483647 h 998"/>
              <a:gd name="T70" fmla="*/ 2147483647 w 827"/>
              <a:gd name="T71" fmla="*/ 2147483647 h 998"/>
              <a:gd name="T72" fmla="*/ 2147483647 w 827"/>
              <a:gd name="T73" fmla="*/ 2147483647 h 998"/>
              <a:gd name="T74" fmla="*/ 2147483647 w 827"/>
              <a:gd name="T75" fmla="*/ 2147483647 h 998"/>
              <a:gd name="T76" fmla="*/ 2147483647 w 827"/>
              <a:gd name="T77" fmla="*/ 2147483647 h 998"/>
              <a:gd name="T78" fmla="*/ 2147483647 w 827"/>
              <a:gd name="T79" fmla="*/ 2147483647 h 998"/>
              <a:gd name="T80" fmla="*/ 2147483647 w 827"/>
              <a:gd name="T81" fmla="*/ 2147483647 h 9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827"/>
              <a:gd name="T124" fmla="*/ 0 h 998"/>
              <a:gd name="T125" fmla="*/ 827 w 827"/>
              <a:gd name="T126" fmla="*/ 998 h 99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827" h="998">
                <a:moveTo>
                  <a:pt x="827" y="132"/>
                </a:moveTo>
                <a:lnTo>
                  <a:pt x="819" y="99"/>
                </a:lnTo>
                <a:lnTo>
                  <a:pt x="807" y="69"/>
                </a:lnTo>
                <a:lnTo>
                  <a:pt x="795" y="43"/>
                </a:lnTo>
                <a:lnTo>
                  <a:pt x="787" y="22"/>
                </a:lnTo>
                <a:lnTo>
                  <a:pt x="777" y="9"/>
                </a:lnTo>
                <a:lnTo>
                  <a:pt x="767" y="2"/>
                </a:lnTo>
                <a:lnTo>
                  <a:pt x="757" y="0"/>
                </a:lnTo>
                <a:lnTo>
                  <a:pt x="745" y="6"/>
                </a:lnTo>
                <a:lnTo>
                  <a:pt x="737" y="19"/>
                </a:lnTo>
                <a:lnTo>
                  <a:pt x="725" y="37"/>
                </a:lnTo>
                <a:lnTo>
                  <a:pt x="714" y="59"/>
                </a:lnTo>
                <a:lnTo>
                  <a:pt x="705" y="87"/>
                </a:lnTo>
                <a:lnTo>
                  <a:pt x="694" y="119"/>
                </a:lnTo>
                <a:lnTo>
                  <a:pt x="685" y="152"/>
                </a:lnTo>
                <a:lnTo>
                  <a:pt x="674" y="188"/>
                </a:lnTo>
                <a:lnTo>
                  <a:pt x="663" y="225"/>
                </a:lnTo>
                <a:lnTo>
                  <a:pt x="654" y="260"/>
                </a:lnTo>
                <a:lnTo>
                  <a:pt x="643" y="297"/>
                </a:lnTo>
                <a:lnTo>
                  <a:pt x="634" y="333"/>
                </a:lnTo>
                <a:lnTo>
                  <a:pt x="623" y="368"/>
                </a:lnTo>
                <a:lnTo>
                  <a:pt x="612" y="402"/>
                </a:lnTo>
                <a:lnTo>
                  <a:pt x="603" y="433"/>
                </a:lnTo>
                <a:lnTo>
                  <a:pt x="592" y="463"/>
                </a:lnTo>
                <a:lnTo>
                  <a:pt x="584" y="493"/>
                </a:lnTo>
                <a:lnTo>
                  <a:pt x="572" y="519"/>
                </a:lnTo>
                <a:lnTo>
                  <a:pt x="560" y="545"/>
                </a:lnTo>
                <a:lnTo>
                  <a:pt x="552" y="567"/>
                </a:lnTo>
                <a:lnTo>
                  <a:pt x="541" y="589"/>
                </a:lnTo>
                <a:lnTo>
                  <a:pt x="532" y="610"/>
                </a:lnTo>
                <a:lnTo>
                  <a:pt x="521" y="630"/>
                </a:lnTo>
                <a:lnTo>
                  <a:pt x="510" y="647"/>
                </a:lnTo>
                <a:lnTo>
                  <a:pt x="502" y="666"/>
                </a:lnTo>
                <a:lnTo>
                  <a:pt x="490" y="680"/>
                </a:lnTo>
                <a:lnTo>
                  <a:pt x="482" y="695"/>
                </a:lnTo>
                <a:lnTo>
                  <a:pt x="470" y="710"/>
                </a:lnTo>
                <a:lnTo>
                  <a:pt x="462" y="723"/>
                </a:lnTo>
                <a:lnTo>
                  <a:pt x="450" y="736"/>
                </a:lnTo>
                <a:lnTo>
                  <a:pt x="438" y="749"/>
                </a:lnTo>
                <a:lnTo>
                  <a:pt x="430" y="760"/>
                </a:lnTo>
                <a:lnTo>
                  <a:pt x="420" y="772"/>
                </a:lnTo>
                <a:lnTo>
                  <a:pt x="410" y="781"/>
                </a:lnTo>
                <a:lnTo>
                  <a:pt x="400" y="792"/>
                </a:lnTo>
                <a:lnTo>
                  <a:pt x="390" y="801"/>
                </a:lnTo>
                <a:lnTo>
                  <a:pt x="380" y="811"/>
                </a:lnTo>
                <a:lnTo>
                  <a:pt x="368" y="818"/>
                </a:lnTo>
                <a:lnTo>
                  <a:pt x="360" y="827"/>
                </a:lnTo>
                <a:lnTo>
                  <a:pt x="348" y="835"/>
                </a:lnTo>
                <a:lnTo>
                  <a:pt x="340" y="842"/>
                </a:lnTo>
                <a:lnTo>
                  <a:pt x="328" y="850"/>
                </a:lnTo>
                <a:lnTo>
                  <a:pt x="320" y="857"/>
                </a:lnTo>
                <a:lnTo>
                  <a:pt x="309" y="864"/>
                </a:lnTo>
                <a:lnTo>
                  <a:pt x="300" y="872"/>
                </a:lnTo>
                <a:lnTo>
                  <a:pt x="289" y="877"/>
                </a:lnTo>
                <a:lnTo>
                  <a:pt x="278" y="883"/>
                </a:lnTo>
                <a:lnTo>
                  <a:pt x="269" y="891"/>
                </a:lnTo>
                <a:lnTo>
                  <a:pt x="258" y="896"/>
                </a:lnTo>
                <a:lnTo>
                  <a:pt x="249" y="902"/>
                </a:lnTo>
                <a:lnTo>
                  <a:pt x="238" y="905"/>
                </a:lnTo>
                <a:lnTo>
                  <a:pt x="229" y="911"/>
                </a:lnTo>
                <a:lnTo>
                  <a:pt x="218" y="917"/>
                </a:lnTo>
                <a:lnTo>
                  <a:pt x="209" y="922"/>
                </a:lnTo>
                <a:lnTo>
                  <a:pt x="198" y="926"/>
                </a:lnTo>
                <a:lnTo>
                  <a:pt x="189" y="931"/>
                </a:lnTo>
                <a:lnTo>
                  <a:pt x="179" y="935"/>
                </a:lnTo>
                <a:lnTo>
                  <a:pt x="167" y="939"/>
                </a:lnTo>
                <a:lnTo>
                  <a:pt x="159" y="944"/>
                </a:lnTo>
                <a:lnTo>
                  <a:pt x="147" y="948"/>
                </a:lnTo>
                <a:lnTo>
                  <a:pt x="139" y="952"/>
                </a:lnTo>
                <a:lnTo>
                  <a:pt x="127" y="956"/>
                </a:lnTo>
                <a:lnTo>
                  <a:pt x="119" y="959"/>
                </a:lnTo>
                <a:lnTo>
                  <a:pt x="107" y="963"/>
                </a:lnTo>
                <a:lnTo>
                  <a:pt x="99" y="967"/>
                </a:lnTo>
                <a:lnTo>
                  <a:pt x="87" y="970"/>
                </a:lnTo>
                <a:lnTo>
                  <a:pt x="79" y="974"/>
                </a:lnTo>
                <a:lnTo>
                  <a:pt x="67" y="976"/>
                </a:lnTo>
                <a:lnTo>
                  <a:pt x="59" y="980"/>
                </a:lnTo>
                <a:lnTo>
                  <a:pt x="49" y="983"/>
                </a:lnTo>
                <a:lnTo>
                  <a:pt x="39" y="987"/>
                </a:lnTo>
                <a:lnTo>
                  <a:pt x="29" y="989"/>
                </a:lnTo>
                <a:lnTo>
                  <a:pt x="19" y="993"/>
                </a:lnTo>
                <a:lnTo>
                  <a:pt x="9" y="995"/>
                </a:lnTo>
                <a:lnTo>
                  <a:pt x="0" y="998"/>
                </a:lnTo>
              </a:path>
            </a:pathLst>
          </a:custGeom>
          <a:noFill/>
          <a:ln w="3810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5" name="Line 65"/>
          <p:cNvSpPr>
            <a:spLocks noChangeShapeType="1"/>
          </p:cNvSpPr>
          <p:nvPr/>
        </p:nvSpPr>
        <p:spPr bwMode="auto">
          <a:xfrm flipV="1">
            <a:off x="1626548" y="5203539"/>
            <a:ext cx="331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66"/>
          <p:cNvSpPr>
            <a:spLocks noChangeShapeType="1"/>
          </p:cNvSpPr>
          <p:nvPr/>
        </p:nvSpPr>
        <p:spPr bwMode="auto">
          <a:xfrm flipV="1">
            <a:off x="1394525" y="5120989"/>
            <a:ext cx="4972" cy="19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67"/>
          <p:cNvSpPr>
            <a:spLocks noChangeArrowheads="1"/>
          </p:cNvSpPr>
          <p:nvPr/>
        </p:nvSpPr>
        <p:spPr bwMode="auto">
          <a:xfrm>
            <a:off x="1167474" y="5359114"/>
            <a:ext cx="470676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3000</a:t>
            </a:r>
            <a:endParaRPr lang="en-US" sz="3600">
              <a:latin typeface="Calibri" charset="0"/>
            </a:endParaRPr>
          </a:p>
        </p:txBody>
      </p:sp>
      <p:grpSp>
        <p:nvGrpSpPr>
          <p:cNvPr id="58" name="Group 53"/>
          <p:cNvGrpSpPr>
            <a:grpSpLocks/>
          </p:cNvGrpSpPr>
          <p:nvPr/>
        </p:nvGrpSpPr>
        <p:grpSpPr bwMode="auto">
          <a:xfrm>
            <a:off x="1150902" y="4052737"/>
            <a:ext cx="4189682" cy="1011294"/>
            <a:chOff x="762" y="2594"/>
            <a:chExt cx="2528" cy="1065"/>
          </a:xfrm>
        </p:grpSpPr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2719" y="3652"/>
              <a:ext cx="571" cy="7"/>
            </a:xfrm>
            <a:custGeom>
              <a:avLst/>
              <a:gdLst/>
              <a:ahLst/>
              <a:cxnLst>
                <a:cxn ang="0">
                  <a:pos x="264" y="3"/>
                </a:cxn>
                <a:cxn ang="0">
                  <a:pos x="258" y="3"/>
                </a:cxn>
                <a:cxn ang="0">
                  <a:pos x="253" y="3"/>
                </a:cxn>
                <a:cxn ang="0">
                  <a:pos x="247" y="3"/>
                </a:cxn>
                <a:cxn ang="0">
                  <a:pos x="242" y="3"/>
                </a:cxn>
                <a:cxn ang="0">
                  <a:pos x="236" y="3"/>
                </a:cxn>
                <a:cxn ang="0">
                  <a:pos x="231" y="3"/>
                </a:cxn>
                <a:cxn ang="0">
                  <a:pos x="225" y="3"/>
                </a:cxn>
                <a:cxn ang="0">
                  <a:pos x="220" y="3"/>
                </a:cxn>
                <a:cxn ang="0">
                  <a:pos x="214" y="2"/>
                </a:cxn>
                <a:cxn ang="0">
                  <a:pos x="209" y="2"/>
                </a:cxn>
                <a:cxn ang="0">
                  <a:pos x="203" y="2"/>
                </a:cxn>
                <a:cxn ang="0">
                  <a:pos x="198" y="2"/>
                </a:cxn>
                <a:cxn ang="0">
                  <a:pos x="192" y="2"/>
                </a:cxn>
                <a:cxn ang="0">
                  <a:pos x="187" y="2"/>
                </a:cxn>
                <a:cxn ang="0">
                  <a:pos x="181" y="2"/>
                </a:cxn>
                <a:cxn ang="0">
                  <a:pos x="176" y="2"/>
                </a:cxn>
                <a:cxn ang="0">
                  <a:pos x="170" y="1"/>
                </a:cxn>
                <a:cxn ang="0">
                  <a:pos x="165" y="1"/>
                </a:cxn>
                <a:cxn ang="0">
                  <a:pos x="159" y="1"/>
                </a:cxn>
                <a:cxn ang="0">
                  <a:pos x="154" y="1"/>
                </a:cxn>
                <a:cxn ang="0">
                  <a:pos x="148" y="1"/>
                </a:cxn>
                <a:cxn ang="0">
                  <a:pos x="143" y="1"/>
                </a:cxn>
                <a:cxn ang="0">
                  <a:pos x="137" y="1"/>
                </a:cxn>
                <a:cxn ang="0">
                  <a:pos x="132" y="1"/>
                </a:cxn>
                <a:cxn ang="0">
                  <a:pos x="126" y="0"/>
                </a:cxn>
                <a:cxn ang="0">
                  <a:pos x="121" y="0"/>
                </a:cxn>
                <a:cxn ang="0">
                  <a:pos x="115" y="0"/>
                </a:cxn>
                <a:cxn ang="0">
                  <a:pos x="110" y="0"/>
                </a:cxn>
                <a:cxn ang="0">
                  <a:pos x="104" y="0"/>
                </a:cxn>
                <a:cxn ang="0">
                  <a:pos x="99" y="0"/>
                </a:cxn>
                <a:cxn ang="0">
                  <a:pos x="93" y="1"/>
                </a:cxn>
                <a:cxn ang="0">
                  <a:pos x="88" y="1"/>
                </a:cxn>
                <a:cxn ang="0">
                  <a:pos x="82" y="1"/>
                </a:cxn>
                <a:cxn ang="0">
                  <a:pos x="77" y="1"/>
                </a:cxn>
                <a:cxn ang="0">
                  <a:pos x="71" y="1"/>
                </a:cxn>
                <a:cxn ang="0">
                  <a:pos x="66" y="1"/>
                </a:cxn>
                <a:cxn ang="0">
                  <a:pos x="60" y="1"/>
                </a:cxn>
                <a:cxn ang="0">
                  <a:pos x="55" y="1"/>
                </a:cxn>
                <a:cxn ang="0">
                  <a:pos x="49" y="1"/>
                </a:cxn>
                <a:cxn ang="0">
                  <a:pos x="44" y="1"/>
                </a:cxn>
                <a:cxn ang="0">
                  <a:pos x="38" y="1"/>
                </a:cxn>
                <a:cxn ang="0">
                  <a:pos x="33" y="1"/>
                </a:cxn>
                <a:cxn ang="0">
                  <a:pos x="28" y="1"/>
                </a:cxn>
                <a:cxn ang="0">
                  <a:pos x="22" y="1"/>
                </a:cxn>
                <a:cxn ang="0">
                  <a:pos x="17" y="0"/>
                </a:cxn>
                <a:cxn ang="0">
                  <a:pos x="11" y="0"/>
                </a:cxn>
                <a:cxn ang="0">
                  <a:pos x="6" y="1"/>
                </a:cxn>
                <a:cxn ang="0">
                  <a:pos x="0" y="1"/>
                </a:cxn>
              </a:cxnLst>
              <a:rect l="0" t="0" r="r" b="b"/>
              <a:pathLst>
                <a:path w="267" h="3">
                  <a:moveTo>
                    <a:pt x="267" y="3"/>
                  </a:moveTo>
                  <a:lnTo>
                    <a:pt x="266" y="3"/>
                  </a:lnTo>
                  <a:lnTo>
                    <a:pt x="265" y="3"/>
                  </a:lnTo>
                  <a:lnTo>
                    <a:pt x="264" y="3"/>
                  </a:lnTo>
                  <a:lnTo>
                    <a:pt x="262" y="3"/>
                  </a:lnTo>
                  <a:lnTo>
                    <a:pt x="261" y="3"/>
                  </a:lnTo>
                  <a:lnTo>
                    <a:pt x="259" y="3"/>
                  </a:lnTo>
                  <a:lnTo>
                    <a:pt x="258" y="3"/>
                  </a:lnTo>
                  <a:lnTo>
                    <a:pt x="257" y="3"/>
                  </a:lnTo>
                  <a:lnTo>
                    <a:pt x="255" y="3"/>
                  </a:lnTo>
                  <a:lnTo>
                    <a:pt x="254" y="3"/>
                  </a:lnTo>
                  <a:lnTo>
                    <a:pt x="253" y="3"/>
                  </a:lnTo>
                  <a:lnTo>
                    <a:pt x="251" y="3"/>
                  </a:lnTo>
                  <a:lnTo>
                    <a:pt x="250" y="3"/>
                  </a:lnTo>
                  <a:lnTo>
                    <a:pt x="248" y="3"/>
                  </a:lnTo>
                  <a:lnTo>
                    <a:pt x="247" y="3"/>
                  </a:lnTo>
                  <a:lnTo>
                    <a:pt x="246" y="3"/>
                  </a:lnTo>
                  <a:lnTo>
                    <a:pt x="244" y="3"/>
                  </a:lnTo>
                  <a:lnTo>
                    <a:pt x="243" y="3"/>
                  </a:lnTo>
                  <a:lnTo>
                    <a:pt x="242" y="3"/>
                  </a:lnTo>
                  <a:lnTo>
                    <a:pt x="240" y="3"/>
                  </a:lnTo>
                  <a:lnTo>
                    <a:pt x="239" y="3"/>
                  </a:lnTo>
                  <a:lnTo>
                    <a:pt x="237" y="3"/>
                  </a:lnTo>
                  <a:lnTo>
                    <a:pt x="236" y="3"/>
                  </a:lnTo>
                  <a:lnTo>
                    <a:pt x="235" y="3"/>
                  </a:lnTo>
                  <a:lnTo>
                    <a:pt x="233" y="3"/>
                  </a:lnTo>
                  <a:lnTo>
                    <a:pt x="232" y="3"/>
                  </a:lnTo>
                  <a:lnTo>
                    <a:pt x="231" y="3"/>
                  </a:lnTo>
                  <a:lnTo>
                    <a:pt x="229" y="3"/>
                  </a:lnTo>
                  <a:lnTo>
                    <a:pt x="228" y="3"/>
                  </a:lnTo>
                  <a:lnTo>
                    <a:pt x="226" y="3"/>
                  </a:lnTo>
                  <a:lnTo>
                    <a:pt x="225" y="3"/>
                  </a:lnTo>
                  <a:lnTo>
                    <a:pt x="224" y="3"/>
                  </a:lnTo>
                  <a:lnTo>
                    <a:pt x="222" y="3"/>
                  </a:lnTo>
                  <a:lnTo>
                    <a:pt x="221" y="3"/>
                  </a:lnTo>
                  <a:lnTo>
                    <a:pt x="220" y="3"/>
                  </a:lnTo>
                  <a:lnTo>
                    <a:pt x="218" y="2"/>
                  </a:lnTo>
                  <a:lnTo>
                    <a:pt x="217" y="2"/>
                  </a:lnTo>
                  <a:lnTo>
                    <a:pt x="216" y="2"/>
                  </a:lnTo>
                  <a:lnTo>
                    <a:pt x="214" y="2"/>
                  </a:lnTo>
                  <a:lnTo>
                    <a:pt x="213" y="2"/>
                  </a:lnTo>
                  <a:lnTo>
                    <a:pt x="211" y="2"/>
                  </a:lnTo>
                  <a:lnTo>
                    <a:pt x="210" y="2"/>
                  </a:lnTo>
                  <a:lnTo>
                    <a:pt x="209" y="2"/>
                  </a:lnTo>
                  <a:lnTo>
                    <a:pt x="207" y="2"/>
                  </a:lnTo>
                  <a:lnTo>
                    <a:pt x="206" y="2"/>
                  </a:lnTo>
                  <a:lnTo>
                    <a:pt x="205" y="2"/>
                  </a:lnTo>
                  <a:lnTo>
                    <a:pt x="203" y="2"/>
                  </a:lnTo>
                  <a:lnTo>
                    <a:pt x="202" y="2"/>
                  </a:lnTo>
                  <a:lnTo>
                    <a:pt x="200" y="2"/>
                  </a:lnTo>
                  <a:lnTo>
                    <a:pt x="199" y="2"/>
                  </a:lnTo>
                  <a:lnTo>
                    <a:pt x="198" y="2"/>
                  </a:lnTo>
                  <a:lnTo>
                    <a:pt x="196" y="2"/>
                  </a:lnTo>
                  <a:lnTo>
                    <a:pt x="195" y="2"/>
                  </a:lnTo>
                  <a:lnTo>
                    <a:pt x="194" y="2"/>
                  </a:lnTo>
                  <a:lnTo>
                    <a:pt x="192" y="2"/>
                  </a:lnTo>
                  <a:lnTo>
                    <a:pt x="191" y="2"/>
                  </a:lnTo>
                  <a:lnTo>
                    <a:pt x="189" y="2"/>
                  </a:lnTo>
                  <a:lnTo>
                    <a:pt x="188" y="2"/>
                  </a:lnTo>
                  <a:lnTo>
                    <a:pt x="187" y="2"/>
                  </a:lnTo>
                  <a:lnTo>
                    <a:pt x="185" y="2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1" y="2"/>
                  </a:lnTo>
                  <a:lnTo>
                    <a:pt x="180" y="2"/>
                  </a:lnTo>
                  <a:lnTo>
                    <a:pt x="178" y="2"/>
                  </a:lnTo>
                  <a:lnTo>
                    <a:pt x="177" y="2"/>
                  </a:lnTo>
                  <a:lnTo>
                    <a:pt x="176" y="2"/>
                  </a:lnTo>
                  <a:lnTo>
                    <a:pt x="174" y="1"/>
                  </a:lnTo>
                  <a:lnTo>
                    <a:pt x="173" y="1"/>
                  </a:lnTo>
                  <a:lnTo>
                    <a:pt x="172" y="1"/>
                  </a:lnTo>
                  <a:lnTo>
                    <a:pt x="170" y="1"/>
                  </a:lnTo>
                  <a:lnTo>
                    <a:pt x="169" y="1"/>
                  </a:lnTo>
                  <a:lnTo>
                    <a:pt x="167" y="1"/>
                  </a:lnTo>
                  <a:lnTo>
                    <a:pt x="166" y="1"/>
                  </a:lnTo>
                  <a:lnTo>
                    <a:pt x="165" y="1"/>
                  </a:lnTo>
                  <a:lnTo>
                    <a:pt x="163" y="1"/>
                  </a:lnTo>
                  <a:lnTo>
                    <a:pt x="162" y="1"/>
                  </a:lnTo>
                  <a:lnTo>
                    <a:pt x="161" y="1"/>
                  </a:lnTo>
                  <a:lnTo>
                    <a:pt x="159" y="1"/>
                  </a:lnTo>
                  <a:lnTo>
                    <a:pt x="158" y="1"/>
                  </a:lnTo>
                  <a:lnTo>
                    <a:pt x="157" y="1"/>
                  </a:lnTo>
                  <a:lnTo>
                    <a:pt x="155" y="1"/>
                  </a:lnTo>
                  <a:lnTo>
                    <a:pt x="154" y="1"/>
                  </a:lnTo>
                  <a:lnTo>
                    <a:pt x="152" y="1"/>
                  </a:lnTo>
                  <a:lnTo>
                    <a:pt x="151" y="1"/>
                  </a:lnTo>
                  <a:lnTo>
                    <a:pt x="150" y="1"/>
                  </a:lnTo>
                  <a:lnTo>
                    <a:pt x="148" y="1"/>
                  </a:lnTo>
                  <a:lnTo>
                    <a:pt x="147" y="1"/>
                  </a:lnTo>
                  <a:lnTo>
                    <a:pt x="146" y="1"/>
                  </a:lnTo>
                  <a:lnTo>
                    <a:pt x="144" y="1"/>
                  </a:lnTo>
                  <a:lnTo>
                    <a:pt x="143" y="1"/>
                  </a:lnTo>
                  <a:lnTo>
                    <a:pt x="141" y="1"/>
                  </a:lnTo>
                  <a:lnTo>
                    <a:pt x="140" y="1"/>
                  </a:lnTo>
                  <a:lnTo>
                    <a:pt x="139" y="1"/>
                  </a:lnTo>
                  <a:lnTo>
                    <a:pt x="137" y="1"/>
                  </a:lnTo>
                  <a:lnTo>
                    <a:pt x="136" y="1"/>
                  </a:lnTo>
                  <a:lnTo>
                    <a:pt x="135" y="1"/>
                  </a:lnTo>
                  <a:lnTo>
                    <a:pt x="133" y="1"/>
                  </a:lnTo>
                  <a:lnTo>
                    <a:pt x="132" y="1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0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8" y="0"/>
                  </a:lnTo>
                  <a:lnTo>
                    <a:pt x="117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7" y="0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3" y="0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8" y="1"/>
                  </a:lnTo>
                  <a:lnTo>
                    <a:pt x="96" y="1"/>
                  </a:lnTo>
                  <a:lnTo>
                    <a:pt x="95" y="1"/>
                  </a:lnTo>
                  <a:lnTo>
                    <a:pt x="93" y="1"/>
                  </a:lnTo>
                  <a:lnTo>
                    <a:pt x="92" y="1"/>
                  </a:lnTo>
                  <a:lnTo>
                    <a:pt x="91" y="1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7" y="1"/>
                  </a:lnTo>
                  <a:lnTo>
                    <a:pt x="85" y="1"/>
                  </a:lnTo>
                  <a:lnTo>
                    <a:pt x="84" y="1"/>
                  </a:lnTo>
                  <a:lnTo>
                    <a:pt x="82" y="1"/>
                  </a:lnTo>
                  <a:lnTo>
                    <a:pt x="81" y="1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4" y="1"/>
                  </a:lnTo>
                  <a:lnTo>
                    <a:pt x="73" y="1"/>
                  </a:lnTo>
                  <a:lnTo>
                    <a:pt x="71" y="1"/>
                  </a:lnTo>
                  <a:lnTo>
                    <a:pt x="70" y="1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6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2" y="1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51" y="1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noFill/>
            <a:ln w="28575" cmpd="sng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alibri" charset="0"/>
              </a:endParaRPr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2148" y="2965"/>
              <a:ext cx="571" cy="690"/>
            </a:xfrm>
            <a:custGeom>
              <a:avLst/>
              <a:gdLst/>
              <a:ahLst/>
              <a:cxnLst>
                <a:cxn ang="0">
                  <a:pos x="264" y="371"/>
                </a:cxn>
                <a:cxn ang="0">
                  <a:pos x="258" y="371"/>
                </a:cxn>
                <a:cxn ang="0">
                  <a:pos x="253" y="371"/>
                </a:cxn>
                <a:cxn ang="0">
                  <a:pos x="247" y="370"/>
                </a:cxn>
                <a:cxn ang="0">
                  <a:pos x="242" y="370"/>
                </a:cxn>
                <a:cxn ang="0">
                  <a:pos x="237" y="370"/>
                </a:cxn>
                <a:cxn ang="0">
                  <a:pos x="231" y="370"/>
                </a:cxn>
                <a:cxn ang="0">
                  <a:pos x="226" y="370"/>
                </a:cxn>
                <a:cxn ang="0">
                  <a:pos x="220" y="369"/>
                </a:cxn>
                <a:cxn ang="0">
                  <a:pos x="215" y="369"/>
                </a:cxn>
                <a:cxn ang="0">
                  <a:pos x="209" y="369"/>
                </a:cxn>
                <a:cxn ang="0">
                  <a:pos x="204" y="368"/>
                </a:cxn>
                <a:cxn ang="0">
                  <a:pos x="198" y="368"/>
                </a:cxn>
                <a:cxn ang="0">
                  <a:pos x="193" y="367"/>
                </a:cxn>
                <a:cxn ang="0">
                  <a:pos x="187" y="366"/>
                </a:cxn>
                <a:cxn ang="0">
                  <a:pos x="182" y="365"/>
                </a:cxn>
                <a:cxn ang="0">
                  <a:pos x="176" y="364"/>
                </a:cxn>
                <a:cxn ang="0">
                  <a:pos x="171" y="363"/>
                </a:cxn>
                <a:cxn ang="0">
                  <a:pos x="165" y="362"/>
                </a:cxn>
                <a:cxn ang="0">
                  <a:pos x="160" y="359"/>
                </a:cxn>
                <a:cxn ang="0">
                  <a:pos x="154" y="357"/>
                </a:cxn>
                <a:cxn ang="0">
                  <a:pos x="149" y="354"/>
                </a:cxn>
                <a:cxn ang="0">
                  <a:pos x="143" y="350"/>
                </a:cxn>
                <a:cxn ang="0">
                  <a:pos x="138" y="346"/>
                </a:cxn>
                <a:cxn ang="0">
                  <a:pos x="132" y="340"/>
                </a:cxn>
                <a:cxn ang="0">
                  <a:pos x="127" y="333"/>
                </a:cxn>
                <a:cxn ang="0">
                  <a:pos x="121" y="325"/>
                </a:cxn>
                <a:cxn ang="0">
                  <a:pos x="116" y="315"/>
                </a:cxn>
                <a:cxn ang="0">
                  <a:pos x="110" y="303"/>
                </a:cxn>
                <a:cxn ang="0">
                  <a:pos x="105" y="290"/>
                </a:cxn>
                <a:cxn ang="0">
                  <a:pos x="99" y="275"/>
                </a:cxn>
                <a:cxn ang="0">
                  <a:pos x="94" y="260"/>
                </a:cxn>
                <a:cxn ang="0">
                  <a:pos x="88" y="243"/>
                </a:cxn>
                <a:cxn ang="0">
                  <a:pos x="83" y="225"/>
                </a:cxn>
                <a:cxn ang="0">
                  <a:pos x="77" y="207"/>
                </a:cxn>
                <a:cxn ang="0">
                  <a:pos x="72" y="189"/>
                </a:cxn>
                <a:cxn ang="0">
                  <a:pos x="66" y="172"/>
                </a:cxn>
                <a:cxn ang="0">
                  <a:pos x="61" y="155"/>
                </a:cxn>
                <a:cxn ang="0">
                  <a:pos x="55" y="139"/>
                </a:cxn>
                <a:cxn ang="0">
                  <a:pos x="50" y="124"/>
                </a:cxn>
                <a:cxn ang="0">
                  <a:pos x="44" y="109"/>
                </a:cxn>
                <a:cxn ang="0">
                  <a:pos x="39" y="95"/>
                </a:cxn>
                <a:cxn ang="0">
                  <a:pos x="33" y="81"/>
                </a:cxn>
                <a:cxn ang="0">
                  <a:pos x="28" y="67"/>
                </a:cxn>
                <a:cxn ang="0">
                  <a:pos x="22" y="53"/>
                </a:cxn>
                <a:cxn ang="0">
                  <a:pos x="17" y="40"/>
                </a:cxn>
                <a:cxn ang="0">
                  <a:pos x="11" y="26"/>
                </a:cxn>
                <a:cxn ang="0">
                  <a:pos x="6" y="13"/>
                </a:cxn>
                <a:cxn ang="0">
                  <a:pos x="0" y="0"/>
                </a:cxn>
              </a:cxnLst>
              <a:rect l="0" t="0" r="r" b="b"/>
              <a:pathLst>
                <a:path w="268" h="371">
                  <a:moveTo>
                    <a:pt x="268" y="371"/>
                  </a:moveTo>
                  <a:lnTo>
                    <a:pt x="267" y="371"/>
                  </a:lnTo>
                  <a:lnTo>
                    <a:pt x="265" y="371"/>
                  </a:lnTo>
                  <a:lnTo>
                    <a:pt x="264" y="371"/>
                  </a:lnTo>
                  <a:lnTo>
                    <a:pt x="263" y="371"/>
                  </a:lnTo>
                  <a:lnTo>
                    <a:pt x="261" y="371"/>
                  </a:lnTo>
                  <a:lnTo>
                    <a:pt x="260" y="371"/>
                  </a:lnTo>
                  <a:lnTo>
                    <a:pt x="258" y="371"/>
                  </a:lnTo>
                  <a:lnTo>
                    <a:pt x="257" y="371"/>
                  </a:lnTo>
                  <a:lnTo>
                    <a:pt x="256" y="371"/>
                  </a:lnTo>
                  <a:lnTo>
                    <a:pt x="254" y="371"/>
                  </a:lnTo>
                  <a:lnTo>
                    <a:pt x="253" y="371"/>
                  </a:lnTo>
                  <a:lnTo>
                    <a:pt x="252" y="371"/>
                  </a:lnTo>
                  <a:lnTo>
                    <a:pt x="250" y="371"/>
                  </a:lnTo>
                  <a:lnTo>
                    <a:pt x="249" y="371"/>
                  </a:lnTo>
                  <a:lnTo>
                    <a:pt x="247" y="370"/>
                  </a:lnTo>
                  <a:lnTo>
                    <a:pt x="246" y="370"/>
                  </a:lnTo>
                  <a:lnTo>
                    <a:pt x="245" y="370"/>
                  </a:lnTo>
                  <a:lnTo>
                    <a:pt x="243" y="370"/>
                  </a:lnTo>
                  <a:lnTo>
                    <a:pt x="242" y="370"/>
                  </a:lnTo>
                  <a:lnTo>
                    <a:pt x="241" y="370"/>
                  </a:lnTo>
                  <a:lnTo>
                    <a:pt x="239" y="370"/>
                  </a:lnTo>
                  <a:lnTo>
                    <a:pt x="238" y="370"/>
                  </a:lnTo>
                  <a:lnTo>
                    <a:pt x="237" y="370"/>
                  </a:lnTo>
                  <a:lnTo>
                    <a:pt x="235" y="370"/>
                  </a:lnTo>
                  <a:lnTo>
                    <a:pt x="234" y="370"/>
                  </a:lnTo>
                  <a:lnTo>
                    <a:pt x="232" y="370"/>
                  </a:lnTo>
                  <a:lnTo>
                    <a:pt x="231" y="370"/>
                  </a:lnTo>
                  <a:lnTo>
                    <a:pt x="230" y="370"/>
                  </a:lnTo>
                  <a:lnTo>
                    <a:pt x="228" y="370"/>
                  </a:lnTo>
                  <a:lnTo>
                    <a:pt x="227" y="370"/>
                  </a:lnTo>
                  <a:lnTo>
                    <a:pt x="226" y="370"/>
                  </a:lnTo>
                  <a:lnTo>
                    <a:pt x="224" y="370"/>
                  </a:lnTo>
                  <a:lnTo>
                    <a:pt x="223" y="370"/>
                  </a:lnTo>
                  <a:lnTo>
                    <a:pt x="221" y="370"/>
                  </a:lnTo>
                  <a:lnTo>
                    <a:pt x="220" y="369"/>
                  </a:lnTo>
                  <a:lnTo>
                    <a:pt x="219" y="369"/>
                  </a:lnTo>
                  <a:lnTo>
                    <a:pt x="217" y="369"/>
                  </a:lnTo>
                  <a:lnTo>
                    <a:pt x="216" y="369"/>
                  </a:lnTo>
                  <a:lnTo>
                    <a:pt x="215" y="369"/>
                  </a:lnTo>
                  <a:lnTo>
                    <a:pt x="213" y="369"/>
                  </a:lnTo>
                  <a:lnTo>
                    <a:pt x="212" y="369"/>
                  </a:lnTo>
                  <a:lnTo>
                    <a:pt x="210" y="369"/>
                  </a:lnTo>
                  <a:lnTo>
                    <a:pt x="209" y="369"/>
                  </a:lnTo>
                  <a:lnTo>
                    <a:pt x="208" y="369"/>
                  </a:lnTo>
                  <a:lnTo>
                    <a:pt x="206" y="369"/>
                  </a:lnTo>
                  <a:lnTo>
                    <a:pt x="205" y="368"/>
                  </a:lnTo>
                  <a:lnTo>
                    <a:pt x="204" y="368"/>
                  </a:lnTo>
                  <a:lnTo>
                    <a:pt x="202" y="368"/>
                  </a:lnTo>
                  <a:lnTo>
                    <a:pt x="201" y="368"/>
                  </a:lnTo>
                  <a:lnTo>
                    <a:pt x="199" y="368"/>
                  </a:lnTo>
                  <a:lnTo>
                    <a:pt x="198" y="368"/>
                  </a:lnTo>
                  <a:lnTo>
                    <a:pt x="197" y="368"/>
                  </a:lnTo>
                  <a:lnTo>
                    <a:pt x="195" y="367"/>
                  </a:lnTo>
                  <a:lnTo>
                    <a:pt x="194" y="367"/>
                  </a:lnTo>
                  <a:lnTo>
                    <a:pt x="193" y="367"/>
                  </a:lnTo>
                  <a:lnTo>
                    <a:pt x="191" y="367"/>
                  </a:lnTo>
                  <a:lnTo>
                    <a:pt x="190" y="367"/>
                  </a:lnTo>
                  <a:lnTo>
                    <a:pt x="188" y="367"/>
                  </a:lnTo>
                  <a:lnTo>
                    <a:pt x="187" y="366"/>
                  </a:lnTo>
                  <a:lnTo>
                    <a:pt x="186" y="366"/>
                  </a:lnTo>
                  <a:lnTo>
                    <a:pt x="184" y="366"/>
                  </a:lnTo>
                  <a:lnTo>
                    <a:pt x="183" y="366"/>
                  </a:lnTo>
                  <a:lnTo>
                    <a:pt x="182" y="365"/>
                  </a:lnTo>
                  <a:lnTo>
                    <a:pt x="180" y="365"/>
                  </a:lnTo>
                  <a:lnTo>
                    <a:pt x="179" y="365"/>
                  </a:lnTo>
                  <a:lnTo>
                    <a:pt x="178" y="365"/>
                  </a:lnTo>
                  <a:lnTo>
                    <a:pt x="176" y="364"/>
                  </a:lnTo>
                  <a:lnTo>
                    <a:pt x="175" y="364"/>
                  </a:lnTo>
                  <a:lnTo>
                    <a:pt x="173" y="364"/>
                  </a:lnTo>
                  <a:lnTo>
                    <a:pt x="172" y="363"/>
                  </a:lnTo>
                  <a:lnTo>
                    <a:pt x="171" y="363"/>
                  </a:lnTo>
                  <a:lnTo>
                    <a:pt x="169" y="363"/>
                  </a:lnTo>
                  <a:lnTo>
                    <a:pt x="168" y="362"/>
                  </a:lnTo>
                  <a:lnTo>
                    <a:pt x="167" y="362"/>
                  </a:lnTo>
                  <a:lnTo>
                    <a:pt x="165" y="362"/>
                  </a:lnTo>
                  <a:lnTo>
                    <a:pt x="164" y="361"/>
                  </a:lnTo>
                  <a:lnTo>
                    <a:pt x="162" y="360"/>
                  </a:lnTo>
                  <a:lnTo>
                    <a:pt x="161" y="360"/>
                  </a:lnTo>
                  <a:lnTo>
                    <a:pt x="160" y="359"/>
                  </a:lnTo>
                  <a:lnTo>
                    <a:pt x="158" y="359"/>
                  </a:lnTo>
                  <a:lnTo>
                    <a:pt x="157" y="358"/>
                  </a:lnTo>
                  <a:lnTo>
                    <a:pt x="156" y="358"/>
                  </a:lnTo>
                  <a:lnTo>
                    <a:pt x="154" y="357"/>
                  </a:lnTo>
                  <a:lnTo>
                    <a:pt x="153" y="356"/>
                  </a:lnTo>
                  <a:lnTo>
                    <a:pt x="151" y="356"/>
                  </a:lnTo>
                  <a:lnTo>
                    <a:pt x="150" y="355"/>
                  </a:lnTo>
                  <a:lnTo>
                    <a:pt x="149" y="354"/>
                  </a:lnTo>
                  <a:lnTo>
                    <a:pt x="147" y="353"/>
                  </a:lnTo>
                  <a:lnTo>
                    <a:pt x="146" y="352"/>
                  </a:lnTo>
                  <a:lnTo>
                    <a:pt x="145" y="351"/>
                  </a:lnTo>
                  <a:lnTo>
                    <a:pt x="143" y="350"/>
                  </a:lnTo>
                  <a:lnTo>
                    <a:pt x="142" y="349"/>
                  </a:lnTo>
                  <a:lnTo>
                    <a:pt x="140" y="348"/>
                  </a:lnTo>
                  <a:lnTo>
                    <a:pt x="139" y="347"/>
                  </a:lnTo>
                  <a:lnTo>
                    <a:pt x="138" y="346"/>
                  </a:lnTo>
                  <a:lnTo>
                    <a:pt x="136" y="344"/>
                  </a:lnTo>
                  <a:lnTo>
                    <a:pt x="135" y="343"/>
                  </a:lnTo>
                  <a:lnTo>
                    <a:pt x="134" y="342"/>
                  </a:lnTo>
                  <a:lnTo>
                    <a:pt x="132" y="340"/>
                  </a:lnTo>
                  <a:lnTo>
                    <a:pt x="131" y="339"/>
                  </a:lnTo>
                  <a:lnTo>
                    <a:pt x="129" y="337"/>
                  </a:lnTo>
                  <a:lnTo>
                    <a:pt x="128" y="335"/>
                  </a:lnTo>
                  <a:lnTo>
                    <a:pt x="127" y="333"/>
                  </a:lnTo>
                  <a:lnTo>
                    <a:pt x="125" y="331"/>
                  </a:lnTo>
                  <a:lnTo>
                    <a:pt x="124" y="329"/>
                  </a:lnTo>
                  <a:lnTo>
                    <a:pt x="123" y="327"/>
                  </a:lnTo>
                  <a:lnTo>
                    <a:pt x="121" y="325"/>
                  </a:lnTo>
                  <a:lnTo>
                    <a:pt x="120" y="323"/>
                  </a:lnTo>
                  <a:lnTo>
                    <a:pt x="119" y="320"/>
                  </a:lnTo>
                  <a:lnTo>
                    <a:pt x="117" y="318"/>
                  </a:lnTo>
                  <a:lnTo>
                    <a:pt x="116" y="315"/>
                  </a:lnTo>
                  <a:lnTo>
                    <a:pt x="114" y="312"/>
                  </a:lnTo>
                  <a:lnTo>
                    <a:pt x="113" y="309"/>
                  </a:lnTo>
                  <a:lnTo>
                    <a:pt x="112" y="306"/>
                  </a:lnTo>
                  <a:lnTo>
                    <a:pt x="110" y="303"/>
                  </a:lnTo>
                  <a:lnTo>
                    <a:pt x="109" y="300"/>
                  </a:lnTo>
                  <a:lnTo>
                    <a:pt x="108" y="297"/>
                  </a:lnTo>
                  <a:lnTo>
                    <a:pt x="106" y="294"/>
                  </a:lnTo>
                  <a:lnTo>
                    <a:pt x="105" y="290"/>
                  </a:lnTo>
                  <a:lnTo>
                    <a:pt x="103" y="287"/>
                  </a:lnTo>
                  <a:lnTo>
                    <a:pt x="102" y="283"/>
                  </a:lnTo>
                  <a:lnTo>
                    <a:pt x="101" y="279"/>
                  </a:lnTo>
                  <a:lnTo>
                    <a:pt x="99" y="275"/>
                  </a:lnTo>
                  <a:lnTo>
                    <a:pt x="98" y="271"/>
                  </a:lnTo>
                  <a:lnTo>
                    <a:pt x="97" y="267"/>
                  </a:lnTo>
                  <a:lnTo>
                    <a:pt x="95" y="263"/>
                  </a:lnTo>
                  <a:lnTo>
                    <a:pt x="94" y="260"/>
                  </a:lnTo>
                  <a:lnTo>
                    <a:pt x="92" y="255"/>
                  </a:lnTo>
                  <a:lnTo>
                    <a:pt x="91" y="251"/>
                  </a:lnTo>
                  <a:lnTo>
                    <a:pt x="90" y="247"/>
                  </a:lnTo>
                  <a:lnTo>
                    <a:pt x="88" y="243"/>
                  </a:lnTo>
                  <a:lnTo>
                    <a:pt x="87" y="238"/>
                  </a:lnTo>
                  <a:lnTo>
                    <a:pt x="86" y="234"/>
                  </a:lnTo>
                  <a:lnTo>
                    <a:pt x="84" y="229"/>
                  </a:lnTo>
                  <a:lnTo>
                    <a:pt x="83" y="225"/>
                  </a:lnTo>
                  <a:lnTo>
                    <a:pt x="81" y="221"/>
                  </a:lnTo>
                  <a:lnTo>
                    <a:pt x="80" y="216"/>
                  </a:lnTo>
                  <a:lnTo>
                    <a:pt x="79" y="212"/>
                  </a:lnTo>
                  <a:lnTo>
                    <a:pt x="77" y="207"/>
                  </a:lnTo>
                  <a:lnTo>
                    <a:pt x="76" y="202"/>
                  </a:lnTo>
                  <a:lnTo>
                    <a:pt x="75" y="198"/>
                  </a:lnTo>
                  <a:lnTo>
                    <a:pt x="73" y="194"/>
                  </a:lnTo>
                  <a:lnTo>
                    <a:pt x="72" y="189"/>
                  </a:lnTo>
                  <a:lnTo>
                    <a:pt x="70" y="185"/>
                  </a:lnTo>
                  <a:lnTo>
                    <a:pt x="69" y="181"/>
                  </a:lnTo>
                  <a:lnTo>
                    <a:pt x="68" y="176"/>
                  </a:lnTo>
                  <a:lnTo>
                    <a:pt x="66" y="172"/>
                  </a:lnTo>
                  <a:lnTo>
                    <a:pt x="65" y="168"/>
                  </a:lnTo>
                  <a:lnTo>
                    <a:pt x="64" y="164"/>
                  </a:lnTo>
                  <a:lnTo>
                    <a:pt x="62" y="159"/>
                  </a:lnTo>
                  <a:lnTo>
                    <a:pt x="61" y="155"/>
                  </a:lnTo>
                  <a:lnTo>
                    <a:pt x="59" y="151"/>
                  </a:lnTo>
                  <a:lnTo>
                    <a:pt x="58" y="147"/>
                  </a:lnTo>
                  <a:lnTo>
                    <a:pt x="57" y="143"/>
                  </a:lnTo>
                  <a:lnTo>
                    <a:pt x="55" y="139"/>
                  </a:lnTo>
                  <a:lnTo>
                    <a:pt x="54" y="135"/>
                  </a:lnTo>
                  <a:lnTo>
                    <a:pt x="53" y="131"/>
                  </a:lnTo>
                  <a:lnTo>
                    <a:pt x="51" y="128"/>
                  </a:lnTo>
                  <a:lnTo>
                    <a:pt x="50" y="124"/>
                  </a:lnTo>
                  <a:lnTo>
                    <a:pt x="49" y="120"/>
                  </a:lnTo>
                  <a:lnTo>
                    <a:pt x="47" y="116"/>
                  </a:lnTo>
                  <a:lnTo>
                    <a:pt x="46" y="113"/>
                  </a:lnTo>
                  <a:lnTo>
                    <a:pt x="44" y="109"/>
                  </a:lnTo>
                  <a:lnTo>
                    <a:pt x="43" y="106"/>
                  </a:lnTo>
                  <a:lnTo>
                    <a:pt x="42" y="102"/>
                  </a:lnTo>
                  <a:lnTo>
                    <a:pt x="40" y="98"/>
                  </a:lnTo>
                  <a:lnTo>
                    <a:pt x="39" y="95"/>
                  </a:lnTo>
                  <a:lnTo>
                    <a:pt x="38" y="91"/>
                  </a:lnTo>
                  <a:lnTo>
                    <a:pt x="36" y="88"/>
                  </a:lnTo>
                  <a:lnTo>
                    <a:pt x="35" y="84"/>
                  </a:lnTo>
                  <a:lnTo>
                    <a:pt x="33" y="81"/>
                  </a:lnTo>
                  <a:lnTo>
                    <a:pt x="32" y="77"/>
                  </a:lnTo>
                  <a:lnTo>
                    <a:pt x="31" y="74"/>
                  </a:lnTo>
                  <a:lnTo>
                    <a:pt x="29" y="71"/>
                  </a:lnTo>
                  <a:lnTo>
                    <a:pt x="28" y="67"/>
                  </a:lnTo>
                  <a:lnTo>
                    <a:pt x="27" y="64"/>
                  </a:lnTo>
                  <a:lnTo>
                    <a:pt x="25" y="60"/>
                  </a:lnTo>
                  <a:lnTo>
                    <a:pt x="24" y="57"/>
                  </a:lnTo>
                  <a:lnTo>
                    <a:pt x="22" y="53"/>
                  </a:lnTo>
                  <a:lnTo>
                    <a:pt x="21" y="49"/>
                  </a:lnTo>
                  <a:lnTo>
                    <a:pt x="20" y="46"/>
                  </a:lnTo>
                  <a:lnTo>
                    <a:pt x="18" y="43"/>
                  </a:lnTo>
                  <a:lnTo>
                    <a:pt x="17" y="40"/>
                  </a:lnTo>
                  <a:lnTo>
                    <a:pt x="16" y="36"/>
                  </a:lnTo>
                  <a:lnTo>
                    <a:pt x="14" y="33"/>
                  </a:lnTo>
                  <a:lnTo>
                    <a:pt x="13" y="30"/>
                  </a:lnTo>
                  <a:lnTo>
                    <a:pt x="11" y="26"/>
                  </a:lnTo>
                  <a:lnTo>
                    <a:pt x="10" y="23"/>
                  </a:lnTo>
                  <a:lnTo>
                    <a:pt x="9" y="19"/>
                  </a:lnTo>
                  <a:lnTo>
                    <a:pt x="7" y="16"/>
                  </a:lnTo>
                  <a:lnTo>
                    <a:pt x="6" y="13"/>
                  </a:lnTo>
                  <a:lnTo>
                    <a:pt x="5" y="10"/>
                  </a:lnTo>
                  <a:lnTo>
                    <a:pt x="3" y="6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alibri" charset="0"/>
              </a:endParaRPr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1577" y="2594"/>
              <a:ext cx="571" cy="371"/>
            </a:xfrm>
            <a:custGeom>
              <a:avLst/>
              <a:gdLst/>
              <a:ahLst/>
              <a:cxnLst>
                <a:cxn ang="0">
                  <a:pos x="263" y="191"/>
                </a:cxn>
                <a:cxn ang="0">
                  <a:pos x="258" y="177"/>
                </a:cxn>
                <a:cxn ang="0">
                  <a:pos x="252" y="166"/>
                </a:cxn>
                <a:cxn ang="0">
                  <a:pos x="247" y="155"/>
                </a:cxn>
                <a:cxn ang="0">
                  <a:pos x="241" y="144"/>
                </a:cxn>
                <a:cxn ang="0">
                  <a:pos x="236" y="131"/>
                </a:cxn>
                <a:cxn ang="0">
                  <a:pos x="230" y="122"/>
                </a:cxn>
                <a:cxn ang="0">
                  <a:pos x="225" y="112"/>
                </a:cxn>
                <a:cxn ang="0">
                  <a:pos x="219" y="103"/>
                </a:cxn>
                <a:cxn ang="0">
                  <a:pos x="214" y="98"/>
                </a:cxn>
                <a:cxn ang="0">
                  <a:pos x="208" y="90"/>
                </a:cxn>
                <a:cxn ang="0">
                  <a:pos x="203" y="81"/>
                </a:cxn>
                <a:cxn ang="0">
                  <a:pos x="198" y="79"/>
                </a:cxn>
                <a:cxn ang="0">
                  <a:pos x="192" y="71"/>
                </a:cxn>
                <a:cxn ang="0">
                  <a:pos x="187" y="67"/>
                </a:cxn>
                <a:cxn ang="0">
                  <a:pos x="181" y="65"/>
                </a:cxn>
                <a:cxn ang="0">
                  <a:pos x="176" y="59"/>
                </a:cxn>
                <a:cxn ang="0">
                  <a:pos x="170" y="56"/>
                </a:cxn>
                <a:cxn ang="0">
                  <a:pos x="165" y="55"/>
                </a:cxn>
                <a:cxn ang="0">
                  <a:pos x="159" y="50"/>
                </a:cxn>
                <a:cxn ang="0">
                  <a:pos x="154" y="47"/>
                </a:cxn>
                <a:cxn ang="0">
                  <a:pos x="148" y="44"/>
                </a:cxn>
                <a:cxn ang="0">
                  <a:pos x="143" y="41"/>
                </a:cxn>
                <a:cxn ang="0">
                  <a:pos x="137" y="39"/>
                </a:cxn>
                <a:cxn ang="0">
                  <a:pos x="132" y="36"/>
                </a:cxn>
                <a:cxn ang="0">
                  <a:pos x="126" y="30"/>
                </a:cxn>
                <a:cxn ang="0">
                  <a:pos x="121" y="29"/>
                </a:cxn>
                <a:cxn ang="0">
                  <a:pos x="115" y="27"/>
                </a:cxn>
                <a:cxn ang="0">
                  <a:pos x="110" y="15"/>
                </a:cxn>
                <a:cxn ang="0">
                  <a:pos x="104" y="16"/>
                </a:cxn>
                <a:cxn ang="0">
                  <a:pos x="99" y="9"/>
                </a:cxn>
                <a:cxn ang="0">
                  <a:pos x="93" y="9"/>
                </a:cxn>
                <a:cxn ang="0">
                  <a:pos x="88" y="6"/>
                </a:cxn>
                <a:cxn ang="0">
                  <a:pos x="82" y="4"/>
                </a:cxn>
                <a:cxn ang="0">
                  <a:pos x="77" y="4"/>
                </a:cxn>
                <a:cxn ang="0">
                  <a:pos x="71" y="1"/>
                </a:cxn>
                <a:cxn ang="0">
                  <a:pos x="66" y="5"/>
                </a:cxn>
                <a:cxn ang="0">
                  <a:pos x="60" y="5"/>
                </a:cxn>
                <a:cxn ang="0">
                  <a:pos x="55" y="10"/>
                </a:cxn>
                <a:cxn ang="0">
                  <a:pos x="49" y="13"/>
                </a:cxn>
                <a:cxn ang="0">
                  <a:pos x="44" y="24"/>
                </a:cxn>
                <a:cxn ang="0">
                  <a:pos x="38" y="29"/>
                </a:cxn>
                <a:cxn ang="0">
                  <a:pos x="33" y="39"/>
                </a:cxn>
                <a:cxn ang="0">
                  <a:pos x="27" y="50"/>
                </a:cxn>
                <a:cxn ang="0">
                  <a:pos x="22" y="59"/>
                </a:cxn>
                <a:cxn ang="0">
                  <a:pos x="16" y="69"/>
                </a:cxn>
                <a:cxn ang="0">
                  <a:pos x="11" y="80"/>
                </a:cxn>
                <a:cxn ang="0">
                  <a:pos x="5" y="88"/>
                </a:cxn>
                <a:cxn ang="0">
                  <a:pos x="0" y="98"/>
                </a:cxn>
              </a:cxnLst>
              <a:rect l="0" t="0" r="r" b="b"/>
              <a:pathLst>
                <a:path w="267" h="200">
                  <a:moveTo>
                    <a:pt x="267" y="200"/>
                  </a:moveTo>
                  <a:lnTo>
                    <a:pt x="266" y="198"/>
                  </a:lnTo>
                  <a:lnTo>
                    <a:pt x="265" y="195"/>
                  </a:lnTo>
                  <a:lnTo>
                    <a:pt x="263" y="191"/>
                  </a:lnTo>
                  <a:lnTo>
                    <a:pt x="262" y="188"/>
                  </a:lnTo>
                  <a:lnTo>
                    <a:pt x="261" y="185"/>
                  </a:lnTo>
                  <a:lnTo>
                    <a:pt x="259" y="181"/>
                  </a:lnTo>
                  <a:lnTo>
                    <a:pt x="258" y="177"/>
                  </a:lnTo>
                  <a:lnTo>
                    <a:pt x="257" y="174"/>
                  </a:lnTo>
                  <a:lnTo>
                    <a:pt x="255" y="171"/>
                  </a:lnTo>
                  <a:lnTo>
                    <a:pt x="254" y="169"/>
                  </a:lnTo>
                  <a:lnTo>
                    <a:pt x="252" y="166"/>
                  </a:lnTo>
                  <a:lnTo>
                    <a:pt x="251" y="163"/>
                  </a:lnTo>
                  <a:lnTo>
                    <a:pt x="250" y="160"/>
                  </a:lnTo>
                  <a:lnTo>
                    <a:pt x="248" y="157"/>
                  </a:lnTo>
                  <a:lnTo>
                    <a:pt x="247" y="155"/>
                  </a:lnTo>
                  <a:lnTo>
                    <a:pt x="246" y="152"/>
                  </a:lnTo>
                  <a:lnTo>
                    <a:pt x="244" y="149"/>
                  </a:lnTo>
                  <a:lnTo>
                    <a:pt x="243" y="147"/>
                  </a:lnTo>
                  <a:lnTo>
                    <a:pt x="241" y="144"/>
                  </a:lnTo>
                  <a:lnTo>
                    <a:pt x="240" y="141"/>
                  </a:lnTo>
                  <a:lnTo>
                    <a:pt x="239" y="138"/>
                  </a:lnTo>
                  <a:lnTo>
                    <a:pt x="237" y="135"/>
                  </a:lnTo>
                  <a:lnTo>
                    <a:pt x="236" y="131"/>
                  </a:lnTo>
                  <a:lnTo>
                    <a:pt x="235" y="129"/>
                  </a:lnTo>
                  <a:lnTo>
                    <a:pt x="233" y="126"/>
                  </a:lnTo>
                  <a:lnTo>
                    <a:pt x="232" y="124"/>
                  </a:lnTo>
                  <a:lnTo>
                    <a:pt x="230" y="122"/>
                  </a:lnTo>
                  <a:lnTo>
                    <a:pt x="229" y="120"/>
                  </a:lnTo>
                  <a:lnTo>
                    <a:pt x="228" y="118"/>
                  </a:lnTo>
                  <a:lnTo>
                    <a:pt x="226" y="115"/>
                  </a:lnTo>
                  <a:lnTo>
                    <a:pt x="225" y="112"/>
                  </a:lnTo>
                  <a:lnTo>
                    <a:pt x="224" y="110"/>
                  </a:lnTo>
                  <a:lnTo>
                    <a:pt x="222" y="108"/>
                  </a:lnTo>
                  <a:lnTo>
                    <a:pt x="221" y="106"/>
                  </a:lnTo>
                  <a:lnTo>
                    <a:pt x="219" y="103"/>
                  </a:lnTo>
                  <a:lnTo>
                    <a:pt x="218" y="101"/>
                  </a:lnTo>
                  <a:lnTo>
                    <a:pt x="217" y="99"/>
                  </a:lnTo>
                  <a:lnTo>
                    <a:pt x="215" y="98"/>
                  </a:lnTo>
                  <a:lnTo>
                    <a:pt x="214" y="98"/>
                  </a:lnTo>
                  <a:lnTo>
                    <a:pt x="213" y="96"/>
                  </a:lnTo>
                  <a:lnTo>
                    <a:pt x="211" y="94"/>
                  </a:lnTo>
                  <a:lnTo>
                    <a:pt x="210" y="92"/>
                  </a:lnTo>
                  <a:lnTo>
                    <a:pt x="208" y="90"/>
                  </a:lnTo>
                  <a:lnTo>
                    <a:pt x="207" y="89"/>
                  </a:lnTo>
                  <a:lnTo>
                    <a:pt x="206" y="86"/>
                  </a:lnTo>
                  <a:lnTo>
                    <a:pt x="204" y="83"/>
                  </a:lnTo>
                  <a:lnTo>
                    <a:pt x="203" y="81"/>
                  </a:lnTo>
                  <a:lnTo>
                    <a:pt x="202" y="81"/>
                  </a:lnTo>
                  <a:lnTo>
                    <a:pt x="200" y="81"/>
                  </a:lnTo>
                  <a:lnTo>
                    <a:pt x="199" y="81"/>
                  </a:lnTo>
                  <a:lnTo>
                    <a:pt x="198" y="79"/>
                  </a:lnTo>
                  <a:lnTo>
                    <a:pt x="196" y="77"/>
                  </a:lnTo>
                  <a:lnTo>
                    <a:pt x="195" y="75"/>
                  </a:lnTo>
                  <a:lnTo>
                    <a:pt x="193" y="73"/>
                  </a:lnTo>
                  <a:lnTo>
                    <a:pt x="192" y="71"/>
                  </a:lnTo>
                  <a:lnTo>
                    <a:pt x="191" y="70"/>
                  </a:lnTo>
                  <a:lnTo>
                    <a:pt x="189" y="69"/>
                  </a:lnTo>
                  <a:lnTo>
                    <a:pt x="188" y="69"/>
                  </a:lnTo>
                  <a:lnTo>
                    <a:pt x="187" y="67"/>
                  </a:lnTo>
                  <a:lnTo>
                    <a:pt x="185" y="66"/>
                  </a:lnTo>
                  <a:lnTo>
                    <a:pt x="184" y="65"/>
                  </a:lnTo>
                  <a:lnTo>
                    <a:pt x="182" y="66"/>
                  </a:lnTo>
                  <a:lnTo>
                    <a:pt x="181" y="65"/>
                  </a:lnTo>
                  <a:lnTo>
                    <a:pt x="180" y="63"/>
                  </a:lnTo>
                  <a:lnTo>
                    <a:pt x="178" y="61"/>
                  </a:lnTo>
                  <a:lnTo>
                    <a:pt x="177" y="59"/>
                  </a:lnTo>
                  <a:lnTo>
                    <a:pt x="176" y="59"/>
                  </a:lnTo>
                  <a:lnTo>
                    <a:pt x="174" y="58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0" y="56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6" y="56"/>
                  </a:lnTo>
                  <a:lnTo>
                    <a:pt x="165" y="55"/>
                  </a:lnTo>
                  <a:lnTo>
                    <a:pt x="163" y="53"/>
                  </a:lnTo>
                  <a:lnTo>
                    <a:pt x="162" y="51"/>
                  </a:lnTo>
                  <a:lnTo>
                    <a:pt x="160" y="50"/>
                  </a:lnTo>
                  <a:lnTo>
                    <a:pt x="159" y="50"/>
                  </a:lnTo>
                  <a:lnTo>
                    <a:pt x="158" y="51"/>
                  </a:lnTo>
                  <a:lnTo>
                    <a:pt x="156" y="51"/>
                  </a:lnTo>
                  <a:lnTo>
                    <a:pt x="155" y="49"/>
                  </a:lnTo>
                  <a:lnTo>
                    <a:pt x="154" y="47"/>
                  </a:lnTo>
                  <a:lnTo>
                    <a:pt x="152" y="46"/>
                  </a:lnTo>
                  <a:lnTo>
                    <a:pt x="151" y="45"/>
                  </a:lnTo>
                  <a:lnTo>
                    <a:pt x="149" y="44"/>
                  </a:lnTo>
                  <a:lnTo>
                    <a:pt x="148" y="44"/>
                  </a:lnTo>
                  <a:lnTo>
                    <a:pt x="147" y="44"/>
                  </a:lnTo>
                  <a:lnTo>
                    <a:pt x="145" y="44"/>
                  </a:lnTo>
                  <a:lnTo>
                    <a:pt x="144" y="43"/>
                  </a:lnTo>
                  <a:lnTo>
                    <a:pt x="143" y="41"/>
                  </a:lnTo>
                  <a:lnTo>
                    <a:pt x="141" y="39"/>
                  </a:lnTo>
                  <a:lnTo>
                    <a:pt x="140" y="39"/>
                  </a:lnTo>
                  <a:lnTo>
                    <a:pt x="139" y="39"/>
                  </a:lnTo>
                  <a:lnTo>
                    <a:pt x="137" y="39"/>
                  </a:lnTo>
                  <a:lnTo>
                    <a:pt x="136" y="39"/>
                  </a:lnTo>
                  <a:lnTo>
                    <a:pt x="134" y="37"/>
                  </a:lnTo>
                  <a:lnTo>
                    <a:pt x="133" y="35"/>
                  </a:lnTo>
                  <a:lnTo>
                    <a:pt x="132" y="36"/>
                  </a:lnTo>
                  <a:lnTo>
                    <a:pt x="130" y="35"/>
                  </a:lnTo>
                  <a:lnTo>
                    <a:pt x="129" y="34"/>
                  </a:lnTo>
                  <a:lnTo>
                    <a:pt x="128" y="33"/>
                  </a:lnTo>
                  <a:lnTo>
                    <a:pt x="126" y="30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2" y="29"/>
                  </a:lnTo>
                  <a:lnTo>
                    <a:pt x="121" y="29"/>
                  </a:lnTo>
                  <a:lnTo>
                    <a:pt x="119" y="28"/>
                  </a:lnTo>
                  <a:lnTo>
                    <a:pt x="118" y="27"/>
                  </a:lnTo>
                  <a:lnTo>
                    <a:pt x="117" y="27"/>
                  </a:lnTo>
                  <a:lnTo>
                    <a:pt x="115" y="27"/>
                  </a:lnTo>
                  <a:lnTo>
                    <a:pt x="114" y="25"/>
                  </a:lnTo>
                  <a:lnTo>
                    <a:pt x="112" y="21"/>
                  </a:lnTo>
                  <a:lnTo>
                    <a:pt x="111" y="17"/>
                  </a:lnTo>
                  <a:lnTo>
                    <a:pt x="110" y="15"/>
                  </a:lnTo>
                  <a:lnTo>
                    <a:pt x="108" y="15"/>
                  </a:lnTo>
                  <a:lnTo>
                    <a:pt x="107" y="17"/>
                  </a:lnTo>
                  <a:lnTo>
                    <a:pt x="106" y="17"/>
                  </a:lnTo>
                  <a:lnTo>
                    <a:pt x="104" y="16"/>
                  </a:lnTo>
                  <a:lnTo>
                    <a:pt x="103" y="15"/>
                  </a:lnTo>
                  <a:lnTo>
                    <a:pt x="101" y="13"/>
                  </a:lnTo>
                  <a:lnTo>
                    <a:pt x="100" y="11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6" y="7"/>
                  </a:lnTo>
                  <a:lnTo>
                    <a:pt x="95" y="7"/>
                  </a:lnTo>
                  <a:lnTo>
                    <a:pt x="93" y="9"/>
                  </a:lnTo>
                  <a:lnTo>
                    <a:pt x="92" y="11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8" y="6"/>
                  </a:lnTo>
                  <a:lnTo>
                    <a:pt x="86" y="5"/>
                  </a:lnTo>
                  <a:lnTo>
                    <a:pt x="85" y="5"/>
                  </a:lnTo>
                  <a:lnTo>
                    <a:pt x="84" y="6"/>
                  </a:lnTo>
                  <a:lnTo>
                    <a:pt x="82" y="4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7" y="4"/>
                  </a:lnTo>
                  <a:lnTo>
                    <a:pt x="75" y="7"/>
                  </a:lnTo>
                  <a:lnTo>
                    <a:pt x="74" y="6"/>
                  </a:lnTo>
                  <a:lnTo>
                    <a:pt x="73" y="3"/>
                  </a:lnTo>
                  <a:lnTo>
                    <a:pt x="71" y="1"/>
                  </a:lnTo>
                  <a:lnTo>
                    <a:pt x="70" y="1"/>
                  </a:lnTo>
                  <a:lnTo>
                    <a:pt x="69" y="2"/>
                  </a:lnTo>
                  <a:lnTo>
                    <a:pt x="67" y="4"/>
                  </a:lnTo>
                  <a:lnTo>
                    <a:pt x="66" y="5"/>
                  </a:lnTo>
                  <a:lnTo>
                    <a:pt x="64" y="5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8" y="10"/>
                  </a:lnTo>
                  <a:lnTo>
                    <a:pt x="56" y="11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2" y="11"/>
                  </a:lnTo>
                  <a:lnTo>
                    <a:pt x="51" y="11"/>
                  </a:lnTo>
                  <a:lnTo>
                    <a:pt x="49" y="13"/>
                  </a:lnTo>
                  <a:lnTo>
                    <a:pt x="48" y="16"/>
                  </a:lnTo>
                  <a:lnTo>
                    <a:pt x="47" y="18"/>
                  </a:lnTo>
                  <a:lnTo>
                    <a:pt x="45" y="21"/>
                  </a:lnTo>
                  <a:lnTo>
                    <a:pt x="44" y="24"/>
                  </a:lnTo>
                  <a:lnTo>
                    <a:pt x="42" y="25"/>
                  </a:lnTo>
                  <a:lnTo>
                    <a:pt x="41" y="27"/>
                  </a:lnTo>
                  <a:lnTo>
                    <a:pt x="40" y="28"/>
                  </a:lnTo>
                  <a:lnTo>
                    <a:pt x="38" y="29"/>
                  </a:lnTo>
                  <a:lnTo>
                    <a:pt x="37" y="31"/>
                  </a:lnTo>
                  <a:lnTo>
                    <a:pt x="36" y="33"/>
                  </a:lnTo>
                  <a:lnTo>
                    <a:pt x="34" y="36"/>
                  </a:lnTo>
                  <a:lnTo>
                    <a:pt x="33" y="39"/>
                  </a:lnTo>
                  <a:lnTo>
                    <a:pt x="31" y="43"/>
                  </a:lnTo>
                  <a:lnTo>
                    <a:pt x="30" y="46"/>
                  </a:lnTo>
                  <a:lnTo>
                    <a:pt x="29" y="48"/>
                  </a:lnTo>
                  <a:lnTo>
                    <a:pt x="27" y="50"/>
                  </a:lnTo>
                  <a:lnTo>
                    <a:pt x="26" y="52"/>
                  </a:lnTo>
                  <a:lnTo>
                    <a:pt x="25" y="53"/>
                  </a:lnTo>
                  <a:lnTo>
                    <a:pt x="23" y="56"/>
                  </a:lnTo>
                  <a:lnTo>
                    <a:pt x="22" y="59"/>
                  </a:lnTo>
                  <a:lnTo>
                    <a:pt x="20" y="60"/>
                  </a:lnTo>
                  <a:lnTo>
                    <a:pt x="19" y="63"/>
                  </a:lnTo>
                  <a:lnTo>
                    <a:pt x="18" y="65"/>
                  </a:lnTo>
                  <a:lnTo>
                    <a:pt x="16" y="69"/>
                  </a:lnTo>
                  <a:lnTo>
                    <a:pt x="15" y="72"/>
                  </a:lnTo>
                  <a:lnTo>
                    <a:pt x="14" y="74"/>
                  </a:lnTo>
                  <a:lnTo>
                    <a:pt x="12" y="77"/>
                  </a:lnTo>
                  <a:lnTo>
                    <a:pt x="11" y="80"/>
                  </a:lnTo>
                  <a:lnTo>
                    <a:pt x="10" y="83"/>
                  </a:lnTo>
                  <a:lnTo>
                    <a:pt x="8" y="85"/>
                  </a:lnTo>
                  <a:lnTo>
                    <a:pt x="7" y="86"/>
                  </a:lnTo>
                  <a:lnTo>
                    <a:pt x="5" y="88"/>
                  </a:lnTo>
                  <a:lnTo>
                    <a:pt x="4" y="89"/>
                  </a:lnTo>
                  <a:lnTo>
                    <a:pt x="3" y="92"/>
                  </a:lnTo>
                  <a:lnTo>
                    <a:pt x="1" y="95"/>
                  </a:lnTo>
                  <a:lnTo>
                    <a:pt x="0" y="98"/>
                  </a:lnTo>
                </a:path>
              </a:pathLst>
            </a:custGeom>
            <a:noFill/>
            <a:ln w="28575" cmpd="sng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alibri" charset="0"/>
              </a:endParaRPr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1006" y="2776"/>
              <a:ext cx="571" cy="769"/>
            </a:xfrm>
            <a:custGeom>
              <a:avLst/>
              <a:gdLst/>
              <a:ahLst/>
              <a:cxnLst>
                <a:cxn ang="0">
                  <a:pos x="264" y="6"/>
                </a:cxn>
                <a:cxn ang="0">
                  <a:pos x="258" y="13"/>
                </a:cxn>
                <a:cxn ang="0">
                  <a:pos x="253" y="24"/>
                </a:cxn>
                <a:cxn ang="0">
                  <a:pos x="247" y="30"/>
                </a:cxn>
                <a:cxn ang="0">
                  <a:pos x="242" y="35"/>
                </a:cxn>
                <a:cxn ang="0">
                  <a:pos x="236" y="43"/>
                </a:cxn>
                <a:cxn ang="0">
                  <a:pos x="231" y="48"/>
                </a:cxn>
                <a:cxn ang="0">
                  <a:pos x="225" y="55"/>
                </a:cxn>
                <a:cxn ang="0">
                  <a:pos x="220" y="62"/>
                </a:cxn>
                <a:cxn ang="0">
                  <a:pos x="214" y="67"/>
                </a:cxn>
                <a:cxn ang="0">
                  <a:pos x="209" y="75"/>
                </a:cxn>
                <a:cxn ang="0">
                  <a:pos x="203" y="82"/>
                </a:cxn>
                <a:cxn ang="0">
                  <a:pos x="198" y="91"/>
                </a:cxn>
                <a:cxn ang="0">
                  <a:pos x="192" y="98"/>
                </a:cxn>
                <a:cxn ang="0">
                  <a:pos x="187" y="109"/>
                </a:cxn>
                <a:cxn ang="0">
                  <a:pos x="181" y="121"/>
                </a:cxn>
                <a:cxn ang="0">
                  <a:pos x="176" y="132"/>
                </a:cxn>
                <a:cxn ang="0">
                  <a:pos x="170" y="143"/>
                </a:cxn>
                <a:cxn ang="0">
                  <a:pos x="165" y="159"/>
                </a:cxn>
                <a:cxn ang="0">
                  <a:pos x="160" y="171"/>
                </a:cxn>
                <a:cxn ang="0">
                  <a:pos x="154" y="182"/>
                </a:cxn>
                <a:cxn ang="0">
                  <a:pos x="149" y="196"/>
                </a:cxn>
                <a:cxn ang="0">
                  <a:pos x="143" y="208"/>
                </a:cxn>
                <a:cxn ang="0">
                  <a:pos x="138" y="222"/>
                </a:cxn>
                <a:cxn ang="0">
                  <a:pos x="132" y="237"/>
                </a:cxn>
                <a:cxn ang="0">
                  <a:pos x="127" y="246"/>
                </a:cxn>
                <a:cxn ang="0">
                  <a:pos x="121" y="259"/>
                </a:cxn>
                <a:cxn ang="0">
                  <a:pos x="116" y="268"/>
                </a:cxn>
                <a:cxn ang="0">
                  <a:pos x="110" y="283"/>
                </a:cxn>
                <a:cxn ang="0">
                  <a:pos x="105" y="294"/>
                </a:cxn>
                <a:cxn ang="0">
                  <a:pos x="99" y="305"/>
                </a:cxn>
                <a:cxn ang="0">
                  <a:pos x="94" y="314"/>
                </a:cxn>
                <a:cxn ang="0">
                  <a:pos x="88" y="325"/>
                </a:cxn>
                <a:cxn ang="0">
                  <a:pos x="83" y="333"/>
                </a:cxn>
                <a:cxn ang="0">
                  <a:pos x="77" y="342"/>
                </a:cxn>
                <a:cxn ang="0">
                  <a:pos x="72" y="349"/>
                </a:cxn>
                <a:cxn ang="0">
                  <a:pos x="66" y="356"/>
                </a:cxn>
                <a:cxn ang="0">
                  <a:pos x="61" y="363"/>
                </a:cxn>
                <a:cxn ang="0">
                  <a:pos x="55" y="369"/>
                </a:cxn>
                <a:cxn ang="0">
                  <a:pos x="50" y="375"/>
                </a:cxn>
                <a:cxn ang="0">
                  <a:pos x="44" y="380"/>
                </a:cxn>
                <a:cxn ang="0">
                  <a:pos x="39" y="386"/>
                </a:cxn>
                <a:cxn ang="0">
                  <a:pos x="33" y="391"/>
                </a:cxn>
                <a:cxn ang="0">
                  <a:pos x="28" y="395"/>
                </a:cxn>
                <a:cxn ang="0">
                  <a:pos x="22" y="400"/>
                </a:cxn>
                <a:cxn ang="0">
                  <a:pos x="17" y="403"/>
                </a:cxn>
                <a:cxn ang="0">
                  <a:pos x="11" y="408"/>
                </a:cxn>
                <a:cxn ang="0">
                  <a:pos x="6" y="411"/>
                </a:cxn>
                <a:cxn ang="0">
                  <a:pos x="0" y="414"/>
                </a:cxn>
              </a:cxnLst>
              <a:rect l="0" t="0" r="r" b="b"/>
              <a:pathLst>
                <a:path w="268" h="414">
                  <a:moveTo>
                    <a:pt x="268" y="0"/>
                  </a:moveTo>
                  <a:lnTo>
                    <a:pt x="267" y="3"/>
                  </a:lnTo>
                  <a:lnTo>
                    <a:pt x="265" y="5"/>
                  </a:lnTo>
                  <a:lnTo>
                    <a:pt x="264" y="6"/>
                  </a:lnTo>
                  <a:lnTo>
                    <a:pt x="262" y="7"/>
                  </a:lnTo>
                  <a:lnTo>
                    <a:pt x="261" y="9"/>
                  </a:lnTo>
                  <a:lnTo>
                    <a:pt x="260" y="10"/>
                  </a:lnTo>
                  <a:lnTo>
                    <a:pt x="258" y="13"/>
                  </a:lnTo>
                  <a:lnTo>
                    <a:pt x="257" y="16"/>
                  </a:lnTo>
                  <a:lnTo>
                    <a:pt x="256" y="19"/>
                  </a:lnTo>
                  <a:lnTo>
                    <a:pt x="254" y="22"/>
                  </a:lnTo>
                  <a:lnTo>
                    <a:pt x="253" y="24"/>
                  </a:lnTo>
                  <a:lnTo>
                    <a:pt x="251" y="24"/>
                  </a:lnTo>
                  <a:lnTo>
                    <a:pt x="250" y="25"/>
                  </a:lnTo>
                  <a:lnTo>
                    <a:pt x="249" y="27"/>
                  </a:lnTo>
                  <a:lnTo>
                    <a:pt x="247" y="30"/>
                  </a:lnTo>
                  <a:lnTo>
                    <a:pt x="246" y="32"/>
                  </a:lnTo>
                  <a:lnTo>
                    <a:pt x="245" y="33"/>
                  </a:lnTo>
                  <a:lnTo>
                    <a:pt x="243" y="34"/>
                  </a:lnTo>
                  <a:lnTo>
                    <a:pt x="242" y="35"/>
                  </a:lnTo>
                  <a:lnTo>
                    <a:pt x="240" y="36"/>
                  </a:lnTo>
                  <a:lnTo>
                    <a:pt x="239" y="39"/>
                  </a:lnTo>
                  <a:lnTo>
                    <a:pt x="238" y="41"/>
                  </a:lnTo>
                  <a:lnTo>
                    <a:pt x="236" y="43"/>
                  </a:lnTo>
                  <a:lnTo>
                    <a:pt x="235" y="45"/>
                  </a:lnTo>
                  <a:lnTo>
                    <a:pt x="234" y="46"/>
                  </a:lnTo>
                  <a:lnTo>
                    <a:pt x="232" y="47"/>
                  </a:lnTo>
                  <a:lnTo>
                    <a:pt x="231" y="48"/>
                  </a:lnTo>
                  <a:lnTo>
                    <a:pt x="229" y="49"/>
                  </a:lnTo>
                  <a:lnTo>
                    <a:pt x="228" y="51"/>
                  </a:lnTo>
                  <a:lnTo>
                    <a:pt x="227" y="53"/>
                  </a:lnTo>
                  <a:lnTo>
                    <a:pt x="225" y="55"/>
                  </a:lnTo>
                  <a:lnTo>
                    <a:pt x="224" y="56"/>
                  </a:lnTo>
                  <a:lnTo>
                    <a:pt x="223" y="58"/>
                  </a:lnTo>
                  <a:lnTo>
                    <a:pt x="221" y="60"/>
                  </a:lnTo>
                  <a:lnTo>
                    <a:pt x="220" y="62"/>
                  </a:lnTo>
                  <a:lnTo>
                    <a:pt x="219" y="64"/>
                  </a:lnTo>
                  <a:lnTo>
                    <a:pt x="217" y="65"/>
                  </a:lnTo>
                  <a:lnTo>
                    <a:pt x="216" y="66"/>
                  </a:lnTo>
                  <a:lnTo>
                    <a:pt x="214" y="67"/>
                  </a:lnTo>
                  <a:lnTo>
                    <a:pt x="213" y="69"/>
                  </a:lnTo>
                  <a:lnTo>
                    <a:pt x="212" y="71"/>
                  </a:lnTo>
                  <a:lnTo>
                    <a:pt x="210" y="73"/>
                  </a:lnTo>
                  <a:lnTo>
                    <a:pt x="209" y="75"/>
                  </a:lnTo>
                  <a:lnTo>
                    <a:pt x="208" y="78"/>
                  </a:lnTo>
                  <a:lnTo>
                    <a:pt x="206" y="79"/>
                  </a:lnTo>
                  <a:lnTo>
                    <a:pt x="205" y="80"/>
                  </a:lnTo>
                  <a:lnTo>
                    <a:pt x="203" y="82"/>
                  </a:lnTo>
                  <a:lnTo>
                    <a:pt x="202" y="84"/>
                  </a:lnTo>
                  <a:lnTo>
                    <a:pt x="201" y="86"/>
                  </a:lnTo>
                  <a:lnTo>
                    <a:pt x="199" y="89"/>
                  </a:lnTo>
                  <a:lnTo>
                    <a:pt x="198" y="91"/>
                  </a:lnTo>
                  <a:lnTo>
                    <a:pt x="197" y="93"/>
                  </a:lnTo>
                  <a:lnTo>
                    <a:pt x="195" y="94"/>
                  </a:lnTo>
                  <a:lnTo>
                    <a:pt x="194" y="96"/>
                  </a:lnTo>
                  <a:lnTo>
                    <a:pt x="192" y="98"/>
                  </a:lnTo>
                  <a:lnTo>
                    <a:pt x="191" y="101"/>
                  </a:lnTo>
                  <a:lnTo>
                    <a:pt x="190" y="104"/>
                  </a:lnTo>
                  <a:lnTo>
                    <a:pt x="188" y="107"/>
                  </a:lnTo>
                  <a:lnTo>
                    <a:pt x="187" y="109"/>
                  </a:lnTo>
                  <a:lnTo>
                    <a:pt x="186" y="112"/>
                  </a:lnTo>
                  <a:lnTo>
                    <a:pt x="184" y="114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80" y="124"/>
                  </a:lnTo>
                  <a:lnTo>
                    <a:pt x="179" y="126"/>
                  </a:lnTo>
                  <a:lnTo>
                    <a:pt x="177" y="130"/>
                  </a:lnTo>
                  <a:lnTo>
                    <a:pt x="176" y="132"/>
                  </a:lnTo>
                  <a:lnTo>
                    <a:pt x="175" y="136"/>
                  </a:lnTo>
                  <a:lnTo>
                    <a:pt x="173" y="137"/>
                  </a:lnTo>
                  <a:lnTo>
                    <a:pt x="172" y="141"/>
                  </a:lnTo>
                  <a:lnTo>
                    <a:pt x="170" y="143"/>
                  </a:lnTo>
                  <a:lnTo>
                    <a:pt x="169" y="147"/>
                  </a:lnTo>
                  <a:lnTo>
                    <a:pt x="168" y="151"/>
                  </a:lnTo>
                  <a:lnTo>
                    <a:pt x="166" y="156"/>
                  </a:lnTo>
                  <a:lnTo>
                    <a:pt x="165" y="159"/>
                  </a:lnTo>
                  <a:lnTo>
                    <a:pt x="164" y="163"/>
                  </a:lnTo>
                  <a:lnTo>
                    <a:pt x="162" y="165"/>
                  </a:lnTo>
                  <a:lnTo>
                    <a:pt x="161" y="168"/>
                  </a:lnTo>
                  <a:lnTo>
                    <a:pt x="160" y="171"/>
                  </a:lnTo>
                  <a:lnTo>
                    <a:pt x="158" y="173"/>
                  </a:lnTo>
                  <a:lnTo>
                    <a:pt x="157" y="176"/>
                  </a:lnTo>
                  <a:lnTo>
                    <a:pt x="155" y="179"/>
                  </a:lnTo>
                  <a:lnTo>
                    <a:pt x="154" y="182"/>
                  </a:lnTo>
                  <a:lnTo>
                    <a:pt x="153" y="186"/>
                  </a:lnTo>
                  <a:lnTo>
                    <a:pt x="151" y="189"/>
                  </a:lnTo>
                  <a:lnTo>
                    <a:pt x="150" y="193"/>
                  </a:lnTo>
                  <a:lnTo>
                    <a:pt x="149" y="196"/>
                  </a:lnTo>
                  <a:lnTo>
                    <a:pt x="147" y="199"/>
                  </a:lnTo>
                  <a:lnTo>
                    <a:pt x="146" y="201"/>
                  </a:lnTo>
                  <a:lnTo>
                    <a:pt x="144" y="204"/>
                  </a:lnTo>
                  <a:lnTo>
                    <a:pt x="143" y="208"/>
                  </a:lnTo>
                  <a:lnTo>
                    <a:pt x="142" y="212"/>
                  </a:lnTo>
                  <a:lnTo>
                    <a:pt x="140" y="216"/>
                  </a:lnTo>
                  <a:lnTo>
                    <a:pt x="139" y="219"/>
                  </a:lnTo>
                  <a:lnTo>
                    <a:pt x="138" y="222"/>
                  </a:lnTo>
                  <a:lnTo>
                    <a:pt x="136" y="225"/>
                  </a:lnTo>
                  <a:lnTo>
                    <a:pt x="135" y="229"/>
                  </a:lnTo>
                  <a:lnTo>
                    <a:pt x="133" y="233"/>
                  </a:lnTo>
                  <a:lnTo>
                    <a:pt x="132" y="237"/>
                  </a:lnTo>
                  <a:lnTo>
                    <a:pt x="131" y="239"/>
                  </a:lnTo>
                  <a:lnTo>
                    <a:pt x="129" y="242"/>
                  </a:lnTo>
                  <a:lnTo>
                    <a:pt x="128" y="244"/>
                  </a:lnTo>
                  <a:lnTo>
                    <a:pt x="127" y="246"/>
                  </a:lnTo>
                  <a:lnTo>
                    <a:pt x="125" y="249"/>
                  </a:lnTo>
                  <a:lnTo>
                    <a:pt x="124" y="252"/>
                  </a:lnTo>
                  <a:lnTo>
                    <a:pt x="122" y="256"/>
                  </a:lnTo>
                  <a:lnTo>
                    <a:pt x="121" y="259"/>
                  </a:lnTo>
                  <a:lnTo>
                    <a:pt x="120" y="262"/>
                  </a:lnTo>
                  <a:lnTo>
                    <a:pt x="118" y="264"/>
                  </a:lnTo>
                  <a:lnTo>
                    <a:pt x="117" y="266"/>
                  </a:lnTo>
                  <a:lnTo>
                    <a:pt x="116" y="268"/>
                  </a:lnTo>
                  <a:lnTo>
                    <a:pt x="114" y="271"/>
                  </a:lnTo>
                  <a:lnTo>
                    <a:pt x="113" y="275"/>
                  </a:lnTo>
                  <a:lnTo>
                    <a:pt x="111" y="279"/>
                  </a:lnTo>
                  <a:lnTo>
                    <a:pt x="110" y="283"/>
                  </a:lnTo>
                  <a:lnTo>
                    <a:pt x="109" y="286"/>
                  </a:lnTo>
                  <a:lnTo>
                    <a:pt x="107" y="289"/>
                  </a:lnTo>
                  <a:lnTo>
                    <a:pt x="106" y="292"/>
                  </a:lnTo>
                  <a:lnTo>
                    <a:pt x="105" y="294"/>
                  </a:lnTo>
                  <a:lnTo>
                    <a:pt x="103" y="297"/>
                  </a:lnTo>
                  <a:lnTo>
                    <a:pt x="102" y="299"/>
                  </a:lnTo>
                  <a:lnTo>
                    <a:pt x="101" y="302"/>
                  </a:lnTo>
                  <a:lnTo>
                    <a:pt x="99" y="305"/>
                  </a:lnTo>
                  <a:lnTo>
                    <a:pt x="98" y="307"/>
                  </a:lnTo>
                  <a:lnTo>
                    <a:pt x="96" y="309"/>
                  </a:lnTo>
                  <a:lnTo>
                    <a:pt x="95" y="311"/>
                  </a:lnTo>
                  <a:lnTo>
                    <a:pt x="94" y="314"/>
                  </a:lnTo>
                  <a:lnTo>
                    <a:pt x="92" y="317"/>
                  </a:lnTo>
                  <a:lnTo>
                    <a:pt x="91" y="320"/>
                  </a:lnTo>
                  <a:lnTo>
                    <a:pt x="90" y="323"/>
                  </a:lnTo>
                  <a:lnTo>
                    <a:pt x="88" y="325"/>
                  </a:lnTo>
                  <a:lnTo>
                    <a:pt x="87" y="327"/>
                  </a:lnTo>
                  <a:lnTo>
                    <a:pt x="85" y="329"/>
                  </a:lnTo>
                  <a:lnTo>
                    <a:pt x="84" y="331"/>
                  </a:lnTo>
                  <a:lnTo>
                    <a:pt x="83" y="333"/>
                  </a:lnTo>
                  <a:lnTo>
                    <a:pt x="81" y="335"/>
                  </a:lnTo>
                  <a:lnTo>
                    <a:pt x="80" y="338"/>
                  </a:lnTo>
                  <a:lnTo>
                    <a:pt x="79" y="340"/>
                  </a:lnTo>
                  <a:lnTo>
                    <a:pt x="77" y="342"/>
                  </a:lnTo>
                  <a:lnTo>
                    <a:pt x="76" y="343"/>
                  </a:lnTo>
                  <a:lnTo>
                    <a:pt x="74" y="345"/>
                  </a:lnTo>
                  <a:lnTo>
                    <a:pt x="73" y="347"/>
                  </a:lnTo>
                  <a:lnTo>
                    <a:pt x="72" y="349"/>
                  </a:lnTo>
                  <a:lnTo>
                    <a:pt x="70" y="351"/>
                  </a:lnTo>
                  <a:lnTo>
                    <a:pt x="69" y="353"/>
                  </a:lnTo>
                  <a:lnTo>
                    <a:pt x="68" y="355"/>
                  </a:lnTo>
                  <a:lnTo>
                    <a:pt x="66" y="356"/>
                  </a:lnTo>
                  <a:lnTo>
                    <a:pt x="65" y="358"/>
                  </a:lnTo>
                  <a:lnTo>
                    <a:pt x="63" y="359"/>
                  </a:lnTo>
                  <a:lnTo>
                    <a:pt x="62" y="361"/>
                  </a:lnTo>
                  <a:lnTo>
                    <a:pt x="61" y="363"/>
                  </a:lnTo>
                  <a:lnTo>
                    <a:pt x="59" y="365"/>
                  </a:lnTo>
                  <a:lnTo>
                    <a:pt x="58" y="366"/>
                  </a:lnTo>
                  <a:lnTo>
                    <a:pt x="57" y="368"/>
                  </a:lnTo>
                  <a:lnTo>
                    <a:pt x="55" y="369"/>
                  </a:lnTo>
                  <a:lnTo>
                    <a:pt x="54" y="371"/>
                  </a:lnTo>
                  <a:lnTo>
                    <a:pt x="52" y="372"/>
                  </a:lnTo>
                  <a:lnTo>
                    <a:pt x="51" y="374"/>
                  </a:lnTo>
                  <a:lnTo>
                    <a:pt x="50" y="375"/>
                  </a:lnTo>
                  <a:lnTo>
                    <a:pt x="48" y="377"/>
                  </a:lnTo>
                  <a:lnTo>
                    <a:pt x="47" y="378"/>
                  </a:lnTo>
                  <a:lnTo>
                    <a:pt x="46" y="379"/>
                  </a:lnTo>
                  <a:lnTo>
                    <a:pt x="44" y="380"/>
                  </a:lnTo>
                  <a:lnTo>
                    <a:pt x="43" y="382"/>
                  </a:lnTo>
                  <a:lnTo>
                    <a:pt x="41" y="383"/>
                  </a:lnTo>
                  <a:lnTo>
                    <a:pt x="40" y="385"/>
                  </a:lnTo>
                  <a:lnTo>
                    <a:pt x="39" y="386"/>
                  </a:lnTo>
                  <a:lnTo>
                    <a:pt x="37" y="387"/>
                  </a:lnTo>
                  <a:lnTo>
                    <a:pt x="36" y="388"/>
                  </a:lnTo>
                  <a:lnTo>
                    <a:pt x="35" y="390"/>
                  </a:lnTo>
                  <a:lnTo>
                    <a:pt x="33" y="391"/>
                  </a:lnTo>
                  <a:lnTo>
                    <a:pt x="32" y="392"/>
                  </a:lnTo>
                  <a:lnTo>
                    <a:pt x="31" y="393"/>
                  </a:lnTo>
                  <a:lnTo>
                    <a:pt x="29" y="394"/>
                  </a:lnTo>
                  <a:lnTo>
                    <a:pt x="28" y="395"/>
                  </a:lnTo>
                  <a:lnTo>
                    <a:pt x="26" y="396"/>
                  </a:lnTo>
                  <a:lnTo>
                    <a:pt x="25" y="398"/>
                  </a:lnTo>
                  <a:lnTo>
                    <a:pt x="24" y="399"/>
                  </a:lnTo>
                  <a:lnTo>
                    <a:pt x="22" y="400"/>
                  </a:lnTo>
                  <a:lnTo>
                    <a:pt x="21" y="401"/>
                  </a:lnTo>
                  <a:lnTo>
                    <a:pt x="20" y="402"/>
                  </a:lnTo>
                  <a:lnTo>
                    <a:pt x="18" y="402"/>
                  </a:lnTo>
                  <a:lnTo>
                    <a:pt x="17" y="403"/>
                  </a:lnTo>
                  <a:lnTo>
                    <a:pt x="15" y="405"/>
                  </a:lnTo>
                  <a:lnTo>
                    <a:pt x="14" y="406"/>
                  </a:lnTo>
                  <a:lnTo>
                    <a:pt x="13" y="407"/>
                  </a:lnTo>
                  <a:lnTo>
                    <a:pt x="11" y="408"/>
                  </a:lnTo>
                  <a:lnTo>
                    <a:pt x="10" y="408"/>
                  </a:lnTo>
                  <a:lnTo>
                    <a:pt x="9" y="409"/>
                  </a:lnTo>
                  <a:lnTo>
                    <a:pt x="7" y="410"/>
                  </a:lnTo>
                  <a:lnTo>
                    <a:pt x="6" y="411"/>
                  </a:lnTo>
                  <a:lnTo>
                    <a:pt x="4" y="412"/>
                  </a:lnTo>
                  <a:lnTo>
                    <a:pt x="3" y="413"/>
                  </a:lnTo>
                  <a:lnTo>
                    <a:pt x="2" y="414"/>
                  </a:lnTo>
                  <a:lnTo>
                    <a:pt x="0" y="414"/>
                  </a:lnTo>
                </a:path>
              </a:pathLst>
            </a:custGeom>
            <a:noFill/>
            <a:ln w="28575" cmpd="sng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alibri" charset="0"/>
              </a:endParaRPr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762" y="3545"/>
              <a:ext cx="244" cy="79"/>
            </a:xfrm>
            <a:custGeom>
              <a:avLst/>
              <a:gdLst/>
              <a:ahLst/>
              <a:cxnLst>
                <a:cxn ang="0">
                  <a:pos x="114" y="1"/>
                </a:cxn>
                <a:cxn ang="0">
                  <a:pos x="111" y="3"/>
                </a:cxn>
                <a:cxn ang="0">
                  <a:pos x="108" y="4"/>
                </a:cxn>
                <a:cxn ang="0">
                  <a:pos x="106" y="6"/>
                </a:cxn>
                <a:cxn ang="0">
                  <a:pos x="103" y="7"/>
                </a:cxn>
                <a:cxn ang="0">
                  <a:pos x="100" y="9"/>
                </a:cxn>
                <a:cxn ang="0">
                  <a:pos x="97" y="10"/>
                </a:cxn>
                <a:cxn ang="0">
                  <a:pos x="95" y="11"/>
                </a:cxn>
                <a:cxn ang="0">
                  <a:pos x="92" y="13"/>
                </a:cxn>
                <a:cxn ang="0">
                  <a:pos x="89" y="14"/>
                </a:cxn>
                <a:cxn ang="0">
                  <a:pos x="87" y="15"/>
                </a:cxn>
                <a:cxn ang="0">
                  <a:pos x="84" y="16"/>
                </a:cxn>
                <a:cxn ang="0">
                  <a:pos x="81" y="18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73" y="21"/>
                </a:cxn>
                <a:cxn ang="0">
                  <a:pos x="70" y="22"/>
                </a:cxn>
                <a:cxn ang="0">
                  <a:pos x="67" y="23"/>
                </a:cxn>
                <a:cxn ang="0">
                  <a:pos x="65" y="24"/>
                </a:cxn>
                <a:cxn ang="0">
                  <a:pos x="62" y="25"/>
                </a:cxn>
                <a:cxn ang="0">
                  <a:pos x="59" y="26"/>
                </a:cxn>
                <a:cxn ang="0">
                  <a:pos x="56" y="27"/>
                </a:cxn>
                <a:cxn ang="0">
                  <a:pos x="54" y="28"/>
                </a:cxn>
                <a:cxn ang="0">
                  <a:pos x="51" y="29"/>
                </a:cxn>
                <a:cxn ang="0">
                  <a:pos x="48" y="30"/>
                </a:cxn>
                <a:cxn ang="0">
                  <a:pos x="45" y="30"/>
                </a:cxn>
                <a:cxn ang="0">
                  <a:pos x="43" y="31"/>
                </a:cxn>
                <a:cxn ang="0">
                  <a:pos x="40" y="32"/>
                </a:cxn>
                <a:cxn ang="0">
                  <a:pos x="37" y="33"/>
                </a:cxn>
                <a:cxn ang="0">
                  <a:pos x="34" y="34"/>
                </a:cxn>
                <a:cxn ang="0">
                  <a:pos x="32" y="34"/>
                </a:cxn>
                <a:cxn ang="0">
                  <a:pos x="29" y="35"/>
                </a:cxn>
                <a:cxn ang="0">
                  <a:pos x="26" y="36"/>
                </a:cxn>
                <a:cxn ang="0">
                  <a:pos x="23" y="37"/>
                </a:cxn>
                <a:cxn ang="0">
                  <a:pos x="21" y="37"/>
                </a:cxn>
                <a:cxn ang="0">
                  <a:pos x="18" y="38"/>
                </a:cxn>
                <a:cxn ang="0">
                  <a:pos x="15" y="39"/>
                </a:cxn>
                <a:cxn ang="0">
                  <a:pos x="12" y="39"/>
                </a:cxn>
                <a:cxn ang="0">
                  <a:pos x="10" y="40"/>
                </a:cxn>
                <a:cxn ang="0">
                  <a:pos x="7" y="40"/>
                </a:cxn>
                <a:cxn ang="0">
                  <a:pos x="4" y="41"/>
                </a:cxn>
                <a:cxn ang="0">
                  <a:pos x="1" y="42"/>
                </a:cxn>
                <a:cxn ang="0">
                  <a:pos x="0" y="42"/>
                </a:cxn>
              </a:cxnLst>
              <a:rect l="0" t="0" r="r" b="b"/>
              <a:pathLst>
                <a:path w="115" h="42">
                  <a:moveTo>
                    <a:pt x="115" y="0"/>
                  </a:moveTo>
                  <a:lnTo>
                    <a:pt x="114" y="1"/>
                  </a:lnTo>
                  <a:lnTo>
                    <a:pt x="113" y="2"/>
                  </a:lnTo>
                  <a:lnTo>
                    <a:pt x="111" y="3"/>
                  </a:lnTo>
                  <a:lnTo>
                    <a:pt x="110" y="4"/>
                  </a:lnTo>
                  <a:lnTo>
                    <a:pt x="108" y="4"/>
                  </a:lnTo>
                  <a:lnTo>
                    <a:pt x="107" y="5"/>
                  </a:lnTo>
                  <a:lnTo>
                    <a:pt x="106" y="6"/>
                  </a:lnTo>
                  <a:lnTo>
                    <a:pt x="104" y="7"/>
                  </a:lnTo>
                  <a:lnTo>
                    <a:pt x="103" y="7"/>
                  </a:lnTo>
                  <a:lnTo>
                    <a:pt x="102" y="8"/>
                  </a:lnTo>
                  <a:lnTo>
                    <a:pt x="100" y="9"/>
                  </a:lnTo>
                  <a:lnTo>
                    <a:pt x="99" y="9"/>
                  </a:lnTo>
                  <a:lnTo>
                    <a:pt x="97" y="10"/>
                  </a:lnTo>
                  <a:lnTo>
                    <a:pt x="96" y="11"/>
                  </a:lnTo>
                  <a:lnTo>
                    <a:pt x="95" y="11"/>
                  </a:lnTo>
                  <a:lnTo>
                    <a:pt x="93" y="12"/>
                  </a:lnTo>
                  <a:lnTo>
                    <a:pt x="92" y="13"/>
                  </a:lnTo>
                  <a:lnTo>
                    <a:pt x="91" y="13"/>
                  </a:lnTo>
                  <a:lnTo>
                    <a:pt x="89" y="14"/>
                  </a:lnTo>
                  <a:lnTo>
                    <a:pt x="88" y="15"/>
                  </a:lnTo>
                  <a:lnTo>
                    <a:pt x="87" y="15"/>
                  </a:lnTo>
                  <a:lnTo>
                    <a:pt x="85" y="16"/>
                  </a:lnTo>
                  <a:lnTo>
                    <a:pt x="84" y="16"/>
                  </a:lnTo>
                  <a:lnTo>
                    <a:pt x="82" y="17"/>
                  </a:lnTo>
                  <a:lnTo>
                    <a:pt x="81" y="18"/>
                  </a:lnTo>
                  <a:lnTo>
                    <a:pt x="80" y="18"/>
                  </a:lnTo>
                  <a:lnTo>
                    <a:pt x="78" y="19"/>
                  </a:lnTo>
                  <a:lnTo>
                    <a:pt x="77" y="19"/>
                  </a:lnTo>
                  <a:lnTo>
                    <a:pt x="76" y="20"/>
                  </a:lnTo>
                  <a:lnTo>
                    <a:pt x="74" y="21"/>
                  </a:lnTo>
                  <a:lnTo>
                    <a:pt x="73" y="21"/>
                  </a:lnTo>
                  <a:lnTo>
                    <a:pt x="71" y="22"/>
                  </a:lnTo>
                  <a:lnTo>
                    <a:pt x="70" y="22"/>
                  </a:lnTo>
                  <a:lnTo>
                    <a:pt x="69" y="23"/>
                  </a:lnTo>
                  <a:lnTo>
                    <a:pt x="67" y="23"/>
                  </a:lnTo>
                  <a:lnTo>
                    <a:pt x="66" y="24"/>
                  </a:lnTo>
                  <a:lnTo>
                    <a:pt x="65" y="24"/>
                  </a:lnTo>
                  <a:lnTo>
                    <a:pt x="63" y="25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59" y="26"/>
                  </a:lnTo>
                  <a:lnTo>
                    <a:pt x="58" y="26"/>
                  </a:lnTo>
                  <a:lnTo>
                    <a:pt x="56" y="27"/>
                  </a:lnTo>
                  <a:lnTo>
                    <a:pt x="55" y="27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51" y="29"/>
                  </a:lnTo>
                  <a:lnTo>
                    <a:pt x="49" y="29"/>
                  </a:lnTo>
                  <a:lnTo>
                    <a:pt x="48" y="30"/>
                  </a:lnTo>
                  <a:lnTo>
                    <a:pt x="47" y="30"/>
                  </a:lnTo>
                  <a:lnTo>
                    <a:pt x="45" y="30"/>
                  </a:lnTo>
                  <a:lnTo>
                    <a:pt x="44" y="31"/>
                  </a:lnTo>
                  <a:lnTo>
                    <a:pt x="43" y="31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4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0" y="35"/>
                  </a:lnTo>
                  <a:lnTo>
                    <a:pt x="29" y="35"/>
                  </a:lnTo>
                  <a:lnTo>
                    <a:pt x="28" y="35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1" y="37"/>
                  </a:lnTo>
                  <a:lnTo>
                    <a:pt x="19" y="38"/>
                  </a:lnTo>
                  <a:lnTo>
                    <a:pt x="18" y="38"/>
                  </a:lnTo>
                  <a:lnTo>
                    <a:pt x="17" y="38"/>
                  </a:lnTo>
                  <a:lnTo>
                    <a:pt x="15" y="39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1" y="40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7" y="40"/>
                  </a:lnTo>
                  <a:lnTo>
                    <a:pt x="6" y="41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2"/>
                  </a:lnTo>
                </a:path>
              </a:pathLst>
            </a:custGeom>
            <a:noFill/>
            <a:ln w="28575" cmpd="sng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alibri" charset="0"/>
              </a:endParaRPr>
            </a:p>
          </p:txBody>
        </p:sp>
      </p:grpSp>
      <p:sp>
        <p:nvSpPr>
          <p:cNvPr id="59" name="TextBox 196"/>
          <p:cNvSpPr txBox="1">
            <a:spLocks noChangeArrowheads="1"/>
          </p:cNvSpPr>
          <p:nvPr/>
        </p:nvSpPr>
        <p:spPr bwMode="auto">
          <a:xfrm>
            <a:off x="1832055" y="4719351"/>
            <a:ext cx="200866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4083CF"/>
                </a:solidFill>
                <a:latin typeface="Calibri" charset="0"/>
              </a:rPr>
              <a:t>IR Abs: Liquid Water</a:t>
            </a:r>
          </a:p>
        </p:txBody>
      </p:sp>
      <p:sp>
        <p:nvSpPr>
          <p:cNvPr id="10" name="Freeform 61"/>
          <p:cNvSpPr>
            <a:spLocks/>
          </p:cNvSpPr>
          <p:nvPr/>
        </p:nvSpPr>
        <p:spPr bwMode="auto">
          <a:xfrm>
            <a:off x="2458518" y="2461926"/>
            <a:ext cx="3445548" cy="2255838"/>
          </a:xfrm>
          <a:custGeom>
            <a:avLst/>
            <a:gdLst>
              <a:gd name="T0" fmla="*/ 2147483647 w 734"/>
              <a:gd name="T1" fmla="*/ 2147483647 h 764"/>
              <a:gd name="T2" fmla="*/ 2147483647 w 734"/>
              <a:gd name="T3" fmla="*/ 2147483647 h 764"/>
              <a:gd name="T4" fmla="*/ 2147483647 w 734"/>
              <a:gd name="T5" fmla="*/ 2147483647 h 764"/>
              <a:gd name="T6" fmla="*/ 2147483647 w 734"/>
              <a:gd name="T7" fmla="*/ 2147483647 h 764"/>
              <a:gd name="T8" fmla="*/ 2147483647 w 734"/>
              <a:gd name="T9" fmla="*/ 2147483647 h 764"/>
              <a:gd name="T10" fmla="*/ 2147483647 w 734"/>
              <a:gd name="T11" fmla="*/ 2147483647 h 764"/>
              <a:gd name="T12" fmla="*/ 2147483647 w 734"/>
              <a:gd name="T13" fmla="*/ 2147483647 h 764"/>
              <a:gd name="T14" fmla="*/ 2147483647 w 734"/>
              <a:gd name="T15" fmla="*/ 2147483647 h 764"/>
              <a:gd name="T16" fmla="*/ 2147483647 w 734"/>
              <a:gd name="T17" fmla="*/ 2147483647 h 764"/>
              <a:gd name="T18" fmla="*/ 2147483647 w 734"/>
              <a:gd name="T19" fmla="*/ 2147483647 h 764"/>
              <a:gd name="T20" fmla="*/ 2147483647 w 734"/>
              <a:gd name="T21" fmla="*/ 2147483647 h 764"/>
              <a:gd name="T22" fmla="*/ 2147483647 w 734"/>
              <a:gd name="T23" fmla="*/ 2147483647 h 764"/>
              <a:gd name="T24" fmla="*/ 2147483647 w 734"/>
              <a:gd name="T25" fmla="*/ 2147483647 h 764"/>
              <a:gd name="T26" fmla="*/ 2147483647 w 734"/>
              <a:gd name="T27" fmla="*/ 2147483647 h 764"/>
              <a:gd name="T28" fmla="*/ 2147483647 w 734"/>
              <a:gd name="T29" fmla="*/ 2147483647 h 764"/>
              <a:gd name="T30" fmla="*/ 2147483647 w 734"/>
              <a:gd name="T31" fmla="*/ 2147483647 h 764"/>
              <a:gd name="T32" fmla="*/ 2147483647 w 734"/>
              <a:gd name="T33" fmla="*/ 2147483647 h 764"/>
              <a:gd name="T34" fmla="*/ 2147483647 w 734"/>
              <a:gd name="T35" fmla="*/ 2147483647 h 764"/>
              <a:gd name="T36" fmla="*/ 2147483647 w 734"/>
              <a:gd name="T37" fmla="*/ 2147483647 h 764"/>
              <a:gd name="T38" fmla="*/ 2147483647 w 734"/>
              <a:gd name="T39" fmla="*/ 2147483647 h 764"/>
              <a:gd name="T40" fmla="*/ 2147483647 w 734"/>
              <a:gd name="T41" fmla="*/ 2147483647 h 764"/>
              <a:gd name="T42" fmla="*/ 2147483647 w 734"/>
              <a:gd name="T43" fmla="*/ 2147483647 h 764"/>
              <a:gd name="T44" fmla="*/ 2147483647 w 734"/>
              <a:gd name="T45" fmla="*/ 2147483647 h 764"/>
              <a:gd name="T46" fmla="*/ 2147483647 w 734"/>
              <a:gd name="T47" fmla="*/ 2147483647 h 764"/>
              <a:gd name="T48" fmla="*/ 2147483647 w 734"/>
              <a:gd name="T49" fmla="*/ 2147483647 h 764"/>
              <a:gd name="T50" fmla="*/ 2147483647 w 734"/>
              <a:gd name="T51" fmla="*/ 2147483647 h 764"/>
              <a:gd name="T52" fmla="*/ 2147483647 w 734"/>
              <a:gd name="T53" fmla="*/ 2147483647 h 764"/>
              <a:gd name="T54" fmla="*/ 2147483647 w 734"/>
              <a:gd name="T55" fmla="*/ 2147483647 h 764"/>
              <a:gd name="T56" fmla="*/ 2147483647 w 734"/>
              <a:gd name="T57" fmla="*/ 2147483647 h 764"/>
              <a:gd name="T58" fmla="*/ 2147483647 w 734"/>
              <a:gd name="T59" fmla="*/ 2147483647 h 764"/>
              <a:gd name="T60" fmla="*/ 2147483647 w 734"/>
              <a:gd name="T61" fmla="*/ 2147483647 h 764"/>
              <a:gd name="T62" fmla="*/ 2147483647 w 734"/>
              <a:gd name="T63" fmla="*/ 2147483647 h 764"/>
              <a:gd name="T64" fmla="*/ 2147483647 w 734"/>
              <a:gd name="T65" fmla="*/ 2147483647 h 764"/>
              <a:gd name="T66" fmla="*/ 2147483647 w 734"/>
              <a:gd name="T67" fmla="*/ 2147483647 h 764"/>
              <a:gd name="T68" fmla="*/ 2147483647 w 734"/>
              <a:gd name="T69" fmla="*/ 2147483647 h 764"/>
              <a:gd name="T70" fmla="*/ 2147483647 w 734"/>
              <a:gd name="T71" fmla="*/ 2147483647 h 764"/>
              <a:gd name="T72" fmla="*/ 2147483647 w 734"/>
              <a:gd name="T73" fmla="*/ 2147483647 h 764"/>
              <a:gd name="T74" fmla="*/ 2147483647 w 734"/>
              <a:gd name="T75" fmla="*/ 2147483647 h 764"/>
              <a:gd name="T76" fmla="*/ 2147483647 w 734"/>
              <a:gd name="T77" fmla="*/ 2147483647 h 764"/>
              <a:gd name="T78" fmla="*/ 2147483647 w 734"/>
              <a:gd name="T79" fmla="*/ 2147483647 h 764"/>
              <a:gd name="T80" fmla="*/ 2147483647 w 734"/>
              <a:gd name="T81" fmla="*/ 2147483647 h 764"/>
              <a:gd name="T82" fmla="*/ 2147483647 w 734"/>
              <a:gd name="T83" fmla="*/ 2147483647 h 764"/>
              <a:gd name="T84" fmla="*/ 2147483647 w 734"/>
              <a:gd name="T85" fmla="*/ 2147483647 h 764"/>
              <a:gd name="T86" fmla="*/ 2147483647 w 734"/>
              <a:gd name="T87" fmla="*/ 2147483647 h 764"/>
              <a:gd name="T88" fmla="*/ 2147483647 w 734"/>
              <a:gd name="T89" fmla="*/ 2147483647 h 764"/>
              <a:gd name="T90" fmla="*/ 2147483647 w 734"/>
              <a:gd name="T91" fmla="*/ 2147483647 h 764"/>
              <a:gd name="T92" fmla="*/ 2147483647 w 734"/>
              <a:gd name="T93" fmla="*/ 2147483647 h 764"/>
              <a:gd name="T94" fmla="*/ 2147483647 w 734"/>
              <a:gd name="T95" fmla="*/ 2147483647 h 76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34"/>
              <a:gd name="T145" fmla="*/ 0 h 764"/>
              <a:gd name="T146" fmla="*/ 734 w 734"/>
              <a:gd name="T147" fmla="*/ 764 h 76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34" h="764">
                <a:moveTo>
                  <a:pt x="734" y="712"/>
                </a:moveTo>
                <a:lnTo>
                  <a:pt x="730" y="712"/>
                </a:lnTo>
                <a:lnTo>
                  <a:pt x="726" y="711"/>
                </a:lnTo>
                <a:lnTo>
                  <a:pt x="722" y="711"/>
                </a:lnTo>
                <a:lnTo>
                  <a:pt x="718" y="711"/>
                </a:lnTo>
                <a:lnTo>
                  <a:pt x="714" y="710"/>
                </a:lnTo>
                <a:lnTo>
                  <a:pt x="710" y="710"/>
                </a:lnTo>
                <a:lnTo>
                  <a:pt x="706" y="710"/>
                </a:lnTo>
                <a:lnTo>
                  <a:pt x="702" y="709"/>
                </a:lnTo>
                <a:lnTo>
                  <a:pt x="698" y="709"/>
                </a:lnTo>
                <a:lnTo>
                  <a:pt x="694" y="708"/>
                </a:lnTo>
                <a:lnTo>
                  <a:pt x="690" y="708"/>
                </a:lnTo>
                <a:lnTo>
                  <a:pt x="686" y="708"/>
                </a:lnTo>
                <a:lnTo>
                  <a:pt x="683" y="707"/>
                </a:lnTo>
                <a:lnTo>
                  <a:pt x="679" y="706"/>
                </a:lnTo>
                <a:lnTo>
                  <a:pt x="675" y="706"/>
                </a:lnTo>
                <a:lnTo>
                  <a:pt x="671" y="705"/>
                </a:lnTo>
                <a:lnTo>
                  <a:pt x="667" y="705"/>
                </a:lnTo>
                <a:lnTo>
                  <a:pt x="663" y="704"/>
                </a:lnTo>
                <a:lnTo>
                  <a:pt x="659" y="703"/>
                </a:lnTo>
                <a:lnTo>
                  <a:pt x="655" y="702"/>
                </a:lnTo>
                <a:lnTo>
                  <a:pt x="651" y="702"/>
                </a:lnTo>
                <a:lnTo>
                  <a:pt x="647" y="701"/>
                </a:lnTo>
                <a:lnTo>
                  <a:pt x="644" y="700"/>
                </a:lnTo>
                <a:lnTo>
                  <a:pt x="640" y="699"/>
                </a:lnTo>
                <a:lnTo>
                  <a:pt x="636" y="698"/>
                </a:lnTo>
                <a:lnTo>
                  <a:pt x="632" y="696"/>
                </a:lnTo>
                <a:lnTo>
                  <a:pt x="628" y="695"/>
                </a:lnTo>
                <a:lnTo>
                  <a:pt x="624" y="694"/>
                </a:lnTo>
                <a:lnTo>
                  <a:pt x="620" y="692"/>
                </a:lnTo>
                <a:lnTo>
                  <a:pt x="616" y="691"/>
                </a:lnTo>
                <a:lnTo>
                  <a:pt x="612" y="689"/>
                </a:lnTo>
                <a:lnTo>
                  <a:pt x="608" y="687"/>
                </a:lnTo>
                <a:lnTo>
                  <a:pt x="605" y="685"/>
                </a:lnTo>
                <a:lnTo>
                  <a:pt x="601" y="683"/>
                </a:lnTo>
                <a:lnTo>
                  <a:pt x="597" y="681"/>
                </a:lnTo>
                <a:lnTo>
                  <a:pt x="593" y="678"/>
                </a:lnTo>
                <a:lnTo>
                  <a:pt x="589" y="676"/>
                </a:lnTo>
                <a:lnTo>
                  <a:pt x="585" y="673"/>
                </a:lnTo>
                <a:lnTo>
                  <a:pt x="581" y="670"/>
                </a:lnTo>
                <a:lnTo>
                  <a:pt x="577" y="666"/>
                </a:lnTo>
                <a:lnTo>
                  <a:pt x="574" y="663"/>
                </a:lnTo>
                <a:lnTo>
                  <a:pt x="570" y="658"/>
                </a:lnTo>
                <a:lnTo>
                  <a:pt x="566" y="654"/>
                </a:lnTo>
                <a:lnTo>
                  <a:pt x="562" y="649"/>
                </a:lnTo>
                <a:lnTo>
                  <a:pt x="558" y="643"/>
                </a:lnTo>
                <a:lnTo>
                  <a:pt x="554" y="637"/>
                </a:lnTo>
                <a:lnTo>
                  <a:pt x="550" y="630"/>
                </a:lnTo>
                <a:lnTo>
                  <a:pt x="547" y="623"/>
                </a:lnTo>
                <a:lnTo>
                  <a:pt x="543" y="614"/>
                </a:lnTo>
                <a:lnTo>
                  <a:pt x="539" y="605"/>
                </a:lnTo>
                <a:lnTo>
                  <a:pt x="535" y="595"/>
                </a:lnTo>
                <a:lnTo>
                  <a:pt x="531" y="583"/>
                </a:lnTo>
                <a:lnTo>
                  <a:pt x="527" y="570"/>
                </a:lnTo>
                <a:lnTo>
                  <a:pt x="523" y="556"/>
                </a:lnTo>
                <a:lnTo>
                  <a:pt x="520" y="541"/>
                </a:lnTo>
                <a:lnTo>
                  <a:pt x="516" y="524"/>
                </a:lnTo>
                <a:lnTo>
                  <a:pt x="512" y="505"/>
                </a:lnTo>
                <a:lnTo>
                  <a:pt x="508" y="485"/>
                </a:lnTo>
                <a:lnTo>
                  <a:pt x="504" y="464"/>
                </a:lnTo>
                <a:lnTo>
                  <a:pt x="500" y="441"/>
                </a:lnTo>
                <a:lnTo>
                  <a:pt x="497" y="417"/>
                </a:lnTo>
                <a:lnTo>
                  <a:pt x="493" y="392"/>
                </a:lnTo>
                <a:lnTo>
                  <a:pt x="489" y="366"/>
                </a:lnTo>
                <a:lnTo>
                  <a:pt x="485" y="340"/>
                </a:lnTo>
                <a:lnTo>
                  <a:pt x="481" y="314"/>
                </a:lnTo>
                <a:lnTo>
                  <a:pt x="477" y="289"/>
                </a:lnTo>
                <a:lnTo>
                  <a:pt x="474" y="265"/>
                </a:lnTo>
                <a:lnTo>
                  <a:pt x="470" y="242"/>
                </a:lnTo>
                <a:lnTo>
                  <a:pt x="466" y="222"/>
                </a:lnTo>
                <a:lnTo>
                  <a:pt x="462" y="205"/>
                </a:lnTo>
                <a:lnTo>
                  <a:pt x="458" y="192"/>
                </a:lnTo>
                <a:lnTo>
                  <a:pt x="455" y="182"/>
                </a:lnTo>
                <a:lnTo>
                  <a:pt x="451" y="177"/>
                </a:lnTo>
                <a:lnTo>
                  <a:pt x="447" y="177"/>
                </a:lnTo>
                <a:lnTo>
                  <a:pt x="443" y="181"/>
                </a:lnTo>
                <a:lnTo>
                  <a:pt x="439" y="190"/>
                </a:lnTo>
                <a:lnTo>
                  <a:pt x="435" y="204"/>
                </a:lnTo>
                <a:lnTo>
                  <a:pt x="432" y="223"/>
                </a:lnTo>
                <a:lnTo>
                  <a:pt x="428" y="245"/>
                </a:lnTo>
                <a:lnTo>
                  <a:pt x="424" y="271"/>
                </a:lnTo>
                <a:lnTo>
                  <a:pt x="420" y="300"/>
                </a:lnTo>
                <a:lnTo>
                  <a:pt x="416" y="332"/>
                </a:lnTo>
                <a:lnTo>
                  <a:pt x="413" y="365"/>
                </a:lnTo>
                <a:lnTo>
                  <a:pt x="409" y="399"/>
                </a:lnTo>
                <a:lnTo>
                  <a:pt x="405" y="434"/>
                </a:lnTo>
                <a:lnTo>
                  <a:pt x="401" y="468"/>
                </a:lnTo>
                <a:lnTo>
                  <a:pt x="397" y="502"/>
                </a:lnTo>
                <a:lnTo>
                  <a:pt x="394" y="534"/>
                </a:lnTo>
                <a:lnTo>
                  <a:pt x="390" y="565"/>
                </a:lnTo>
                <a:lnTo>
                  <a:pt x="386" y="593"/>
                </a:lnTo>
                <a:lnTo>
                  <a:pt x="382" y="620"/>
                </a:lnTo>
                <a:lnTo>
                  <a:pt x="378" y="644"/>
                </a:lnTo>
                <a:lnTo>
                  <a:pt x="375" y="665"/>
                </a:lnTo>
                <a:lnTo>
                  <a:pt x="371" y="684"/>
                </a:lnTo>
                <a:lnTo>
                  <a:pt x="367" y="701"/>
                </a:lnTo>
                <a:lnTo>
                  <a:pt x="363" y="716"/>
                </a:lnTo>
                <a:lnTo>
                  <a:pt x="360" y="728"/>
                </a:lnTo>
                <a:lnTo>
                  <a:pt x="356" y="738"/>
                </a:lnTo>
                <a:lnTo>
                  <a:pt x="352" y="746"/>
                </a:lnTo>
                <a:lnTo>
                  <a:pt x="348" y="753"/>
                </a:lnTo>
                <a:lnTo>
                  <a:pt x="344" y="758"/>
                </a:lnTo>
                <a:lnTo>
                  <a:pt x="341" y="761"/>
                </a:lnTo>
                <a:lnTo>
                  <a:pt x="337" y="763"/>
                </a:lnTo>
                <a:lnTo>
                  <a:pt x="333" y="764"/>
                </a:lnTo>
                <a:lnTo>
                  <a:pt x="329" y="764"/>
                </a:lnTo>
                <a:lnTo>
                  <a:pt x="326" y="762"/>
                </a:lnTo>
                <a:lnTo>
                  <a:pt x="322" y="759"/>
                </a:lnTo>
                <a:lnTo>
                  <a:pt x="318" y="756"/>
                </a:lnTo>
                <a:lnTo>
                  <a:pt x="314" y="751"/>
                </a:lnTo>
                <a:lnTo>
                  <a:pt x="311" y="745"/>
                </a:lnTo>
                <a:lnTo>
                  <a:pt x="307" y="738"/>
                </a:lnTo>
                <a:lnTo>
                  <a:pt x="303" y="731"/>
                </a:lnTo>
                <a:lnTo>
                  <a:pt x="299" y="722"/>
                </a:lnTo>
                <a:lnTo>
                  <a:pt x="296" y="713"/>
                </a:lnTo>
                <a:lnTo>
                  <a:pt x="292" y="703"/>
                </a:lnTo>
                <a:lnTo>
                  <a:pt x="288" y="692"/>
                </a:lnTo>
                <a:lnTo>
                  <a:pt x="284" y="680"/>
                </a:lnTo>
                <a:lnTo>
                  <a:pt x="281" y="667"/>
                </a:lnTo>
                <a:lnTo>
                  <a:pt x="277" y="653"/>
                </a:lnTo>
                <a:lnTo>
                  <a:pt x="273" y="639"/>
                </a:lnTo>
                <a:lnTo>
                  <a:pt x="269" y="624"/>
                </a:lnTo>
                <a:lnTo>
                  <a:pt x="266" y="608"/>
                </a:lnTo>
                <a:lnTo>
                  <a:pt x="262" y="591"/>
                </a:lnTo>
                <a:lnTo>
                  <a:pt x="258" y="574"/>
                </a:lnTo>
                <a:lnTo>
                  <a:pt x="254" y="556"/>
                </a:lnTo>
                <a:lnTo>
                  <a:pt x="251" y="538"/>
                </a:lnTo>
                <a:lnTo>
                  <a:pt x="247" y="519"/>
                </a:lnTo>
                <a:lnTo>
                  <a:pt x="243" y="499"/>
                </a:lnTo>
                <a:lnTo>
                  <a:pt x="239" y="479"/>
                </a:lnTo>
                <a:lnTo>
                  <a:pt x="236" y="459"/>
                </a:lnTo>
                <a:lnTo>
                  <a:pt x="232" y="438"/>
                </a:lnTo>
                <a:lnTo>
                  <a:pt x="228" y="417"/>
                </a:lnTo>
                <a:lnTo>
                  <a:pt x="225" y="396"/>
                </a:lnTo>
                <a:lnTo>
                  <a:pt x="221" y="374"/>
                </a:lnTo>
                <a:lnTo>
                  <a:pt x="217" y="353"/>
                </a:lnTo>
                <a:lnTo>
                  <a:pt x="213" y="332"/>
                </a:lnTo>
                <a:lnTo>
                  <a:pt x="210" y="310"/>
                </a:lnTo>
                <a:lnTo>
                  <a:pt x="206" y="289"/>
                </a:lnTo>
                <a:lnTo>
                  <a:pt x="202" y="268"/>
                </a:lnTo>
                <a:lnTo>
                  <a:pt x="199" y="247"/>
                </a:lnTo>
                <a:lnTo>
                  <a:pt x="195" y="227"/>
                </a:lnTo>
                <a:lnTo>
                  <a:pt x="191" y="207"/>
                </a:lnTo>
                <a:lnTo>
                  <a:pt x="187" y="188"/>
                </a:lnTo>
                <a:lnTo>
                  <a:pt x="184" y="169"/>
                </a:lnTo>
                <a:lnTo>
                  <a:pt x="180" y="151"/>
                </a:lnTo>
                <a:lnTo>
                  <a:pt x="176" y="134"/>
                </a:lnTo>
                <a:lnTo>
                  <a:pt x="173" y="117"/>
                </a:lnTo>
                <a:lnTo>
                  <a:pt x="169" y="102"/>
                </a:lnTo>
                <a:lnTo>
                  <a:pt x="165" y="87"/>
                </a:lnTo>
                <a:lnTo>
                  <a:pt x="161" y="73"/>
                </a:lnTo>
                <a:lnTo>
                  <a:pt x="158" y="60"/>
                </a:lnTo>
                <a:lnTo>
                  <a:pt x="154" y="49"/>
                </a:lnTo>
                <a:lnTo>
                  <a:pt x="150" y="38"/>
                </a:lnTo>
                <a:lnTo>
                  <a:pt x="147" y="29"/>
                </a:lnTo>
                <a:lnTo>
                  <a:pt x="143" y="21"/>
                </a:lnTo>
                <a:lnTo>
                  <a:pt x="139" y="14"/>
                </a:lnTo>
                <a:lnTo>
                  <a:pt x="136" y="9"/>
                </a:lnTo>
                <a:lnTo>
                  <a:pt x="132" y="5"/>
                </a:lnTo>
                <a:lnTo>
                  <a:pt x="128" y="2"/>
                </a:lnTo>
                <a:lnTo>
                  <a:pt x="125" y="0"/>
                </a:lnTo>
                <a:lnTo>
                  <a:pt x="121" y="0"/>
                </a:lnTo>
                <a:lnTo>
                  <a:pt x="117" y="1"/>
                </a:lnTo>
                <a:lnTo>
                  <a:pt x="114" y="4"/>
                </a:lnTo>
                <a:lnTo>
                  <a:pt x="110" y="8"/>
                </a:lnTo>
                <a:lnTo>
                  <a:pt x="106" y="13"/>
                </a:lnTo>
                <a:lnTo>
                  <a:pt x="103" y="20"/>
                </a:lnTo>
                <a:lnTo>
                  <a:pt x="99" y="27"/>
                </a:lnTo>
                <a:lnTo>
                  <a:pt x="95" y="36"/>
                </a:lnTo>
                <a:lnTo>
                  <a:pt x="92" y="46"/>
                </a:lnTo>
                <a:lnTo>
                  <a:pt x="88" y="58"/>
                </a:lnTo>
                <a:lnTo>
                  <a:pt x="84" y="70"/>
                </a:lnTo>
                <a:lnTo>
                  <a:pt x="81" y="83"/>
                </a:lnTo>
                <a:lnTo>
                  <a:pt x="77" y="97"/>
                </a:lnTo>
                <a:lnTo>
                  <a:pt x="73" y="111"/>
                </a:lnTo>
                <a:lnTo>
                  <a:pt x="70" y="125"/>
                </a:lnTo>
                <a:lnTo>
                  <a:pt x="66" y="140"/>
                </a:lnTo>
                <a:lnTo>
                  <a:pt x="62" y="154"/>
                </a:lnTo>
                <a:lnTo>
                  <a:pt x="59" y="167"/>
                </a:lnTo>
                <a:lnTo>
                  <a:pt x="55" y="179"/>
                </a:lnTo>
                <a:lnTo>
                  <a:pt x="51" y="190"/>
                </a:lnTo>
                <a:lnTo>
                  <a:pt x="48" y="199"/>
                </a:lnTo>
                <a:lnTo>
                  <a:pt x="44" y="206"/>
                </a:lnTo>
                <a:lnTo>
                  <a:pt x="40" y="210"/>
                </a:lnTo>
                <a:lnTo>
                  <a:pt x="37" y="211"/>
                </a:lnTo>
                <a:lnTo>
                  <a:pt x="33" y="209"/>
                </a:lnTo>
                <a:lnTo>
                  <a:pt x="29" y="204"/>
                </a:lnTo>
                <a:lnTo>
                  <a:pt x="26" y="196"/>
                </a:lnTo>
                <a:lnTo>
                  <a:pt x="22" y="185"/>
                </a:lnTo>
                <a:lnTo>
                  <a:pt x="18" y="171"/>
                </a:lnTo>
                <a:lnTo>
                  <a:pt x="15" y="155"/>
                </a:lnTo>
                <a:lnTo>
                  <a:pt x="11" y="137"/>
                </a:lnTo>
                <a:lnTo>
                  <a:pt x="8" y="118"/>
                </a:lnTo>
                <a:lnTo>
                  <a:pt x="4" y="98"/>
                </a:lnTo>
                <a:lnTo>
                  <a:pt x="0" y="79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2438630" y="2365089"/>
            <a:ext cx="3465436" cy="2354262"/>
          </a:xfrm>
          <a:custGeom>
            <a:avLst/>
            <a:gdLst>
              <a:gd name="T0" fmla="*/ 2147483647 w 1566"/>
              <a:gd name="T1" fmla="*/ 2147483647 h 1483"/>
              <a:gd name="T2" fmla="*/ 2147483647 w 1566"/>
              <a:gd name="T3" fmla="*/ 2147483647 h 1483"/>
              <a:gd name="T4" fmla="*/ 2147483647 w 1566"/>
              <a:gd name="T5" fmla="*/ 2147483647 h 1483"/>
              <a:gd name="T6" fmla="*/ 2147483647 w 1566"/>
              <a:gd name="T7" fmla="*/ 2147483647 h 1483"/>
              <a:gd name="T8" fmla="*/ 2147483647 w 1566"/>
              <a:gd name="T9" fmla="*/ 2147483647 h 1483"/>
              <a:gd name="T10" fmla="*/ 2147483647 w 1566"/>
              <a:gd name="T11" fmla="*/ 2147483647 h 1483"/>
              <a:gd name="T12" fmla="*/ 2147483647 w 1566"/>
              <a:gd name="T13" fmla="*/ 2147483647 h 1483"/>
              <a:gd name="T14" fmla="*/ 2147483647 w 1566"/>
              <a:gd name="T15" fmla="*/ 2147483647 h 1483"/>
              <a:gd name="T16" fmla="*/ 2147483647 w 1566"/>
              <a:gd name="T17" fmla="*/ 2147483647 h 1483"/>
              <a:gd name="T18" fmla="*/ 2147483647 w 1566"/>
              <a:gd name="T19" fmla="*/ 2147483647 h 1483"/>
              <a:gd name="T20" fmla="*/ 2147483647 w 1566"/>
              <a:gd name="T21" fmla="*/ 2147483647 h 1483"/>
              <a:gd name="T22" fmla="*/ 2147483647 w 1566"/>
              <a:gd name="T23" fmla="*/ 2147483647 h 1483"/>
              <a:gd name="T24" fmla="*/ 2147483647 w 1566"/>
              <a:gd name="T25" fmla="*/ 2147483647 h 1483"/>
              <a:gd name="T26" fmla="*/ 2147483647 w 1566"/>
              <a:gd name="T27" fmla="*/ 2147483647 h 1483"/>
              <a:gd name="T28" fmla="*/ 2147483647 w 1566"/>
              <a:gd name="T29" fmla="*/ 2147483647 h 1483"/>
              <a:gd name="T30" fmla="*/ 2147483647 w 1566"/>
              <a:gd name="T31" fmla="*/ 2147483647 h 1483"/>
              <a:gd name="T32" fmla="*/ 2147483647 w 1566"/>
              <a:gd name="T33" fmla="*/ 2147483647 h 1483"/>
              <a:gd name="T34" fmla="*/ 2147483647 w 1566"/>
              <a:gd name="T35" fmla="*/ 2147483647 h 1483"/>
              <a:gd name="T36" fmla="*/ 2147483647 w 1566"/>
              <a:gd name="T37" fmla="*/ 2147483647 h 1483"/>
              <a:gd name="T38" fmla="*/ 2147483647 w 1566"/>
              <a:gd name="T39" fmla="*/ 2147483647 h 1483"/>
              <a:gd name="T40" fmla="*/ 2147483647 w 1566"/>
              <a:gd name="T41" fmla="*/ 2147483647 h 1483"/>
              <a:gd name="T42" fmla="*/ 2147483647 w 1566"/>
              <a:gd name="T43" fmla="*/ 2147483647 h 1483"/>
              <a:gd name="T44" fmla="*/ 2147483647 w 1566"/>
              <a:gd name="T45" fmla="*/ 2147483647 h 1483"/>
              <a:gd name="T46" fmla="*/ 2147483647 w 1566"/>
              <a:gd name="T47" fmla="*/ 2147483647 h 1483"/>
              <a:gd name="T48" fmla="*/ 2147483647 w 1566"/>
              <a:gd name="T49" fmla="*/ 2147483647 h 1483"/>
              <a:gd name="T50" fmla="*/ 2147483647 w 1566"/>
              <a:gd name="T51" fmla="*/ 2147483647 h 1483"/>
              <a:gd name="T52" fmla="*/ 2147483647 w 1566"/>
              <a:gd name="T53" fmla="*/ 2147483647 h 1483"/>
              <a:gd name="T54" fmla="*/ 2147483647 w 1566"/>
              <a:gd name="T55" fmla="*/ 2147483647 h 1483"/>
              <a:gd name="T56" fmla="*/ 2147483647 w 1566"/>
              <a:gd name="T57" fmla="*/ 2147483647 h 1483"/>
              <a:gd name="T58" fmla="*/ 2147483647 w 1566"/>
              <a:gd name="T59" fmla="*/ 2147483647 h 1483"/>
              <a:gd name="T60" fmla="*/ 2147483647 w 1566"/>
              <a:gd name="T61" fmla="*/ 2147483647 h 1483"/>
              <a:gd name="T62" fmla="*/ 2147483647 w 1566"/>
              <a:gd name="T63" fmla="*/ 2147483647 h 1483"/>
              <a:gd name="T64" fmla="*/ 2147483647 w 1566"/>
              <a:gd name="T65" fmla="*/ 2147483647 h 1483"/>
              <a:gd name="T66" fmla="*/ 2147483647 w 1566"/>
              <a:gd name="T67" fmla="*/ 2147483647 h 1483"/>
              <a:gd name="T68" fmla="*/ 2147483647 w 1566"/>
              <a:gd name="T69" fmla="*/ 2147483647 h 1483"/>
              <a:gd name="T70" fmla="*/ 2147483647 w 1566"/>
              <a:gd name="T71" fmla="*/ 2147483647 h 1483"/>
              <a:gd name="T72" fmla="*/ 2147483647 w 1566"/>
              <a:gd name="T73" fmla="*/ 2147483647 h 1483"/>
              <a:gd name="T74" fmla="*/ 2147483647 w 1566"/>
              <a:gd name="T75" fmla="*/ 2147483647 h 1483"/>
              <a:gd name="T76" fmla="*/ 2147483647 w 1566"/>
              <a:gd name="T77" fmla="*/ 2147483647 h 1483"/>
              <a:gd name="T78" fmla="*/ 2147483647 w 1566"/>
              <a:gd name="T79" fmla="*/ 2147483647 h 1483"/>
              <a:gd name="T80" fmla="*/ 2147483647 w 1566"/>
              <a:gd name="T81" fmla="*/ 2147483647 h 1483"/>
              <a:gd name="T82" fmla="*/ 2147483647 w 1566"/>
              <a:gd name="T83" fmla="*/ 2147483647 h 1483"/>
              <a:gd name="T84" fmla="*/ 2147483647 w 1566"/>
              <a:gd name="T85" fmla="*/ 2147483647 h 1483"/>
              <a:gd name="T86" fmla="*/ 2147483647 w 1566"/>
              <a:gd name="T87" fmla="*/ 2147483647 h 1483"/>
              <a:gd name="T88" fmla="*/ 2147483647 w 1566"/>
              <a:gd name="T89" fmla="*/ 2147483647 h 1483"/>
              <a:gd name="T90" fmla="*/ 2147483647 w 1566"/>
              <a:gd name="T91" fmla="*/ 2147483647 h 1483"/>
              <a:gd name="T92" fmla="*/ 2147483647 w 1566"/>
              <a:gd name="T93" fmla="*/ 2147483647 h 1483"/>
              <a:gd name="T94" fmla="*/ 2147483647 w 1566"/>
              <a:gd name="T95" fmla="*/ 2147483647 h 1483"/>
              <a:gd name="T96" fmla="*/ 2147483647 w 1566"/>
              <a:gd name="T97" fmla="*/ 2147483647 h 1483"/>
              <a:gd name="T98" fmla="*/ 2147483647 w 1566"/>
              <a:gd name="T99" fmla="*/ 2147483647 h 1483"/>
              <a:gd name="T100" fmla="*/ 2147483647 w 1566"/>
              <a:gd name="T101" fmla="*/ 2147483647 h 1483"/>
              <a:gd name="T102" fmla="*/ 2147483647 w 1566"/>
              <a:gd name="T103" fmla="*/ 0 h 1483"/>
              <a:gd name="T104" fmla="*/ 2147483647 w 1566"/>
              <a:gd name="T105" fmla="*/ 2147483647 h 1483"/>
              <a:gd name="T106" fmla="*/ 2147483647 w 1566"/>
              <a:gd name="T107" fmla="*/ 2147483647 h 1483"/>
              <a:gd name="T108" fmla="*/ 2147483647 w 1566"/>
              <a:gd name="T109" fmla="*/ 2147483647 h 1483"/>
              <a:gd name="T110" fmla="*/ 2147483647 w 1566"/>
              <a:gd name="T111" fmla="*/ 2147483647 h 1483"/>
              <a:gd name="T112" fmla="*/ 2147483647 w 1566"/>
              <a:gd name="T113" fmla="*/ 2147483647 h 1483"/>
              <a:gd name="T114" fmla="*/ 2147483647 w 1566"/>
              <a:gd name="T115" fmla="*/ 2147483647 h 1483"/>
              <a:gd name="T116" fmla="*/ 2147483647 w 1566"/>
              <a:gd name="T117" fmla="*/ 2147483647 h 1483"/>
              <a:gd name="T118" fmla="*/ 2147483647 w 1566"/>
              <a:gd name="T119" fmla="*/ 2147483647 h 1483"/>
              <a:gd name="T120" fmla="*/ 2147483647 w 1566"/>
              <a:gd name="T121" fmla="*/ 2147483647 h 14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66"/>
              <a:gd name="T184" fmla="*/ 0 h 1483"/>
              <a:gd name="T185" fmla="*/ 1566 w 1566"/>
              <a:gd name="T186" fmla="*/ 1483 h 148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66" h="1483">
                <a:moveTo>
                  <a:pt x="1566" y="1270"/>
                </a:moveTo>
                <a:lnTo>
                  <a:pt x="1566" y="1272"/>
                </a:lnTo>
                <a:lnTo>
                  <a:pt x="1557" y="1296"/>
                </a:lnTo>
                <a:lnTo>
                  <a:pt x="1549" y="1270"/>
                </a:lnTo>
                <a:lnTo>
                  <a:pt x="1540" y="1270"/>
                </a:lnTo>
                <a:lnTo>
                  <a:pt x="1532" y="1266"/>
                </a:lnTo>
                <a:lnTo>
                  <a:pt x="1523" y="1249"/>
                </a:lnTo>
                <a:lnTo>
                  <a:pt x="1515" y="1251"/>
                </a:lnTo>
                <a:lnTo>
                  <a:pt x="1506" y="1260"/>
                </a:lnTo>
                <a:lnTo>
                  <a:pt x="1498" y="1292"/>
                </a:lnTo>
                <a:lnTo>
                  <a:pt x="1489" y="1318"/>
                </a:lnTo>
                <a:lnTo>
                  <a:pt x="1481" y="1359"/>
                </a:lnTo>
                <a:lnTo>
                  <a:pt x="1472" y="1368"/>
                </a:lnTo>
                <a:lnTo>
                  <a:pt x="1464" y="1383"/>
                </a:lnTo>
                <a:lnTo>
                  <a:pt x="1457" y="1417"/>
                </a:lnTo>
                <a:lnTo>
                  <a:pt x="1449" y="1417"/>
                </a:lnTo>
                <a:lnTo>
                  <a:pt x="1440" y="1417"/>
                </a:lnTo>
                <a:lnTo>
                  <a:pt x="1432" y="1443"/>
                </a:lnTo>
                <a:lnTo>
                  <a:pt x="1423" y="1439"/>
                </a:lnTo>
                <a:lnTo>
                  <a:pt x="1415" y="1424"/>
                </a:lnTo>
                <a:lnTo>
                  <a:pt x="1406" y="1409"/>
                </a:lnTo>
                <a:lnTo>
                  <a:pt x="1397" y="1402"/>
                </a:lnTo>
                <a:lnTo>
                  <a:pt x="1389" y="1396"/>
                </a:lnTo>
                <a:lnTo>
                  <a:pt x="1380" y="1379"/>
                </a:lnTo>
                <a:lnTo>
                  <a:pt x="1374" y="1357"/>
                </a:lnTo>
                <a:lnTo>
                  <a:pt x="1365" y="1350"/>
                </a:lnTo>
                <a:lnTo>
                  <a:pt x="1357" y="1353"/>
                </a:lnTo>
                <a:lnTo>
                  <a:pt x="1348" y="1355"/>
                </a:lnTo>
                <a:lnTo>
                  <a:pt x="1340" y="1324"/>
                </a:lnTo>
                <a:lnTo>
                  <a:pt x="1331" y="1311"/>
                </a:lnTo>
                <a:lnTo>
                  <a:pt x="1323" y="1318"/>
                </a:lnTo>
                <a:lnTo>
                  <a:pt x="1314" y="1329"/>
                </a:lnTo>
                <a:lnTo>
                  <a:pt x="1306" y="1339"/>
                </a:lnTo>
                <a:lnTo>
                  <a:pt x="1297" y="1327"/>
                </a:lnTo>
                <a:lnTo>
                  <a:pt x="1291" y="1311"/>
                </a:lnTo>
                <a:lnTo>
                  <a:pt x="1282" y="1311"/>
                </a:lnTo>
                <a:lnTo>
                  <a:pt x="1274" y="1287"/>
                </a:lnTo>
                <a:lnTo>
                  <a:pt x="1265" y="1253"/>
                </a:lnTo>
                <a:lnTo>
                  <a:pt x="1257" y="1220"/>
                </a:lnTo>
                <a:lnTo>
                  <a:pt x="1248" y="1210"/>
                </a:lnTo>
                <a:lnTo>
                  <a:pt x="1240" y="1203"/>
                </a:lnTo>
                <a:lnTo>
                  <a:pt x="1231" y="1192"/>
                </a:lnTo>
                <a:lnTo>
                  <a:pt x="1225" y="1182"/>
                </a:lnTo>
                <a:lnTo>
                  <a:pt x="1216" y="1158"/>
                </a:lnTo>
                <a:lnTo>
                  <a:pt x="1208" y="1142"/>
                </a:lnTo>
                <a:lnTo>
                  <a:pt x="1199" y="1142"/>
                </a:lnTo>
                <a:lnTo>
                  <a:pt x="1191" y="1121"/>
                </a:lnTo>
                <a:lnTo>
                  <a:pt x="1182" y="1129"/>
                </a:lnTo>
                <a:lnTo>
                  <a:pt x="1173" y="1145"/>
                </a:lnTo>
                <a:lnTo>
                  <a:pt x="1167" y="1158"/>
                </a:lnTo>
                <a:lnTo>
                  <a:pt x="1158" y="1177"/>
                </a:lnTo>
                <a:lnTo>
                  <a:pt x="1150" y="1177"/>
                </a:lnTo>
                <a:lnTo>
                  <a:pt x="1141" y="1160"/>
                </a:lnTo>
                <a:lnTo>
                  <a:pt x="1133" y="1125"/>
                </a:lnTo>
                <a:lnTo>
                  <a:pt x="1124" y="1130"/>
                </a:lnTo>
                <a:lnTo>
                  <a:pt x="1116" y="1136"/>
                </a:lnTo>
                <a:lnTo>
                  <a:pt x="1109" y="1119"/>
                </a:lnTo>
                <a:lnTo>
                  <a:pt x="1101" y="1127"/>
                </a:lnTo>
                <a:lnTo>
                  <a:pt x="1092" y="1123"/>
                </a:lnTo>
                <a:lnTo>
                  <a:pt x="1084" y="1091"/>
                </a:lnTo>
                <a:lnTo>
                  <a:pt x="1075" y="1052"/>
                </a:lnTo>
                <a:lnTo>
                  <a:pt x="1067" y="1012"/>
                </a:lnTo>
                <a:lnTo>
                  <a:pt x="1060" y="978"/>
                </a:lnTo>
                <a:lnTo>
                  <a:pt x="1052" y="937"/>
                </a:lnTo>
                <a:lnTo>
                  <a:pt x="1043" y="913"/>
                </a:lnTo>
                <a:lnTo>
                  <a:pt x="1035" y="844"/>
                </a:lnTo>
                <a:lnTo>
                  <a:pt x="1026" y="772"/>
                </a:lnTo>
                <a:lnTo>
                  <a:pt x="1018" y="694"/>
                </a:lnTo>
                <a:lnTo>
                  <a:pt x="1011" y="603"/>
                </a:lnTo>
                <a:lnTo>
                  <a:pt x="1003" y="540"/>
                </a:lnTo>
                <a:lnTo>
                  <a:pt x="994" y="488"/>
                </a:lnTo>
                <a:lnTo>
                  <a:pt x="986" y="424"/>
                </a:lnTo>
                <a:lnTo>
                  <a:pt x="977" y="372"/>
                </a:lnTo>
                <a:lnTo>
                  <a:pt x="971" y="307"/>
                </a:lnTo>
                <a:lnTo>
                  <a:pt x="962" y="300"/>
                </a:lnTo>
                <a:lnTo>
                  <a:pt x="954" y="302"/>
                </a:lnTo>
                <a:lnTo>
                  <a:pt x="945" y="306"/>
                </a:lnTo>
                <a:lnTo>
                  <a:pt x="937" y="345"/>
                </a:lnTo>
                <a:lnTo>
                  <a:pt x="928" y="430"/>
                </a:lnTo>
                <a:lnTo>
                  <a:pt x="922" y="491"/>
                </a:lnTo>
                <a:lnTo>
                  <a:pt x="913" y="547"/>
                </a:lnTo>
                <a:lnTo>
                  <a:pt x="905" y="616"/>
                </a:lnTo>
                <a:lnTo>
                  <a:pt x="896" y="720"/>
                </a:lnTo>
                <a:lnTo>
                  <a:pt x="888" y="824"/>
                </a:lnTo>
                <a:lnTo>
                  <a:pt x="881" y="911"/>
                </a:lnTo>
                <a:lnTo>
                  <a:pt x="873" y="973"/>
                </a:lnTo>
                <a:lnTo>
                  <a:pt x="864" y="1025"/>
                </a:lnTo>
                <a:lnTo>
                  <a:pt x="856" y="1080"/>
                </a:lnTo>
                <a:lnTo>
                  <a:pt x="847" y="1127"/>
                </a:lnTo>
                <a:lnTo>
                  <a:pt x="841" y="1145"/>
                </a:lnTo>
                <a:lnTo>
                  <a:pt x="832" y="1177"/>
                </a:lnTo>
                <a:lnTo>
                  <a:pt x="824" y="1203"/>
                </a:lnTo>
                <a:lnTo>
                  <a:pt x="815" y="1231"/>
                </a:lnTo>
                <a:lnTo>
                  <a:pt x="806" y="1240"/>
                </a:lnTo>
                <a:lnTo>
                  <a:pt x="800" y="1229"/>
                </a:lnTo>
                <a:lnTo>
                  <a:pt x="784" y="1295"/>
                </a:lnTo>
                <a:lnTo>
                  <a:pt x="772" y="1351"/>
                </a:lnTo>
                <a:lnTo>
                  <a:pt x="758" y="1483"/>
                </a:lnTo>
                <a:lnTo>
                  <a:pt x="696" y="1454"/>
                </a:lnTo>
                <a:lnTo>
                  <a:pt x="687" y="1463"/>
                </a:lnTo>
                <a:lnTo>
                  <a:pt x="678" y="1463"/>
                </a:lnTo>
                <a:lnTo>
                  <a:pt x="670" y="1461"/>
                </a:lnTo>
                <a:lnTo>
                  <a:pt x="664" y="1463"/>
                </a:lnTo>
                <a:lnTo>
                  <a:pt x="655" y="1435"/>
                </a:lnTo>
                <a:lnTo>
                  <a:pt x="646" y="1405"/>
                </a:lnTo>
                <a:lnTo>
                  <a:pt x="638" y="1370"/>
                </a:lnTo>
                <a:lnTo>
                  <a:pt x="632" y="1327"/>
                </a:lnTo>
                <a:lnTo>
                  <a:pt x="623" y="1283"/>
                </a:lnTo>
                <a:lnTo>
                  <a:pt x="614" y="1277"/>
                </a:lnTo>
                <a:lnTo>
                  <a:pt x="606" y="1240"/>
                </a:lnTo>
                <a:lnTo>
                  <a:pt x="600" y="1212"/>
                </a:lnTo>
                <a:lnTo>
                  <a:pt x="591" y="1192"/>
                </a:lnTo>
                <a:lnTo>
                  <a:pt x="582" y="1164"/>
                </a:lnTo>
                <a:lnTo>
                  <a:pt x="574" y="1121"/>
                </a:lnTo>
                <a:lnTo>
                  <a:pt x="568" y="1106"/>
                </a:lnTo>
                <a:lnTo>
                  <a:pt x="559" y="1093"/>
                </a:lnTo>
                <a:lnTo>
                  <a:pt x="550" y="1091"/>
                </a:lnTo>
                <a:lnTo>
                  <a:pt x="542" y="1078"/>
                </a:lnTo>
                <a:lnTo>
                  <a:pt x="536" y="1088"/>
                </a:lnTo>
                <a:lnTo>
                  <a:pt x="527" y="1060"/>
                </a:lnTo>
                <a:lnTo>
                  <a:pt x="518" y="1051"/>
                </a:lnTo>
                <a:lnTo>
                  <a:pt x="510" y="1015"/>
                </a:lnTo>
                <a:lnTo>
                  <a:pt x="504" y="976"/>
                </a:lnTo>
                <a:lnTo>
                  <a:pt x="495" y="926"/>
                </a:lnTo>
                <a:lnTo>
                  <a:pt x="486" y="900"/>
                </a:lnTo>
                <a:lnTo>
                  <a:pt x="480" y="837"/>
                </a:lnTo>
                <a:lnTo>
                  <a:pt x="472" y="813"/>
                </a:lnTo>
                <a:lnTo>
                  <a:pt x="463" y="781"/>
                </a:lnTo>
                <a:lnTo>
                  <a:pt x="454" y="740"/>
                </a:lnTo>
                <a:lnTo>
                  <a:pt x="448" y="664"/>
                </a:lnTo>
                <a:lnTo>
                  <a:pt x="440" y="601"/>
                </a:lnTo>
                <a:lnTo>
                  <a:pt x="431" y="568"/>
                </a:lnTo>
                <a:lnTo>
                  <a:pt x="425" y="525"/>
                </a:lnTo>
                <a:lnTo>
                  <a:pt x="416" y="462"/>
                </a:lnTo>
                <a:lnTo>
                  <a:pt x="408" y="423"/>
                </a:lnTo>
                <a:lnTo>
                  <a:pt x="399" y="389"/>
                </a:lnTo>
                <a:lnTo>
                  <a:pt x="393" y="380"/>
                </a:lnTo>
                <a:lnTo>
                  <a:pt x="384" y="332"/>
                </a:lnTo>
                <a:lnTo>
                  <a:pt x="375" y="237"/>
                </a:lnTo>
                <a:lnTo>
                  <a:pt x="369" y="211"/>
                </a:lnTo>
                <a:lnTo>
                  <a:pt x="361" y="205"/>
                </a:lnTo>
                <a:lnTo>
                  <a:pt x="352" y="213"/>
                </a:lnTo>
                <a:lnTo>
                  <a:pt x="343" y="205"/>
                </a:lnTo>
                <a:lnTo>
                  <a:pt x="308" y="132"/>
                </a:lnTo>
                <a:lnTo>
                  <a:pt x="317" y="124"/>
                </a:lnTo>
                <a:lnTo>
                  <a:pt x="308" y="173"/>
                </a:lnTo>
                <a:lnTo>
                  <a:pt x="284" y="99"/>
                </a:lnTo>
                <a:lnTo>
                  <a:pt x="305" y="192"/>
                </a:lnTo>
                <a:lnTo>
                  <a:pt x="297" y="192"/>
                </a:lnTo>
                <a:lnTo>
                  <a:pt x="284" y="124"/>
                </a:lnTo>
                <a:lnTo>
                  <a:pt x="282" y="172"/>
                </a:lnTo>
                <a:lnTo>
                  <a:pt x="273" y="105"/>
                </a:lnTo>
                <a:lnTo>
                  <a:pt x="267" y="42"/>
                </a:lnTo>
                <a:lnTo>
                  <a:pt x="258" y="16"/>
                </a:lnTo>
                <a:lnTo>
                  <a:pt x="250" y="6"/>
                </a:lnTo>
                <a:lnTo>
                  <a:pt x="234" y="0"/>
                </a:lnTo>
                <a:lnTo>
                  <a:pt x="234" y="137"/>
                </a:lnTo>
                <a:lnTo>
                  <a:pt x="201" y="8"/>
                </a:lnTo>
                <a:lnTo>
                  <a:pt x="203" y="27"/>
                </a:lnTo>
                <a:lnTo>
                  <a:pt x="196" y="71"/>
                </a:lnTo>
                <a:lnTo>
                  <a:pt x="188" y="144"/>
                </a:lnTo>
                <a:lnTo>
                  <a:pt x="179" y="194"/>
                </a:lnTo>
                <a:lnTo>
                  <a:pt x="173" y="242"/>
                </a:lnTo>
                <a:lnTo>
                  <a:pt x="164" y="274"/>
                </a:lnTo>
                <a:lnTo>
                  <a:pt x="156" y="324"/>
                </a:lnTo>
                <a:lnTo>
                  <a:pt x="149" y="371"/>
                </a:lnTo>
                <a:lnTo>
                  <a:pt x="141" y="434"/>
                </a:lnTo>
                <a:lnTo>
                  <a:pt x="132" y="456"/>
                </a:lnTo>
                <a:lnTo>
                  <a:pt x="126" y="458"/>
                </a:lnTo>
                <a:lnTo>
                  <a:pt x="117" y="445"/>
                </a:lnTo>
                <a:lnTo>
                  <a:pt x="109" y="443"/>
                </a:lnTo>
                <a:lnTo>
                  <a:pt x="102" y="432"/>
                </a:lnTo>
                <a:lnTo>
                  <a:pt x="94" y="436"/>
                </a:lnTo>
                <a:lnTo>
                  <a:pt x="85" y="398"/>
                </a:lnTo>
                <a:lnTo>
                  <a:pt x="79" y="391"/>
                </a:lnTo>
                <a:lnTo>
                  <a:pt x="70" y="428"/>
                </a:lnTo>
                <a:lnTo>
                  <a:pt x="62" y="408"/>
                </a:lnTo>
                <a:lnTo>
                  <a:pt x="55" y="406"/>
                </a:lnTo>
                <a:lnTo>
                  <a:pt x="47" y="361"/>
                </a:lnTo>
                <a:lnTo>
                  <a:pt x="38" y="311"/>
                </a:lnTo>
                <a:lnTo>
                  <a:pt x="32" y="267"/>
                </a:lnTo>
                <a:lnTo>
                  <a:pt x="23" y="265"/>
                </a:lnTo>
                <a:lnTo>
                  <a:pt x="17" y="268"/>
                </a:lnTo>
                <a:lnTo>
                  <a:pt x="9" y="283"/>
                </a:lnTo>
                <a:lnTo>
                  <a:pt x="0" y="280"/>
                </a:lnTo>
              </a:path>
            </a:pathLst>
          </a:custGeom>
          <a:noFill/>
          <a:ln w="38100">
            <a:solidFill>
              <a:srgbClr val="66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285"/>
          <p:cNvSpPr txBox="1">
            <a:spLocks noChangeArrowheads="1"/>
          </p:cNvSpPr>
          <p:nvPr/>
        </p:nvSpPr>
        <p:spPr bwMode="auto">
          <a:xfrm rot="16200000">
            <a:off x="-758361" y="3292355"/>
            <a:ext cx="2297113" cy="40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</a:rPr>
              <a:t>I</a:t>
            </a:r>
            <a:r>
              <a:rPr lang="en-US" sz="2000" baseline="-25000">
                <a:latin typeface="Calibri" charset="0"/>
              </a:rPr>
              <a:t>SFG</a:t>
            </a:r>
            <a:r>
              <a:rPr lang="en-US" sz="2000">
                <a:latin typeface="Calibri" charset="0"/>
              </a:rPr>
              <a:t> (arbitrary units)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409362" y="4214208"/>
            <a:ext cx="792163" cy="554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" name="Oval 86"/>
          <p:cNvSpPr>
            <a:spLocks noChangeArrowheads="1"/>
          </p:cNvSpPr>
          <p:nvPr/>
        </p:nvSpPr>
        <p:spPr bwMode="auto">
          <a:xfrm rot="12529047">
            <a:off x="5976418" y="2533629"/>
            <a:ext cx="298450" cy="298450"/>
          </a:xfrm>
          <a:prstGeom prst="ellipse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nl-NL" sz="2000">
              <a:ea typeface="Arial" charset="0"/>
              <a:cs typeface="Arial" charset="0"/>
            </a:endParaRPr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5922967" y="2080397"/>
            <a:ext cx="2858797" cy="2188335"/>
          </a:xfrm>
          <a:prstGeom prst="rect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9" name="Line 81"/>
          <p:cNvSpPr>
            <a:spLocks noChangeAspect="1" noChangeShapeType="1"/>
          </p:cNvSpPr>
          <p:nvPr/>
        </p:nvSpPr>
        <p:spPr bwMode="auto">
          <a:xfrm>
            <a:off x="7836320" y="2934624"/>
            <a:ext cx="69850" cy="40386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82"/>
          <p:cNvSpPr>
            <a:spLocks noChangeAspect="1" noChangeShapeType="1"/>
          </p:cNvSpPr>
          <p:nvPr/>
        </p:nvSpPr>
        <p:spPr bwMode="auto">
          <a:xfrm flipV="1">
            <a:off x="7144183" y="2293282"/>
            <a:ext cx="427990" cy="2667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83"/>
          <p:cNvSpPr>
            <a:spLocks noChangeAspect="1" noChangeArrowheads="1"/>
          </p:cNvSpPr>
          <p:nvPr/>
        </p:nvSpPr>
        <p:spPr bwMode="auto">
          <a:xfrm rot="10646880">
            <a:off x="6415874" y="2297851"/>
            <a:ext cx="565150" cy="7747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2" name="Oval 84"/>
          <p:cNvSpPr>
            <a:spLocks noChangeAspect="1" noChangeArrowheads="1"/>
          </p:cNvSpPr>
          <p:nvPr/>
        </p:nvSpPr>
        <p:spPr bwMode="auto">
          <a:xfrm rot="5246880">
            <a:off x="6859076" y="2206259"/>
            <a:ext cx="238760" cy="238760"/>
          </a:xfrm>
          <a:prstGeom prst="ellipse">
            <a:avLst/>
          </a:prstGeom>
          <a:solidFill>
            <a:srgbClr val="C2C29F"/>
          </a:soli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nl-NL" sz="2000">
              <a:ea typeface="Arial" charset="0"/>
              <a:cs typeface="Arial" charset="0"/>
            </a:endParaRPr>
          </a:p>
        </p:txBody>
      </p:sp>
      <p:sp>
        <p:nvSpPr>
          <p:cNvPr id="73" name="Rectangle 85"/>
          <p:cNvSpPr>
            <a:spLocks noChangeAspect="1" noChangeArrowheads="1"/>
          </p:cNvSpPr>
          <p:nvPr/>
        </p:nvSpPr>
        <p:spPr bwMode="auto">
          <a:xfrm rot="17929047">
            <a:off x="5964080" y="2548768"/>
            <a:ext cx="565118" cy="7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4" name="Oval 86"/>
          <p:cNvSpPr>
            <a:spLocks noChangeAspect="1" noChangeArrowheads="1"/>
          </p:cNvSpPr>
          <p:nvPr/>
        </p:nvSpPr>
        <p:spPr bwMode="auto">
          <a:xfrm rot="12529047">
            <a:off x="5990929" y="2703891"/>
            <a:ext cx="238760" cy="238760"/>
          </a:xfrm>
          <a:prstGeom prst="ellipse">
            <a:avLst/>
          </a:prstGeom>
          <a:solidFill>
            <a:srgbClr val="C2C29F"/>
          </a:soli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nl-NL" sz="2000">
              <a:ea typeface="Arial" charset="0"/>
              <a:cs typeface="Arial" charset="0"/>
            </a:endParaRPr>
          </a:p>
        </p:txBody>
      </p:sp>
      <p:sp>
        <p:nvSpPr>
          <p:cNvPr id="75" name="Oval 87"/>
          <p:cNvSpPr>
            <a:spLocks noChangeAspect="1" noChangeArrowheads="1"/>
          </p:cNvSpPr>
          <p:nvPr/>
        </p:nvSpPr>
        <p:spPr bwMode="auto">
          <a:xfrm rot="20798038">
            <a:off x="6153648" y="2060033"/>
            <a:ext cx="495300" cy="4953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410D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nl-NL">
              <a:ea typeface="Arial" charset="0"/>
              <a:cs typeface="Arial" charset="0"/>
            </a:endParaRPr>
          </a:p>
        </p:txBody>
      </p:sp>
      <p:sp>
        <p:nvSpPr>
          <p:cNvPr id="76" name="Text Box 88"/>
          <p:cNvSpPr txBox="1">
            <a:spLocks noChangeArrowheads="1"/>
          </p:cNvSpPr>
          <p:nvPr/>
        </p:nvSpPr>
        <p:spPr bwMode="auto">
          <a:xfrm rot="15398038">
            <a:off x="6258200" y="205976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77" name="Text Box 89"/>
          <p:cNvSpPr txBox="1">
            <a:spLocks noChangeArrowheads="1"/>
          </p:cNvSpPr>
          <p:nvPr/>
        </p:nvSpPr>
        <p:spPr bwMode="auto">
          <a:xfrm rot="14433259">
            <a:off x="7086875" y="2040710"/>
            <a:ext cx="220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000" b="1">
                <a:latin typeface="Calibri" charset="0"/>
              </a:rPr>
              <a:t> </a:t>
            </a:r>
            <a:endParaRPr lang="en-US" sz="1000" b="1">
              <a:latin typeface="Calibri" charset="0"/>
            </a:endParaRPr>
          </a:p>
        </p:txBody>
      </p:sp>
      <p:sp>
        <p:nvSpPr>
          <p:cNvPr id="78" name="Rectangle 91"/>
          <p:cNvSpPr>
            <a:spLocks noChangeAspect="1" noChangeArrowheads="1"/>
          </p:cNvSpPr>
          <p:nvPr/>
        </p:nvSpPr>
        <p:spPr bwMode="auto">
          <a:xfrm rot="8373201">
            <a:off x="7676489" y="2034895"/>
            <a:ext cx="565150" cy="7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9" name="Oval 92"/>
          <p:cNvSpPr>
            <a:spLocks noChangeAspect="1" noChangeArrowheads="1"/>
          </p:cNvSpPr>
          <p:nvPr/>
        </p:nvSpPr>
        <p:spPr bwMode="auto">
          <a:xfrm rot="2973201">
            <a:off x="8043544" y="1775170"/>
            <a:ext cx="238760" cy="238760"/>
          </a:xfrm>
          <a:prstGeom prst="ellipse">
            <a:avLst/>
          </a:prstGeom>
          <a:solidFill>
            <a:srgbClr val="C2C29F"/>
          </a:soli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nl-NL" sz="2000">
              <a:ea typeface="Arial" charset="0"/>
              <a:cs typeface="Arial" charset="0"/>
            </a:endParaRPr>
          </a:p>
        </p:txBody>
      </p:sp>
      <p:sp>
        <p:nvSpPr>
          <p:cNvPr id="80" name="Rectangle 93"/>
          <p:cNvSpPr>
            <a:spLocks noChangeAspect="1" noChangeArrowheads="1"/>
          </p:cNvSpPr>
          <p:nvPr/>
        </p:nvSpPr>
        <p:spPr bwMode="auto">
          <a:xfrm rot="15655371">
            <a:off x="7488808" y="2569590"/>
            <a:ext cx="565150" cy="7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1" name="Oval 94"/>
          <p:cNvSpPr>
            <a:spLocks noChangeAspect="1" noChangeArrowheads="1"/>
          </p:cNvSpPr>
          <p:nvPr/>
        </p:nvSpPr>
        <p:spPr bwMode="auto">
          <a:xfrm rot="10249525">
            <a:off x="7694498" y="2734173"/>
            <a:ext cx="238760" cy="238760"/>
          </a:xfrm>
          <a:prstGeom prst="ellipse">
            <a:avLst/>
          </a:prstGeom>
          <a:solidFill>
            <a:srgbClr val="C2C29F"/>
          </a:soli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nl-NL" sz="2000">
              <a:ea typeface="Arial" charset="0"/>
              <a:cs typeface="Arial" charset="0"/>
            </a:endParaRPr>
          </a:p>
        </p:txBody>
      </p:sp>
      <p:sp>
        <p:nvSpPr>
          <p:cNvPr id="82" name="Oval 95"/>
          <p:cNvSpPr>
            <a:spLocks noChangeAspect="1" noChangeArrowheads="1"/>
          </p:cNvSpPr>
          <p:nvPr/>
        </p:nvSpPr>
        <p:spPr bwMode="auto">
          <a:xfrm rot="18524363">
            <a:off x="7447804" y="2029044"/>
            <a:ext cx="495300" cy="49657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eaLnBrk="0" hangingPunct="0"/>
            <a:endParaRPr lang="nl-NL">
              <a:ea typeface="Arial" charset="0"/>
              <a:cs typeface="Arial" charset="0"/>
            </a:endParaRPr>
          </a:p>
        </p:txBody>
      </p:sp>
      <p:sp>
        <p:nvSpPr>
          <p:cNvPr id="83" name="Text Box 96"/>
          <p:cNvSpPr txBox="1">
            <a:spLocks noChangeArrowheads="1"/>
          </p:cNvSpPr>
          <p:nvPr/>
        </p:nvSpPr>
        <p:spPr bwMode="auto">
          <a:xfrm rot="13124363">
            <a:off x="7968731" y="2012929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84" name="Text Box 97"/>
          <p:cNvSpPr txBox="1">
            <a:spLocks noChangeArrowheads="1"/>
          </p:cNvSpPr>
          <p:nvPr/>
        </p:nvSpPr>
        <p:spPr bwMode="auto">
          <a:xfrm rot="12159580">
            <a:off x="8335963" y="2043113"/>
            <a:ext cx="220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000" b="1">
                <a:latin typeface="Calibri" charset="0"/>
              </a:rPr>
              <a:t> </a:t>
            </a:r>
            <a:endParaRPr lang="en-US" sz="1000" b="1">
              <a:latin typeface="Calibri" charset="0"/>
            </a:endParaRPr>
          </a:p>
        </p:txBody>
      </p:sp>
      <p:sp>
        <p:nvSpPr>
          <p:cNvPr id="85" name="Text Box 98"/>
          <p:cNvSpPr txBox="1">
            <a:spLocks noChangeArrowheads="1"/>
          </p:cNvSpPr>
          <p:nvPr/>
        </p:nvSpPr>
        <p:spPr bwMode="auto">
          <a:xfrm rot="12159580">
            <a:off x="8135418" y="2797154"/>
            <a:ext cx="220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000" b="1">
                <a:latin typeface="Calibri" charset="0"/>
              </a:rPr>
              <a:t> </a:t>
            </a:r>
            <a:endParaRPr lang="en-US" sz="1000" b="1">
              <a:latin typeface="Calibri" charset="0"/>
            </a:endParaRPr>
          </a:p>
        </p:txBody>
      </p:sp>
      <p:sp>
        <p:nvSpPr>
          <p:cNvPr id="86" name="Rectangle 111"/>
          <p:cNvSpPr>
            <a:spLocks noChangeArrowheads="1"/>
          </p:cNvSpPr>
          <p:nvPr/>
        </p:nvSpPr>
        <p:spPr bwMode="auto">
          <a:xfrm>
            <a:off x="8304600" y="1503634"/>
            <a:ext cx="599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venir Next Regular"/>
                <a:cs typeface="Avenir Next Regular"/>
              </a:rPr>
              <a:t>free</a:t>
            </a:r>
          </a:p>
        </p:txBody>
      </p:sp>
      <p:sp>
        <p:nvSpPr>
          <p:cNvPr id="87" name="Rectangle 102"/>
          <p:cNvSpPr>
            <a:spLocks noChangeAspect="1" noChangeArrowheads="1"/>
          </p:cNvSpPr>
          <p:nvPr/>
        </p:nvSpPr>
        <p:spPr bwMode="auto">
          <a:xfrm rot="10646880">
            <a:off x="7996071" y="3537851"/>
            <a:ext cx="565150" cy="7747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8" name="Oval 103"/>
          <p:cNvSpPr>
            <a:spLocks noChangeAspect="1" noChangeArrowheads="1"/>
          </p:cNvSpPr>
          <p:nvPr/>
        </p:nvSpPr>
        <p:spPr bwMode="auto">
          <a:xfrm rot="5246880">
            <a:off x="8480981" y="3430487"/>
            <a:ext cx="238760" cy="238760"/>
          </a:xfrm>
          <a:prstGeom prst="ellipse">
            <a:avLst/>
          </a:prstGeom>
          <a:solidFill>
            <a:srgbClr val="C2C29F"/>
          </a:soli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nl-NL" sz="2000">
              <a:ea typeface="Arial" charset="0"/>
              <a:cs typeface="Arial" charset="0"/>
            </a:endParaRPr>
          </a:p>
        </p:txBody>
      </p:sp>
      <p:sp>
        <p:nvSpPr>
          <p:cNvPr id="89" name="Rectangle 104"/>
          <p:cNvSpPr>
            <a:spLocks noChangeAspect="1" noChangeArrowheads="1"/>
          </p:cNvSpPr>
          <p:nvPr/>
        </p:nvSpPr>
        <p:spPr bwMode="auto">
          <a:xfrm rot="17929047">
            <a:off x="7526989" y="3804433"/>
            <a:ext cx="565150" cy="7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0" name="Oval 105"/>
          <p:cNvSpPr>
            <a:spLocks noChangeAspect="1" noChangeArrowheads="1"/>
          </p:cNvSpPr>
          <p:nvPr/>
        </p:nvSpPr>
        <p:spPr bwMode="auto">
          <a:xfrm rot="12529047">
            <a:off x="7545995" y="3987212"/>
            <a:ext cx="238760" cy="238760"/>
          </a:xfrm>
          <a:prstGeom prst="ellipse">
            <a:avLst/>
          </a:prstGeom>
          <a:solidFill>
            <a:srgbClr val="C2C29F"/>
          </a:soli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nl-NL" sz="2000">
              <a:ea typeface="Arial" charset="0"/>
              <a:cs typeface="Arial" charset="0"/>
            </a:endParaRPr>
          </a:p>
        </p:txBody>
      </p:sp>
      <p:sp>
        <p:nvSpPr>
          <p:cNvPr id="91" name="Oval 106"/>
          <p:cNvSpPr>
            <a:spLocks noChangeAspect="1" noChangeArrowheads="1"/>
          </p:cNvSpPr>
          <p:nvPr/>
        </p:nvSpPr>
        <p:spPr bwMode="auto">
          <a:xfrm rot="20798038">
            <a:off x="7711413" y="3330561"/>
            <a:ext cx="495300" cy="4953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410D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nl-NL">
              <a:ea typeface="Arial" charset="0"/>
              <a:cs typeface="Arial" charset="0"/>
            </a:endParaRPr>
          </a:p>
        </p:txBody>
      </p:sp>
      <p:sp>
        <p:nvSpPr>
          <p:cNvPr id="92" name="Text Box 107"/>
          <p:cNvSpPr txBox="1">
            <a:spLocks noChangeArrowheads="1"/>
          </p:cNvSpPr>
          <p:nvPr/>
        </p:nvSpPr>
        <p:spPr bwMode="auto">
          <a:xfrm rot="15398038">
            <a:off x="8144943" y="3725841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93" name="Text Box 108"/>
          <p:cNvSpPr txBox="1">
            <a:spLocks noChangeArrowheads="1"/>
          </p:cNvSpPr>
          <p:nvPr/>
        </p:nvSpPr>
        <p:spPr bwMode="auto">
          <a:xfrm rot="14433259">
            <a:off x="8726488" y="4241800"/>
            <a:ext cx="220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000" b="1">
                <a:latin typeface="Calibri" charset="0"/>
              </a:rPr>
              <a:t> </a:t>
            </a:r>
            <a:endParaRPr lang="en-US" sz="1000" b="1">
              <a:latin typeface="Calibri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978986" y="1777054"/>
            <a:ext cx="1332321" cy="352037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 Box 109"/>
          <p:cNvSpPr txBox="1">
            <a:spLocks noChangeArrowheads="1"/>
          </p:cNvSpPr>
          <p:nvPr/>
        </p:nvSpPr>
        <p:spPr bwMode="auto">
          <a:xfrm rot="14433259">
            <a:off x="7635875" y="5003800"/>
            <a:ext cx="220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000" b="1">
                <a:latin typeface="Calibri" charset="0"/>
              </a:rPr>
              <a:t> </a:t>
            </a:r>
            <a:endParaRPr lang="en-US" sz="1000" b="1">
              <a:latin typeface="Calibri" charset="0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741363" y="1281408"/>
            <a:ext cx="7629759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049806" y="1822166"/>
            <a:ext cx="1188291" cy="430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Calibri" charset="0"/>
              </a:rPr>
              <a:t>Free OH</a:t>
            </a:r>
            <a:endParaRPr lang="en-GB" sz="2200" dirty="0">
              <a:latin typeface="Calibri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21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1.11111E-6 L 0.0099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764 L 0.0033 0.0129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" y="6509668"/>
            <a:ext cx="25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Dynamics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53" y="8460"/>
            <a:ext cx="9138147" cy="944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venir Next Medium"/>
                <a:ea typeface="+mj-ea"/>
                <a:cs typeface="Avenir Next Medium"/>
              </a:rPr>
              <a:t>Probing dynamics: IR pump – VSF Probe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41363" y="900408"/>
            <a:ext cx="7629759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91"/>
          <p:cNvSpPr>
            <a:spLocks noChangeArrowheads="1"/>
          </p:cNvSpPr>
          <p:nvPr/>
        </p:nvSpPr>
        <p:spPr bwMode="auto">
          <a:xfrm>
            <a:off x="806450" y="4668327"/>
            <a:ext cx="3505200" cy="1062037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2"/>
          <p:cNvSpPr>
            <a:spLocks noChangeArrowheads="1"/>
          </p:cNvSpPr>
          <p:nvPr/>
        </p:nvSpPr>
        <p:spPr bwMode="auto">
          <a:xfrm>
            <a:off x="806450" y="2926839"/>
            <a:ext cx="350520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3"/>
          <p:cNvSpPr>
            <a:spLocks noChangeShapeType="1"/>
          </p:cNvSpPr>
          <p:nvPr/>
        </p:nvSpPr>
        <p:spPr bwMode="auto">
          <a:xfrm>
            <a:off x="6565900" y="5995476"/>
            <a:ext cx="18780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94"/>
          <p:cNvSpPr>
            <a:spLocks noChangeShapeType="1"/>
          </p:cNvSpPr>
          <p:nvPr/>
        </p:nvSpPr>
        <p:spPr bwMode="auto">
          <a:xfrm>
            <a:off x="6565900" y="5233476"/>
            <a:ext cx="18780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95"/>
          <p:cNvSpPr>
            <a:spLocks noChangeShapeType="1"/>
          </p:cNvSpPr>
          <p:nvPr/>
        </p:nvSpPr>
        <p:spPr bwMode="auto">
          <a:xfrm>
            <a:off x="1111250" y="2622039"/>
            <a:ext cx="1447800" cy="20574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758146" y="2182981"/>
            <a:ext cx="15016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CC00CC"/>
                </a:solidFill>
                <a:latin typeface="Helvetica"/>
                <a:cs typeface="Helvetica"/>
              </a:rPr>
              <a:t>IR (100 </a:t>
            </a:r>
            <a:r>
              <a:rPr lang="en-US" sz="2200" dirty="0" err="1">
                <a:solidFill>
                  <a:srgbClr val="CC00CC"/>
                </a:solidFill>
                <a:latin typeface="Helvetica"/>
                <a:cs typeface="Helvetica"/>
              </a:rPr>
              <a:t>fs</a:t>
            </a:r>
            <a:r>
              <a:rPr lang="en-US" sz="2200" dirty="0">
                <a:solidFill>
                  <a:srgbClr val="CC00CC"/>
                </a:solidFill>
                <a:latin typeface="Helvetica"/>
                <a:cs typeface="Helvetica"/>
              </a:rPr>
              <a:t>)</a:t>
            </a:r>
            <a:endParaRPr lang="en-GB" sz="2200" dirty="0">
              <a:solidFill>
                <a:srgbClr val="CC00CC"/>
              </a:solidFill>
              <a:latin typeface="Helvetica"/>
              <a:cs typeface="Helvetica"/>
            </a:endParaRPr>
          </a:p>
        </p:txBody>
      </p:sp>
      <p:sp>
        <p:nvSpPr>
          <p:cNvPr id="15" name="Line 97"/>
          <p:cNvSpPr>
            <a:spLocks noChangeShapeType="1"/>
          </p:cNvSpPr>
          <p:nvPr/>
        </p:nvSpPr>
        <p:spPr bwMode="auto">
          <a:xfrm flipV="1">
            <a:off x="7772400" y="5233476"/>
            <a:ext cx="0" cy="6858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98"/>
          <p:cNvSpPr>
            <a:spLocks noChangeShapeType="1"/>
          </p:cNvSpPr>
          <p:nvPr/>
        </p:nvSpPr>
        <p:spPr bwMode="auto">
          <a:xfrm>
            <a:off x="501650" y="2774439"/>
            <a:ext cx="2057400" cy="1905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99"/>
          <p:cNvSpPr txBox="1">
            <a:spLocks noChangeArrowheads="1"/>
          </p:cNvSpPr>
          <p:nvPr/>
        </p:nvSpPr>
        <p:spPr bwMode="auto">
          <a:xfrm>
            <a:off x="501647" y="4021091"/>
            <a:ext cx="15643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latin typeface="Helvetica"/>
                <a:cs typeface="Helvetica"/>
              </a:rPr>
              <a:t>vis</a:t>
            </a:r>
            <a:r>
              <a:rPr lang="en-US" sz="2200" dirty="0" smtClean="0">
                <a:solidFill>
                  <a:srgbClr val="FF0000"/>
                </a:solidFill>
                <a:latin typeface="Helvetica"/>
                <a:cs typeface="Helvetica"/>
              </a:rPr>
              <a:t> (100 </a:t>
            </a:r>
            <a:r>
              <a:rPr lang="en-US" sz="2200" dirty="0" err="1" smtClean="0">
                <a:solidFill>
                  <a:srgbClr val="FF0000"/>
                </a:solidFill>
                <a:latin typeface="Helvetica"/>
                <a:cs typeface="Helvetica"/>
              </a:rPr>
              <a:t>fs</a:t>
            </a:r>
            <a:r>
              <a:rPr lang="en-US" sz="2200" dirty="0" smtClean="0">
                <a:solidFill>
                  <a:srgbClr val="FF0000"/>
                </a:solidFill>
                <a:latin typeface="Helvetica"/>
                <a:cs typeface="Helvetica"/>
              </a:rPr>
              <a:t>)</a:t>
            </a:r>
            <a:endParaRPr lang="en-GB" sz="22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8" name="Line 100"/>
          <p:cNvSpPr>
            <a:spLocks noChangeShapeType="1"/>
          </p:cNvSpPr>
          <p:nvPr/>
        </p:nvSpPr>
        <p:spPr bwMode="auto">
          <a:xfrm flipV="1">
            <a:off x="7772400" y="2490276"/>
            <a:ext cx="0" cy="2667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01"/>
          <p:cNvSpPr>
            <a:spLocks noChangeShapeType="1"/>
          </p:cNvSpPr>
          <p:nvPr/>
        </p:nvSpPr>
        <p:spPr bwMode="auto">
          <a:xfrm flipV="1">
            <a:off x="2559050" y="3155439"/>
            <a:ext cx="2590800" cy="1524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02"/>
          <p:cNvSpPr txBox="1">
            <a:spLocks noChangeArrowheads="1"/>
          </p:cNvSpPr>
          <p:nvPr/>
        </p:nvSpPr>
        <p:spPr bwMode="auto">
          <a:xfrm>
            <a:off x="4868649" y="2741787"/>
            <a:ext cx="7646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Helvetica"/>
                <a:cs typeface="Helvetica"/>
              </a:rPr>
              <a:t>SFG</a:t>
            </a:r>
            <a:endParaRPr lang="en-GB" sz="22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1" name="Line 103"/>
          <p:cNvSpPr>
            <a:spLocks noChangeShapeType="1"/>
          </p:cNvSpPr>
          <p:nvPr/>
        </p:nvSpPr>
        <p:spPr bwMode="auto">
          <a:xfrm>
            <a:off x="8153400" y="2477576"/>
            <a:ext cx="0" cy="34559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04"/>
          <p:cNvSpPr txBox="1">
            <a:spLocks noChangeArrowheads="1"/>
          </p:cNvSpPr>
          <p:nvPr/>
        </p:nvSpPr>
        <p:spPr bwMode="auto">
          <a:xfrm>
            <a:off x="5707063" y="5730364"/>
            <a:ext cx="91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 = 0</a:t>
            </a:r>
            <a:endParaRPr lang="en-GB"/>
          </a:p>
        </p:txBody>
      </p:sp>
      <p:sp>
        <p:nvSpPr>
          <p:cNvPr id="23" name="Text Box 105"/>
          <p:cNvSpPr txBox="1">
            <a:spLocks noChangeArrowheads="1"/>
          </p:cNvSpPr>
          <p:nvPr/>
        </p:nvSpPr>
        <p:spPr bwMode="auto">
          <a:xfrm>
            <a:off x="5651500" y="5004876"/>
            <a:ext cx="101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 = 1 </a:t>
            </a:r>
            <a:endParaRPr lang="en-GB"/>
          </a:p>
        </p:txBody>
      </p:sp>
      <p:grpSp>
        <p:nvGrpSpPr>
          <p:cNvPr id="24" name="Group 106"/>
          <p:cNvGrpSpPr>
            <a:grpSpLocks/>
          </p:cNvGrpSpPr>
          <p:nvPr/>
        </p:nvGrpSpPr>
        <p:grpSpPr bwMode="auto">
          <a:xfrm>
            <a:off x="2071688" y="1815589"/>
            <a:ext cx="2347912" cy="2690812"/>
            <a:chOff x="2534" y="467"/>
            <a:chExt cx="1479" cy="1695"/>
          </a:xfrm>
        </p:grpSpPr>
        <p:sp>
          <p:nvSpPr>
            <p:cNvPr id="25" name="Line 107"/>
            <p:cNvSpPr>
              <a:spLocks noChangeShapeType="1"/>
            </p:cNvSpPr>
            <p:nvPr/>
          </p:nvSpPr>
          <p:spPr bwMode="auto">
            <a:xfrm flipH="1">
              <a:off x="2835" y="754"/>
              <a:ext cx="2" cy="1370"/>
            </a:xfrm>
            <a:prstGeom prst="line">
              <a:avLst/>
            </a:prstGeom>
            <a:noFill/>
            <a:ln w="76200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08"/>
            <p:cNvSpPr>
              <a:spLocks noChangeShapeType="1"/>
            </p:cNvSpPr>
            <p:nvPr/>
          </p:nvSpPr>
          <p:spPr bwMode="auto">
            <a:xfrm flipH="1">
              <a:off x="2880" y="754"/>
              <a:ext cx="2" cy="1370"/>
            </a:xfrm>
            <a:prstGeom prst="line">
              <a:avLst/>
            </a:prstGeom>
            <a:noFill/>
            <a:ln w="76200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109"/>
            <p:cNvSpPr>
              <a:spLocks noChangeShapeType="1"/>
            </p:cNvSpPr>
            <p:nvPr/>
          </p:nvSpPr>
          <p:spPr bwMode="auto">
            <a:xfrm flipH="1">
              <a:off x="2859" y="792"/>
              <a:ext cx="2" cy="1370"/>
            </a:xfrm>
            <a:prstGeom prst="line">
              <a:avLst/>
            </a:prstGeom>
            <a:noFill/>
            <a:ln w="76200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 Box 110"/>
            <p:cNvSpPr txBox="1">
              <a:spLocks noChangeArrowheads="1"/>
            </p:cNvSpPr>
            <p:nvPr/>
          </p:nvSpPr>
          <p:spPr bwMode="auto">
            <a:xfrm>
              <a:off x="2534" y="467"/>
              <a:ext cx="147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nl-NL" sz="2200" b="1" dirty="0">
                  <a:solidFill>
                    <a:srgbClr val="CC00CC"/>
                  </a:solidFill>
                  <a:latin typeface="Helvetica"/>
                  <a:ea typeface="Arial Unicode MS" charset="0"/>
                  <a:cs typeface="Helvetica"/>
                </a:rPr>
                <a:t>IR pump </a:t>
              </a:r>
              <a:r>
                <a:rPr lang="nl-NL" sz="2200" dirty="0">
                  <a:solidFill>
                    <a:srgbClr val="CC00CC"/>
                  </a:solidFill>
                  <a:latin typeface="Helvetica"/>
                  <a:ea typeface="Arial Unicode MS" charset="0"/>
                  <a:cs typeface="Helvetica"/>
                </a:rPr>
                <a:t>(100 </a:t>
              </a:r>
              <a:r>
                <a:rPr lang="nl-NL" sz="2200" dirty="0" err="1">
                  <a:solidFill>
                    <a:srgbClr val="CC00CC"/>
                  </a:solidFill>
                  <a:latin typeface="Helvetica"/>
                  <a:ea typeface="Arial Unicode MS" charset="0"/>
                  <a:cs typeface="Helvetica"/>
                </a:rPr>
                <a:t>fs</a:t>
              </a:r>
              <a:r>
                <a:rPr lang="nl-NL" sz="2200" dirty="0">
                  <a:solidFill>
                    <a:srgbClr val="CC00CC"/>
                  </a:solidFill>
                  <a:latin typeface="Helvetica"/>
                  <a:ea typeface="Arial Unicode MS" charset="0"/>
                  <a:cs typeface="Helvetica"/>
                </a:rPr>
                <a:t>)</a:t>
              </a:r>
            </a:p>
          </p:txBody>
        </p:sp>
      </p:grpSp>
      <p:grpSp>
        <p:nvGrpSpPr>
          <p:cNvPr id="29" name="Group 111"/>
          <p:cNvGrpSpPr>
            <a:grpSpLocks/>
          </p:cNvGrpSpPr>
          <p:nvPr/>
        </p:nvGrpSpPr>
        <p:grpSpPr bwMode="auto">
          <a:xfrm>
            <a:off x="6640513" y="5225539"/>
            <a:ext cx="84137" cy="733425"/>
            <a:chOff x="4511" y="3067"/>
            <a:chExt cx="53" cy="462"/>
          </a:xfrm>
        </p:grpSpPr>
        <p:sp>
          <p:nvSpPr>
            <p:cNvPr id="30" name="Line 112"/>
            <p:cNvSpPr>
              <a:spLocks noChangeShapeType="1"/>
            </p:cNvSpPr>
            <p:nvPr/>
          </p:nvSpPr>
          <p:spPr bwMode="auto">
            <a:xfrm flipV="1">
              <a:off x="4537" y="3067"/>
              <a:ext cx="0" cy="412"/>
            </a:xfrm>
            <a:prstGeom prst="line">
              <a:avLst/>
            </a:prstGeom>
            <a:noFill/>
            <a:ln w="76200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113"/>
            <p:cNvSpPr>
              <a:spLocks noChangeShapeType="1"/>
            </p:cNvSpPr>
            <p:nvPr/>
          </p:nvSpPr>
          <p:spPr bwMode="auto">
            <a:xfrm flipV="1">
              <a:off x="4564" y="3117"/>
              <a:ext cx="0" cy="412"/>
            </a:xfrm>
            <a:prstGeom prst="line">
              <a:avLst/>
            </a:prstGeom>
            <a:noFill/>
            <a:ln w="76200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114"/>
            <p:cNvSpPr>
              <a:spLocks noChangeShapeType="1"/>
            </p:cNvSpPr>
            <p:nvPr/>
          </p:nvSpPr>
          <p:spPr bwMode="auto">
            <a:xfrm flipV="1">
              <a:off x="4511" y="3117"/>
              <a:ext cx="0" cy="411"/>
            </a:xfrm>
            <a:prstGeom prst="line">
              <a:avLst/>
            </a:prstGeom>
            <a:noFill/>
            <a:ln w="76200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115"/>
            <p:cNvSpPr>
              <a:spLocks noChangeShapeType="1"/>
            </p:cNvSpPr>
            <p:nvPr/>
          </p:nvSpPr>
          <p:spPr bwMode="auto">
            <a:xfrm flipV="1">
              <a:off x="4537" y="3117"/>
              <a:ext cx="0" cy="412"/>
            </a:xfrm>
            <a:prstGeom prst="line">
              <a:avLst/>
            </a:prstGeom>
            <a:noFill/>
            <a:ln w="57150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Line 116"/>
          <p:cNvSpPr>
            <a:spLocks noChangeShapeType="1"/>
          </p:cNvSpPr>
          <p:nvPr/>
        </p:nvSpPr>
        <p:spPr bwMode="auto">
          <a:xfrm>
            <a:off x="6859588" y="5657339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117"/>
          <p:cNvSpPr txBox="1">
            <a:spLocks noChangeArrowheads="1"/>
          </p:cNvSpPr>
          <p:nvPr/>
        </p:nvSpPr>
        <p:spPr bwMode="auto">
          <a:xfrm>
            <a:off x="6859588" y="5154101"/>
            <a:ext cx="766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Symbol" charset="2"/>
              </a:rPr>
              <a:t>t</a:t>
            </a:r>
            <a:r>
              <a:rPr lang="en-US" b="1" baseline="-25000"/>
              <a:t>wait</a:t>
            </a:r>
          </a:p>
        </p:txBody>
      </p:sp>
      <p:grpSp>
        <p:nvGrpSpPr>
          <p:cNvPr id="36" name="Group 119"/>
          <p:cNvGrpSpPr>
            <a:grpSpLocks/>
          </p:cNvGrpSpPr>
          <p:nvPr/>
        </p:nvGrpSpPr>
        <p:grpSpPr bwMode="auto">
          <a:xfrm>
            <a:off x="4869388" y="2074351"/>
            <a:ext cx="4194175" cy="3952875"/>
            <a:chOff x="2943" y="1357"/>
            <a:chExt cx="2642" cy="2490"/>
          </a:xfrm>
        </p:grpSpPr>
        <p:sp>
          <p:nvSpPr>
            <p:cNvPr id="37" name="Text Box 120"/>
            <p:cNvSpPr txBox="1">
              <a:spLocks noChangeArrowheads="1"/>
            </p:cNvSpPr>
            <p:nvPr/>
          </p:nvSpPr>
          <p:spPr bwMode="auto">
            <a:xfrm>
              <a:off x="2943" y="2723"/>
              <a:ext cx="2642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180000" indent="-180000">
                <a:buFont typeface="Arial" charset="0"/>
                <a:buChar char="•"/>
              </a:pPr>
              <a:r>
                <a:rPr lang="en-US" sz="2200" dirty="0">
                  <a:solidFill>
                    <a:srgbClr val="000000"/>
                  </a:solidFill>
                  <a:latin typeface="Avenir Next Regular"/>
                  <a:ea typeface="Helvetica" charset="0"/>
                  <a:cs typeface="Avenir Next Regular"/>
                </a:rPr>
                <a:t>SFG signal decreases due to depletion of ground state.</a:t>
              </a:r>
            </a:p>
            <a:p>
              <a:pPr marL="180000" indent="-180000">
                <a:buFont typeface="Arial" charset="0"/>
                <a:buChar char="•"/>
              </a:pPr>
              <a:r>
                <a:rPr lang="en-US" sz="2200" dirty="0">
                  <a:solidFill>
                    <a:srgbClr val="000000"/>
                  </a:solidFill>
                  <a:latin typeface="Avenir Next Regular"/>
                  <a:ea typeface="Helvetica" charset="0"/>
                  <a:cs typeface="Avenir Next Regular"/>
                </a:rPr>
                <a:t>Recovery reflects </a:t>
              </a:r>
              <a:r>
                <a:rPr lang="en-US" sz="2200" dirty="0" err="1">
                  <a:solidFill>
                    <a:srgbClr val="000000"/>
                  </a:solidFill>
                  <a:latin typeface="Avenir Next Regular"/>
                  <a:ea typeface="Helvetica" charset="0"/>
                  <a:cs typeface="Avenir Next Regular"/>
                </a:rPr>
                <a:t>vibrational</a:t>
              </a:r>
              <a:r>
                <a:rPr lang="en-US" sz="2200" dirty="0">
                  <a:solidFill>
                    <a:srgbClr val="000000"/>
                  </a:solidFill>
                  <a:latin typeface="Avenir Next Regular"/>
                  <a:ea typeface="Helvetica" charset="0"/>
                  <a:cs typeface="Avenir Next Regular"/>
                </a:rPr>
                <a:t> </a:t>
              </a:r>
              <a:r>
                <a:rPr lang="en-US" sz="2200" dirty="0" smtClean="0">
                  <a:solidFill>
                    <a:srgbClr val="000000"/>
                  </a:solidFill>
                  <a:latin typeface="Avenir Next Regular"/>
                  <a:ea typeface="Helvetica" charset="0"/>
                  <a:cs typeface="Avenir Next Regular"/>
                </a:rPr>
                <a:t>relaxation and possibly reorientation.</a:t>
              </a:r>
            </a:p>
          </p:txBody>
        </p:sp>
        <p:sp>
          <p:nvSpPr>
            <p:cNvPr id="38" name="Line 121"/>
            <p:cNvSpPr>
              <a:spLocks noChangeShapeType="1"/>
            </p:cNvSpPr>
            <p:nvPr/>
          </p:nvSpPr>
          <p:spPr bwMode="auto">
            <a:xfrm>
              <a:off x="3592" y="1638"/>
              <a:ext cx="1" cy="9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122"/>
            <p:cNvSpPr>
              <a:spLocks noChangeShapeType="1"/>
            </p:cNvSpPr>
            <p:nvPr/>
          </p:nvSpPr>
          <p:spPr bwMode="auto">
            <a:xfrm>
              <a:off x="3586" y="2547"/>
              <a:ext cx="17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auto">
            <a:xfrm>
              <a:off x="3625" y="1645"/>
              <a:ext cx="1725" cy="885"/>
            </a:xfrm>
            <a:custGeom>
              <a:avLst/>
              <a:gdLst>
                <a:gd name="T0" fmla="*/ 0 w 1725"/>
                <a:gd name="T1" fmla="*/ 66 h 885"/>
                <a:gd name="T2" fmla="*/ 271 w 1725"/>
                <a:gd name="T3" fmla="*/ 66 h 885"/>
                <a:gd name="T4" fmla="*/ 264 w 1725"/>
                <a:gd name="T5" fmla="*/ 885 h 885"/>
                <a:gd name="T6" fmla="*/ 298 w 1725"/>
                <a:gd name="T7" fmla="*/ 858 h 885"/>
                <a:gd name="T8" fmla="*/ 328 w 1725"/>
                <a:gd name="T9" fmla="*/ 814 h 885"/>
                <a:gd name="T10" fmla="*/ 358 w 1725"/>
                <a:gd name="T11" fmla="*/ 761 h 885"/>
                <a:gd name="T12" fmla="*/ 388 w 1725"/>
                <a:gd name="T13" fmla="*/ 708 h 885"/>
                <a:gd name="T14" fmla="*/ 422 w 1725"/>
                <a:gd name="T15" fmla="*/ 655 h 885"/>
                <a:gd name="T16" fmla="*/ 452 w 1725"/>
                <a:gd name="T17" fmla="*/ 602 h 885"/>
                <a:gd name="T18" fmla="*/ 482 w 1725"/>
                <a:gd name="T19" fmla="*/ 553 h 885"/>
                <a:gd name="T20" fmla="*/ 512 w 1725"/>
                <a:gd name="T21" fmla="*/ 509 h 885"/>
                <a:gd name="T22" fmla="*/ 546 w 1725"/>
                <a:gd name="T23" fmla="*/ 469 h 885"/>
                <a:gd name="T24" fmla="*/ 576 w 1725"/>
                <a:gd name="T25" fmla="*/ 429 h 885"/>
                <a:gd name="T26" fmla="*/ 606 w 1725"/>
                <a:gd name="T27" fmla="*/ 389 h 885"/>
                <a:gd name="T28" fmla="*/ 671 w 1725"/>
                <a:gd name="T29" fmla="*/ 323 h 885"/>
                <a:gd name="T30" fmla="*/ 731 w 1725"/>
                <a:gd name="T31" fmla="*/ 270 h 885"/>
                <a:gd name="T32" fmla="*/ 791 w 1725"/>
                <a:gd name="T33" fmla="*/ 221 h 885"/>
                <a:gd name="T34" fmla="*/ 855 w 1725"/>
                <a:gd name="T35" fmla="*/ 181 h 885"/>
                <a:gd name="T36" fmla="*/ 919 w 1725"/>
                <a:gd name="T37" fmla="*/ 146 h 885"/>
                <a:gd name="T38" fmla="*/ 979 w 1725"/>
                <a:gd name="T39" fmla="*/ 119 h 885"/>
                <a:gd name="T40" fmla="*/ 1044 w 1725"/>
                <a:gd name="T41" fmla="*/ 97 h 885"/>
                <a:gd name="T42" fmla="*/ 1104 w 1725"/>
                <a:gd name="T43" fmla="*/ 75 h 885"/>
                <a:gd name="T44" fmla="*/ 1168 w 1725"/>
                <a:gd name="T45" fmla="*/ 62 h 885"/>
                <a:gd name="T46" fmla="*/ 1228 w 1725"/>
                <a:gd name="T47" fmla="*/ 49 h 885"/>
                <a:gd name="T48" fmla="*/ 1292 w 1725"/>
                <a:gd name="T49" fmla="*/ 35 h 885"/>
                <a:gd name="T50" fmla="*/ 1352 w 1725"/>
                <a:gd name="T51" fmla="*/ 26 h 885"/>
                <a:gd name="T52" fmla="*/ 1412 w 1725"/>
                <a:gd name="T53" fmla="*/ 22 h 885"/>
                <a:gd name="T54" fmla="*/ 1476 w 1725"/>
                <a:gd name="T55" fmla="*/ 13 h 885"/>
                <a:gd name="T56" fmla="*/ 1541 w 1725"/>
                <a:gd name="T57" fmla="*/ 9 h 885"/>
                <a:gd name="T58" fmla="*/ 1601 w 1725"/>
                <a:gd name="T59" fmla="*/ 4 h 885"/>
                <a:gd name="T60" fmla="*/ 1665 w 1725"/>
                <a:gd name="T61" fmla="*/ 4 h 885"/>
                <a:gd name="T62" fmla="*/ 1725 w 1725"/>
                <a:gd name="T63" fmla="*/ 0 h 8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25"/>
                <a:gd name="T97" fmla="*/ 0 h 885"/>
                <a:gd name="T98" fmla="*/ 1725 w 1725"/>
                <a:gd name="T99" fmla="*/ 885 h 8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25" h="885">
                  <a:moveTo>
                    <a:pt x="0" y="66"/>
                  </a:moveTo>
                  <a:lnTo>
                    <a:pt x="271" y="66"/>
                  </a:lnTo>
                  <a:lnTo>
                    <a:pt x="264" y="885"/>
                  </a:lnTo>
                  <a:lnTo>
                    <a:pt x="298" y="858"/>
                  </a:lnTo>
                  <a:lnTo>
                    <a:pt x="328" y="814"/>
                  </a:lnTo>
                  <a:lnTo>
                    <a:pt x="358" y="761"/>
                  </a:lnTo>
                  <a:lnTo>
                    <a:pt x="388" y="708"/>
                  </a:lnTo>
                  <a:lnTo>
                    <a:pt x="422" y="655"/>
                  </a:lnTo>
                  <a:lnTo>
                    <a:pt x="452" y="602"/>
                  </a:lnTo>
                  <a:lnTo>
                    <a:pt x="482" y="553"/>
                  </a:lnTo>
                  <a:lnTo>
                    <a:pt x="512" y="509"/>
                  </a:lnTo>
                  <a:lnTo>
                    <a:pt x="546" y="469"/>
                  </a:lnTo>
                  <a:lnTo>
                    <a:pt x="576" y="429"/>
                  </a:lnTo>
                  <a:lnTo>
                    <a:pt x="606" y="389"/>
                  </a:lnTo>
                  <a:lnTo>
                    <a:pt x="671" y="323"/>
                  </a:lnTo>
                  <a:lnTo>
                    <a:pt x="731" y="270"/>
                  </a:lnTo>
                  <a:lnTo>
                    <a:pt x="791" y="221"/>
                  </a:lnTo>
                  <a:lnTo>
                    <a:pt x="855" y="181"/>
                  </a:lnTo>
                  <a:lnTo>
                    <a:pt x="919" y="146"/>
                  </a:lnTo>
                  <a:lnTo>
                    <a:pt x="979" y="119"/>
                  </a:lnTo>
                  <a:lnTo>
                    <a:pt x="1044" y="97"/>
                  </a:lnTo>
                  <a:lnTo>
                    <a:pt x="1104" y="75"/>
                  </a:lnTo>
                  <a:lnTo>
                    <a:pt x="1168" y="62"/>
                  </a:lnTo>
                  <a:lnTo>
                    <a:pt x="1228" y="49"/>
                  </a:lnTo>
                  <a:lnTo>
                    <a:pt x="1292" y="35"/>
                  </a:lnTo>
                  <a:lnTo>
                    <a:pt x="1352" y="26"/>
                  </a:lnTo>
                  <a:lnTo>
                    <a:pt x="1412" y="22"/>
                  </a:lnTo>
                  <a:lnTo>
                    <a:pt x="1476" y="13"/>
                  </a:lnTo>
                  <a:lnTo>
                    <a:pt x="1541" y="9"/>
                  </a:lnTo>
                  <a:lnTo>
                    <a:pt x="1601" y="4"/>
                  </a:lnTo>
                  <a:lnTo>
                    <a:pt x="1665" y="4"/>
                  </a:lnTo>
                  <a:lnTo>
                    <a:pt x="1725" y="0"/>
                  </a:lnTo>
                </a:path>
              </a:pathLst>
            </a:custGeom>
            <a:noFill/>
            <a:ln w="26988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 Box 124"/>
            <p:cNvSpPr txBox="1">
              <a:spLocks noChangeArrowheads="1"/>
            </p:cNvSpPr>
            <p:nvPr/>
          </p:nvSpPr>
          <p:spPr bwMode="auto">
            <a:xfrm>
              <a:off x="4054" y="2522"/>
              <a:ext cx="4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sym typeface="Symbol" charset="2"/>
                </a:rPr>
                <a:t></a:t>
              </a:r>
              <a:r>
                <a:rPr lang="en-US" baseline="-25000">
                  <a:solidFill>
                    <a:srgbClr val="000000"/>
                  </a:solidFill>
                </a:rPr>
                <a:t>wait</a:t>
              </a:r>
            </a:p>
          </p:txBody>
        </p:sp>
        <p:sp>
          <p:nvSpPr>
            <p:cNvPr id="42" name="Text Box 125"/>
            <p:cNvSpPr txBox="1">
              <a:spLocks noChangeArrowheads="1"/>
            </p:cNvSpPr>
            <p:nvPr/>
          </p:nvSpPr>
          <p:spPr bwMode="auto">
            <a:xfrm rot="-5400000">
              <a:off x="3247" y="2036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sym typeface="Symbol" charset="2"/>
                </a:rPr>
                <a:t>SFG</a:t>
              </a:r>
            </a:p>
          </p:txBody>
        </p:sp>
        <p:sp>
          <p:nvSpPr>
            <p:cNvPr id="43" name="Text Box 126"/>
            <p:cNvSpPr txBox="1">
              <a:spLocks noChangeArrowheads="1"/>
            </p:cNvSpPr>
            <p:nvPr/>
          </p:nvSpPr>
          <p:spPr bwMode="auto">
            <a:xfrm>
              <a:off x="4006" y="1357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Helvetica"/>
                  <a:cs typeface="Helvetica"/>
                </a:rPr>
                <a:t>pump</a:t>
              </a:r>
            </a:p>
          </p:txBody>
        </p:sp>
        <p:sp>
          <p:nvSpPr>
            <p:cNvPr id="44" name="Line 127"/>
            <p:cNvSpPr>
              <a:spLocks noChangeShapeType="1"/>
            </p:cNvSpPr>
            <p:nvPr/>
          </p:nvSpPr>
          <p:spPr bwMode="auto">
            <a:xfrm flipH="1">
              <a:off x="3958" y="1588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Oval 128"/>
          <p:cNvSpPr>
            <a:spLocks noChangeArrowheads="1"/>
          </p:cNvSpPr>
          <p:nvPr/>
        </p:nvSpPr>
        <p:spPr bwMode="auto">
          <a:xfrm>
            <a:off x="6732588" y="5874826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6" name="Oval 129"/>
          <p:cNvSpPr>
            <a:spLocks noChangeArrowheads="1"/>
          </p:cNvSpPr>
          <p:nvPr/>
        </p:nvSpPr>
        <p:spPr bwMode="auto">
          <a:xfrm>
            <a:off x="7019925" y="5874826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7" name="Oval 130"/>
          <p:cNvSpPr>
            <a:spLocks noChangeArrowheads="1"/>
          </p:cNvSpPr>
          <p:nvPr/>
        </p:nvSpPr>
        <p:spPr bwMode="auto">
          <a:xfrm>
            <a:off x="7308850" y="5874826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8" name="Oval 131"/>
          <p:cNvSpPr>
            <a:spLocks noChangeArrowheads="1"/>
          </p:cNvSpPr>
          <p:nvPr/>
        </p:nvSpPr>
        <p:spPr bwMode="auto">
          <a:xfrm>
            <a:off x="7596188" y="5874826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9" name="Oval 132"/>
          <p:cNvSpPr>
            <a:spLocks noChangeArrowheads="1"/>
          </p:cNvSpPr>
          <p:nvPr/>
        </p:nvSpPr>
        <p:spPr bwMode="auto">
          <a:xfrm>
            <a:off x="7885113" y="5874826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7524750" y="2490276"/>
            <a:ext cx="919163" cy="158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22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00018 -0.110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11018 L -0.00017 -0.000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5" grpId="1" animBg="1"/>
      <p:bldP spid="18" grpId="0" animBg="1"/>
      <p:bldP spid="18" grpId="1" animBg="1"/>
      <p:bldP spid="21" grpId="0" animBg="1"/>
      <p:bldP spid="21" grpId="1" animBg="1"/>
      <p:bldP spid="22" grpId="0"/>
      <p:bldP spid="23" grpId="0"/>
      <p:bldP spid="34" grpId="0" animBg="1"/>
      <p:bldP spid="34" grpId="1" animBg="1"/>
      <p:bldP spid="35" grpId="0"/>
      <p:bldP spid="35" grpId="1"/>
      <p:bldP spid="45" grpId="0" animBg="1"/>
      <p:bldP spid="46" grpId="0" animBg="1"/>
      <p:bldP spid="46" grpId="1" animBg="1"/>
      <p:bldP spid="46" grpId="2" animBg="1"/>
      <p:bldP spid="47" grpId="0" animBg="1"/>
      <p:bldP spid="48" grpId="0" animBg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" y="6509668"/>
            <a:ext cx="25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Dynamics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108" r="6456"/>
          <a:stretch>
            <a:fillRect/>
          </a:stretch>
        </p:blipFill>
        <p:spPr>
          <a:xfrm>
            <a:off x="4885154" y="2140853"/>
            <a:ext cx="4203174" cy="3384700"/>
          </a:xfrm>
          <a:prstGeom prst="rect">
            <a:avLst/>
          </a:prstGeom>
        </p:spPr>
      </p:pic>
      <p:pic>
        <p:nvPicPr>
          <p:cNvPr id="8" name="Picture 7" descr="Just_Bea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8533" y="1913896"/>
            <a:ext cx="4942586" cy="303682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853" y="148160"/>
            <a:ext cx="9138147" cy="944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venir Next Medium"/>
                <a:ea typeface="+mj-ea"/>
                <a:cs typeface="Avenir Next Medium"/>
              </a:rPr>
              <a:t>Probing reorientation of the free OH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57120" y="1192212"/>
            <a:ext cx="7629759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Just_Beam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43934" y="1913896"/>
            <a:ext cx="4902073" cy="30119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23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" y="6509668"/>
            <a:ext cx="25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Dynamics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48" y="1409700"/>
            <a:ext cx="4046220" cy="2931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232" y="1343593"/>
            <a:ext cx="4029075" cy="29317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53" y="4909452"/>
            <a:ext cx="4566147" cy="461665"/>
          </a:xfrm>
          <a:prstGeom prst="rect">
            <a:avLst/>
          </a:prstGeom>
          <a:noFill/>
        </p:spPr>
        <p:txBody>
          <a:bodyPr wrap="square" lIns="108000" numCol="1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i="1" dirty="0" smtClean="0">
                <a:latin typeface="Avenir Next Regular"/>
                <a:cs typeface="Avenir Next Regular"/>
              </a:rPr>
              <a:t>different rates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191" y="4833252"/>
            <a:ext cx="457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i="1" dirty="0" smtClean="0">
                <a:latin typeface="Avenir Next Regular"/>
                <a:cs typeface="Avenir Next Regular"/>
              </a:rPr>
              <a:t>the same rate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192" y="4459286"/>
            <a:ext cx="315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Next Regular"/>
                <a:cs typeface="Avenir Next Regular"/>
              </a:rPr>
              <a:t>Signals relax at… </a:t>
            </a:r>
            <a:endParaRPr lang="en-US" sz="2400" dirty="0"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892" y="5352560"/>
            <a:ext cx="315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Next Regular"/>
                <a:cs typeface="Avenir Next Regular"/>
              </a:rPr>
              <a:t>At long times…</a:t>
            </a:r>
            <a:endParaRPr lang="en-US" sz="2400" dirty="0">
              <a:latin typeface="Avenir Next Regular"/>
              <a:cs typeface="Avenir Next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892" y="5849292"/>
            <a:ext cx="4366108" cy="461665"/>
          </a:xfrm>
          <a:prstGeom prst="rect">
            <a:avLst/>
          </a:prstGeom>
          <a:noFill/>
        </p:spPr>
        <p:txBody>
          <a:bodyPr wrap="square" lIns="108000" numCol="1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i="1" dirty="0" smtClean="0">
                <a:latin typeface="Avenir Next Regular"/>
                <a:cs typeface="Avenir Next Regular"/>
              </a:rPr>
              <a:t>signals do not converge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5849292"/>
            <a:ext cx="4572000" cy="461665"/>
          </a:xfrm>
          <a:prstGeom prst="rect">
            <a:avLst/>
          </a:prstGeom>
          <a:noFill/>
        </p:spPr>
        <p:txBody>
          <a:bodyPr wrap="square" lIns="108000" numCol="1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i="1" dirty="0" smtClean="0">
                <a:latin typeface="Avenir Next Regular"/>
                <a:cs typeface="Avenir Next Regular"/>
              </a:rPr>
              <a:t>signals converge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53" y="148160"/>
            <a:ext cx="9138147" cy="944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latin typeface="Avenir Next Medium"/>
                <a:ea typeface="+mj-ea"/>
                <a:cs typeface="Avenir Next Medium"/>
              </a:rPr>
              <a:t>Developing intuition for the signal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57120" y="1192212"/>
            <a:ext cx="7629759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24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" y="6509668"/>
            <a:ext cx="25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Dynamics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0770"/>
            <a:ext cx="8229600" cy="787930"/>
          </a:xfrm>
        </p:spPr>
        <p:txBody>
          <a:bodyPr>
            <a:normAutofit/>
          </a:bodyPr>
          <a:lstStyle/>
          <a:p>
            <a:r>
              <a:rPr lang="en-US" dirty="0" smtClean="0"/>
              <a:t>Free OH relaxation is intermediate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57120" y="1192212"/>
            <a:ext cx="7629759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r="5589"/>
          <a:stretch>
            <a:fillRect/>
          </a:stretch>
        </p:blipFill>
        <p:spPr>
          <a:xfrm>
            <a:off x="206557" y="1821552"/>
            <a:ext cx="5071836" cy="391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05383" y="3084622"/>
            <a:ext cx="36283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 smtClean="0">
                <a:latin typeface="Helvetica"/>
                <a:cs typeface="Helvetica"/>
              </a:rPr>
              <a:t>τ</a:t>
            </a:r>
            <a:r>
              <a:rPr lang="en-US" sz="2400" baseline="-25000" dirty="0" err="1" smtClean="0">
                <a:latin typeface="Avenir Next Regular"/>
                <a:cs typeface="Avenir Next Regular"/>
              </a:rPr>
              <a:t>p</a:t>
            </a:r>
            <a:r>
              <a:rPr lang="en-US" sz="2400" baseline="-25000" dirty="0" smtClean="0">
                <a:latin typeface="Avenir Next Regular"/>
                <a:cs typeface="Avenir Next Regular"/>
              </a:rPr>
              <a:t>, pump </a:t>
            </a:r>
            <a:r>
              <a:rPr lang="en-US" sz="2400" dirty="0" smtClean="0">
                <a:latin typeface="Avenir Next Regular"/>
                <a:cs typeface="Avenir Next Regular"/>
              </a:rPr>
              <a:t>= 640 ± 20 </a:t>
            </a:r>
            <a:r>
              <a:rPr lang="en-US" sz="2400" dirty="0" err="1" smtClean="0">
                <a:latin typeface="Avenir Next Regular"/>
                <a:cs typeface="Avenir Next Regular"/>
              </a:rPr>
              <a:t>fs</a:t>
            </a:r>
            <a:endParaRPr lang="en-US" sz="2400" dirty="0" smtClean="0">
              <a:latin typeface="Avenir Next Regular"/>
              <a:cs typeface="Avenir Next Regular"/>
            </a:endParaRP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latin typeface="Helvetica"/>
                <a:cs typeface="Helvetica"/>
              </a:rPr>
              <a:t>τ</a:t>
            </a:r>
            <a:r>
              <a:rPr lang="en-US" sz="2400" baseline="-25000" dirty="0" err="1" smtClean="0">
                <a:latin typeface="Avenir Next Regular"/>
                <a:cs typeface="Avenir Next Regular"/>
              </a:rPr>
              <a:t>s</a:t>
            </a:r>
            <a:r>
              <a:rPr lang="en-US" sz="2400" baseline="-25000" dirty="0" smtClean="0">
                <a:latin typeface="Avenir Next Regular"/>
                <a:cs typeface="Avenir Next Regular"/>
              </a:rPr>
              <a:t>. pump </a:t>
            </a:r>
            <a:r>
              <a:rPr lang="en-US" sz="2400" dirty="0" smtClean="0">
                <a:latin typeface="Avenir Next Regular"/>
                <a:cs typeface="Avenir Next Regular"/>
              </a:rPr>
              <a:t>= 870 ± 50 </a:t>
            </a:r>
            <a:r>
              <a:rPr lang="en-US" sz="2400" dirty="0" err="1" smtClean="0">
                <a:latin typeface="Avenir Next Regular"/>
                <a:cs typeface="Avenir Next Regular"/>
              </a:rPr>
              <a:t>fs</a:t>
            </a:r>
            <a:r>
              <a:rPr lang="en-US" sz="2400" dirty="0" smtClean="0">
                <a:latin typeface="Avenir Next Regular"/>
                <a:cs typeface="Avenir Next Regular"/>
              </a:rPr>
              <a:t> </a:t>
            </a:r>
            <a:endParaRPr lang="en-US" sz="2400" baseline="-25000" dirty="0">
              <a:latin typeface="Avenir Next Regular"/>
              <a:cs typeface="Avenir Next 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" y="6509668"/>
            <a:ext cx="25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Dynamics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73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Medium"/>
                <a:ea typeface="+mj-ea"/>
                <a:cs typeface="Avenir Next Medium"/>
              </a:rPr>
              <a:t>A brief simulation interlude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404533" y="1365780"/>
            <a:ext cx="426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3133" r="15250" b="3477"/>
          <a:stretch>
            <a:fillRect/>
          </a:stretch>
        </p:blipFill>
        <p:spPr bwMode="auto">
          <a:xfrm>
            <a:off x="6393766" y="1694543"/>
            <a:ext cx="2588767" cy="381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40859" y="1747157"/>
            <a:ext cx="6220808" cy="239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2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2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2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2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2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2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2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2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2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venir Next Regular"/>
                <a:cs typeface="Avenir Next Regular"/>
              </a:rPr>
              <a:t>Simulation box </a:t>
            </a:r>
            <a:r>
              <a:rPr lang="en-US" sz="2400" dirty="0">
                <a:latin typeface="Avenir Next Regular"/>
                <a:cs typeface="Avenir Next Regular"/>
              </a:rPr>
              <a:t>is 30*30*60</a:t>
            </a:r>
            <a:r>
              <a:rPr lang="en-US" sz="2400" dirty="0" smtClean="0">
                <a:latin typeface="Avenir Next Regular"/>
                <a:cs typeface="Avenir Next Regular"/>
              </a:rPr>
              <a:t> Å.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venir Next Regular"/>
                <a:cs typeface="Avenir Next Regular"/>
              </a:rPr>
              <a:t>Periodic boundary conditions.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venir Next Regular"/>
                <a:cs typeface="Avenir Next Regular"/>
              </a:rPr>
              <a:t>NVE </a:t>
            </a:r>
            <a:r>
              <a:rPr lang="en-US" sz="2400" dirty="0">
                <a:latin typeface="Avenir Next Regular"/>
                <a:cs typeface="Avenir Next Regular"/>
              </a:rPr>
              <a:t>at </a:t>
            </a:r>
            <a:r>
              <a:rPr lang="en-US" sz="2400" dirty="0" smtClean="0">
                <a:latin typeface="Avenir Next Regular"/>
                <a:cs typeface="Avenir Next Regular"/>
              </a:rPr>
              <a:t>T = 300 K.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venir Next Regular"/>
                <a:cs typeface="Avenir Next Regular"/>
              </a:rPr>
              <a:t>Simulation </a:t>
            </a:r>
            <a:r>
              <a:rPr lang="en-US" sz="2400" dirty="0">
                <a:latin typeface="Avenir Next Regular"/>
                <a:cs typeface="Avenir Next Regular"/>
              </a:rPr>
              <a:t>run </a:t>
            </a:r>
            <a:r>
              <a:rPr lang="en-US" sz="2400" dirty="0" smtClean="0">
                <a:latin typeface="Avenir Next Regular"/>
                <a:cs typeface="Avenir Next Regular"/>
              </a:rPr>
              <a:t>for </a:t>
            </a:r>
            <a:r>
              <a:rPr lang="en-US" sz="2400" dirty="0">
                <a:latin typeface="Avenir Next Regular"/>
                <a:cs typeface="Avenir Next Regular"/>
              </a:rPr>
              <a:t>2 </a:t>
            </a:r>
            <a:r>
              <a:rPr lang="en-US" sz="2400" dirty="0" smtClean="0">
                <a:latin typeface="Avenir Next Regular"/>
                <a:cs typeface="Avenir Next Regular"/>
              </a:rPr>
              <a:t>ns (step = </a:t>
            </a:r>
            <a:r>
              <a:rPr lang="en-US" sz="2400" dirty="0">
                <a:latin typeface="Avenir Next Regular"/>
                <a:cs typeface="Avenir Next Regular"/>
              </a:rPr>
              <a:t>1 </a:t>
            </a:r>
            <a:r>
              <a:rPr lang="en-US" sz="2400" dirty="0" err="1" smtClean="0">
                <a:latin typeface="Avenir Next Regular"/>
                <a:cs typeface="Avenir Next Regular"/>
              </a:rPr>
              <a:t>fs</a:t>
            </a:r>
            <a:r>
              <a:rPr lang="en-US" sz="2400" dirty="0" smtClean="0">
                <a:latin typeface="Avenir Next Regular"/>
                <a:cs typeface="Avenir Next Regular"/>
              </a:rPr>
              <a:t>).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venir Next Regular"/>
                <a:cs typeface="Avenir Next Regular"/>
              </a:rPr>
              <a:t>SPC/E potential.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 descr="water_mo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65262" y="4265343"/>
            <a:ext cx="2962275" cy="1743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26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" y="6509668"/>
            <a:ext cx="25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Dynamics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1665" y="5518458"/>
            <a:ext cx="6681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charset="2"/>
              <a:buChar char="f"/>
            </a:pPr>
            <a:r>
              <a:rPr lang="en-US" sz="2400" dirty="0" smtClean="0">
                <a:latin typeface="Avenir Next Regular"/>
                <a:cs typeface="Avenir Next Regular"/>
              </a:rPr>
              <a:t> = yes</a:t>
            </a:r>
          </a:p>
          <a:p>
            <a:r>
              <a:rPr lang="en-US" sz="2400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sz="2400" dirty="0">
                <a:latin typeface="Lucida Grande"/>
                <a:ea typeface="Lucida Grande"/>
                <a:cs typeface="Lucida Grande"/>
              </a:rPr>
              <a:t> </a:t>
            </a:r>
            <a:r>
              <a:rPr lang="en-US" sz="2400" dirty="0" smtClean="0">
                <a:latin typeface="Avenir Next Regular"/>
                <a:ea typeface="Lucida Grande"/>
                <a:cs typeface="Avenir Next Regular"/>
              </a:rPr>
              <a:t>= </a:t>
            </a:r>
            <a:r>
              <a:rPr lang="en-US" sz="2400" dirty="0" smtClean="0">
                <a:latin typeface="Avenir Next Regular"/>
                <a:cs typeface="Avenir Next Regular"/>
              </a:rPr>
              <a:t>maybe (diffusion within a potential)</a:t>
            </a:r>
            <a:endParaRPr lang="en-US" sz="2400" dirty="0">
              <a:latin typeface="Avenir Next Regular"/>
              <a:cs typeface="Avenir Next Regular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9281" y="1761929"/>
            <a:ext cx="3815798" cy="3756529"/>
            <a:chOff x="337955" y="1034489"/>
            <a:chExt cx="3980050" cy="37565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9772" y="1034489"/>
              <a:ext cx="3918233" cy="3756529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2004675" y="3637507"/>
              <a:ext cx="1438260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 rot="5400000">
              <a:off x="3714329" y="2492893"/>
              <a:ext cx="790017" cy="417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〈</a:t>
              </a:r>
              <a:r>
                <a:rPr lang="en-US" sz="2000" dirty="0" smtClean="0">
                  <a:latin typeface="ArialUnicodeMS"/>
                </a:rPr>
                <a:t>ϕ</a:t>
              </a:r>
              <a:r>
                <a:rPr lang="en-US" sz="2000" baseline="30000" dirty="0"/>
                <a:t>2</a:t>
              </a:r>
              <a:r>
                <a:rPr lang="en-US" sz="2000" dirty="0" smtClean="0"/>
                <a:t>〉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63850" y="3261569"/>
              <a:ext cx="1024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free OH</a:t>
              </a:r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>
              <a:off x="1253625" y="1759996"/>
              <a:ext cx="1392895" cy="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453759" y="1382469"/>
              <a:ext cx="1192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bulk H</a:t>
              </a:r>
              <a:r>
                <a:rPr lang="en-US" baseline="-2500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2</a:t>
              </a:r>
              <a:r>
                <a:rPr lang="en-US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O</a:t>
              </a:r>
              <a:endParaRPr lang="en-US" dirty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100744" y="2165447"/>
              <a:ext cx="891755" cy="417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〈</a:t>
              </a:r>
              <a:r>
                <a:rPr lang="en-US" sz="2000" dirty="0" smtClean="0">
                  <a:latin typeface="ArialUnicodeMS"/>
                </a:rPr>
                <a:t>ω</a:t>
              </a:r>
              <a:r>
                <a:rPr lang="en-US" sz="2000" baseline="30000" dirty="0" smtClean="0"/>
                <a:t>2</a:t>
              </a:r>
              <a:r>
                <a:rPr lang="en-US" sz="2000" dirty="0" smtClean="0"/>
                <a:t>〉</a:t>
              </a:r>
              <a:endParaRPr lang="en-US" sz="2000" dirty="0">
                <a:latin typeface="Arial"/>
                <a:cs typeface="Arial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 t="4028"/>
          <a:stretch>
            <a:fillRect/>
          </a:stretch>
        </p:blipFill>
        <p:spPr>
          <a:xfrm>
            <a:off x="5765165" y="3219108"/>
            <a:ext cx="2731135" cy="2299350"/>
          </a:xfrm>
          <a:prstGeom prst="rect">
            <a:avLst/>
          </a:prstGeom>
        </p:spPr>
      </p:pic>
      <p:pic>
        <p:nvPicPr>
          <p:cNvPr id="17" name="Picture 16" descr="water_mod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7885" y="1447183"/>
            <a:ext cx="1057910" cy="1284605"/>
          </a:xfrm>
          <a:prstGeom prst="rect">
            <a:avLst/>
          </a:prstGeom>
        </p:spPr>
      </p:pic>
      <p:pic>
        <p:nvPicPr>
          <p:cNvPr id="18" name="Picture 17" descr="water_mo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375397" y="1871941"/>
            <a:ext cx="1974850" cy="116205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5852" y="147638"/>
            <a:ext cx="9138147" cy="88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Medium"/>
                <a:ea typeface="+mj-ea"/>
                <a:cs typeface="Avenir Next Medium"/>
              </a:rPr>
              <a:t>Free OH reorientation is diffusive (in MD)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103265" y="1151468"/>
            <a:ext cx="470393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27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" y="6509668"/>
            <a:ext cx="25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Dynamics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8629" y="922867"/>
            <a:ext cx="59351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latin typeface="Avenir Next Regular"/>
                <a:cs typeface="Avenir Next Regular"/>
              </a:rPr>
              <a:t>Consistent with diffusion in a potential</a:t>
            </a:r>
            <a:endParaRPr lang="en-US" sz="2600" i="1" dirty="0">
              <a:latin typeface="Avenir Next Regular"/>
              <a:cs typeface="Avenir Next Regula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r="6621"/>
          <a:stretch>
            <a:fillRect/>
          </a:stretch>
        </p:blipFill>
        <p:spPr>
          <a:xfrm>
            <a:off x="225467" y="2087033"/>
            <a:ext cx="5454015" cy="3627120"/>
          </a:xfrm>
          <a:prstGeom prst="rect">
            <a:avLst/>
          </a:prstGeom>
        </p:spPr>
      </p:pic>
      <p:pic>
        <p:nvPicPr>
          <p:cNvPr id="9" name="Picture 8" descr="water_mo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18162" y="2913171"/>
            <a:ext cx="2962275" cy="174307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852" y="147638"/>
            <a:ext cx="9138147" cy="88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Medium"/>
                <a:ea typeface="+mj-ea"/>
                <a:cs typeface="Avenir Next Medium"/>
              </a:rPr>
              <a:t>Free OH has a preferred distribution in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θ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54065" y="1583268"/>
            <a:ext cx="470393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28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" y="6509668"/>
            <a:ext cx="25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Dynamics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52" y="7938"/>
            <a:ext cx="9138147" cy="1300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Medium"/>
                <a:ea typeface="+mj-ea"/>
                <a:cs typeface="Avenir Next Medium"/>
              </a:rPr>
              <a:t>Model reorientation as diffusive in a potential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54065" y="1392768"/>
            <a:ext cx="470393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11550" y="1786341"/>
            <a:ext cx="5337810" cy="13716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91819" y="3733626"/>
            <a:ext cx="2960370" cy="685800"/>
          </a:xfrm>
          <a:prstGeom prst="rect">
            <a:avLst/>
          </a:prstGeom>
        </p:spPr>
      </p:pic>
      <p:pic>
        <p:nvPicPr>
          <p:cNvPr id="11" name="Picture 10" descr="water_mo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584575" y="4779240"/>
            <a:ext cx="1974850" cy="1162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29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3" y="11579"/>
            <a:ext cx="9138147" cy="64945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venir Next Medium"/>
                <a:cs typeface="Avenir Next Medium"/>
              </a:rPr>
              <a:t>Why </a:t>
            </a:r>
            <a:r>
              <a:rPr lang="en-US" sz="3600" dirty="0" err="1" smtClean="0">
                <a:latin typeface="Avenir Next Medium"/>
                <a:cs typeface="Avenir Next Medium"/>
              </a:rPr>
              <a:t>vibrational</a:t>
            </a:r>
            <a:r>
              <a:rPr lang="en-US" sz="3600" dirty="0" smtClean="0">
                <a:latin typeface="Avenir Next Medium"/>
                <a:cs typeface="Avenir Next Medium"/>
              </a:rPr>
              <a:t> spectroscopy?</a:t>
            </a:r>
            <a:endParaRPr lang="en-US" sz="3600" dirty="0">
              <a:latin typeface="Avenir Next Medium"/>
              <a:cs typeface="Avenir Next Mediu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2929" y="6513282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3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3332" y="661034"/>
            <a:ext cx="8305800" cy="771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Regular"/>
                <a:ea typeface="+mj-ea"/>
                <a:cs typeface="Avenir Next Regular"/>
              </a:rPr>
              <a:t>Vibrations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Regular"/>
                <a:ea typeface="+mj-ea"/>
                <a:cs typeface="Avenir Next Regular"/>
              </a:rPr>
              <a:t> </a:t>
            </a:r>
            <a:r>
              <a:rPr lang="en-US" sz="2600" i="1" dirty="0" smtClean="0">
                <a:latin typeface="Avenir Next Regular"/>
                <a:ea typeface="+mj-ea"/>
                <a:cs typeface="Avenir Next Regular"/>
              </a:rPr>
              <a:t>report, label free, on inter/</a:t>
            </a:r>
            <a:r>
              <a:rPr lang="en-US" sz="2600" i="1" dirty="0" err="1" smtClean="0">
                <a:latin typeface="Avenir Next Regular"/>
                <a:ea typeface="+mj-ea"/>
                <a:cs typeface="Avenir Next Regular"/>
              </a:rPr>
              <a:t>intramolecular</a:t>
            </a:r>
            <a:r>
              <a:rPr lang="en-US" sz="2600" i="1" dirty="0" smtClean="0">
                <a:latin typeface="Avenir Next Regular"/>
                <a:ea typeface="+mj-ea"/>
                <a:cs typeface="Avenir Next Regular"/>
              </a:rPr>
              <a:t> forces (and structure)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Regular"/>
              <a:ea typeface="+mj-ea"/>
              <a:cs typeface="Avenir Next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2" y="6509668"/>
            <a:ext cx="1543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I. Justification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97857" y="1510519"/>
            <a:ext cx="7229929" cy="907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34593" y="1551990"/>
            <a:ext cx="8352183" cy="4520564"/>
            <a:chOff x="736197" y="1806000"/>
            <a:chExt cx="8352183" cy="452056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197" y="2430080"/>
              <a:ext cx="4475480" cy="33578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36197" y="5772566"/>
              <a:ext cx="44754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venir Next Regular"/>
                  <a:cs typeface="Avenir Next Regular"/>
                </a:rPr>
                <a:t>Barth and </a:t>
              </a:r>
              <a:r>
                <a:rPr lang="en-US" sz="1000" dirty="0" err="1" smtClean="0">
                  <a:latin typeface="Avenir Next Regular"/>
                  <a:cs typeface="Avenir Next Regular"/>
                </a:rPr>
                <a:t>Zscherp</a:t>
              </a:r>
              <a:r>
                <a:rPr lang="en-US" sz="1000" dirty="0" smtClean="0">
                  <a:latin typeface="Avenir Next Regular"/>
                  <a:cs typeface="Avenir Next Regular"/>
                </a:rPr>
                <a:t> (2002) </a:t>
              </a:r>
              <a:r>
                <a:rPr lang="en-US" sz="1000" u="sng" dirty="0" smtClean="0">
                  <a:latin typeface="Avenir Next Regular"/>
                  <a:cs typeface="Avenir Next Regular"/>
                </a:rPr>
                <a:t>Quarterly Reviews of Biophysics</a:t>
              </a:r>
              <a:r>
                <a:rPr lang="en-US" sz="1000" dirty="0" smtClean="0">
                  <a:latin typeface="Avenir Next Regular"/>
                  <a:cs typeface="Avenir Next Regular"/>
                </a:rPr>
                <a:t>, </a:t>
              </a:r>
              <a:r>
                <a:rPr lang="en-US" sz="1000" b="1" dirty="0" smtClean="0">
                  <a:latin typeface="Avenir Next Regular"/>
                  <a:cs typeface="Avenir Next Regular"/>
                </a:rPr>
                <a:t>35</a:t>
              </a:r>
              <a:r>
                <a:rPr lang="en-US" sz="1000" dirty="0" smtClean="0">
                  <a:latin typeface="Avenir Next Regular"/>
                  <a:cs typeface="Avenir Next Regular"/>
                </a:rPr>
                <a:t>, 4 </a:t>
              </a:r>
            </a:p>
            <a:p>
              <a:pPr algn="ctr"/>
              <a:r>
                <a:rPr lang="en-US" sz="1000" i="1" dirty="0" smtClean="0">
                  <a:latin typeface="Avenir Next Regular"/>
                  <a:cs typeface="Avenir Next Regular"/>
                </a:rPr>
                <a:t>from </a:t>
              </a:r>
            </a:p>
            <a:p>
              <a:pPr algn="ctr"/>
              <a:r>
                <a:rPr lang="en-US" sz="1000" dirty="0" err="1" smtClean="0">
                  <a:latin typeface="Avenir Next Regular"/>
                  <a:cs typeface="Avenir Next Regular"/>
                </a:rPr>
                <a:t>Zscherp</a:t>
              </a:r>
              <a:r>
                <a:rPr lang="en-US" sz="1000" dirty="0" smtClean="0">
                  <a:latin typeface="Avenir Next Regular"/>
                  <a:cs typeface="Avenir Next Regular"/>
                </a:rPr>
                <a:t> and </a:t>
              </a:r>
              <a:r>
                <a:rPr lang="en-US" sz="1000" dirty="0" err="1" smtClean="0">
                  <a:latin typeface="Avenir Next Regular"/>
                  <a:cs typeface="Avenir Next Regular"/>
                </a:rPr>
                <a:t>Heberle</a:t>
              </a:r>
              <a:r>
                <a:rPr lang="en-US" sz="1000" dirty="0" smtClean="0">
                  <a:latin typeface="Avenir Next Regular"/>
                  <a:cs typeface="Avenir Next Regular"/>
                </a:rPr>
                <a:t> (1997) </a:t>
              </a:r>
              <a:r>
                <a:rPr lang="en-US" sz="1000" u="sng" dirty="0" smtClean="0">
                  <a:latin typeface="Avenir Next Regular"/>
                  <a:cs typeface="Avenir Next Regular"/>
                </a:rPr>
                <a:t>Journal of Physical Chemistry B</a:t>
              </a:r>
              <a:r>
                <a:rPr lang="en-US" sz="1000" dirty="0" smtClean="0">
                  <a:latin typeface="Avenir Next Regular"/>
                  <a:cs typeface="Avenir Next Regular"/>
                </a:rPr>
                <a:t>, </a:t>
              </a:r>
              <a:r>
                <a:rPr lang="en-US" sz="1000" b="1" dirty="0" smtClean="0">
                  <a:latin typeface="Avenir Next Regular"/>
                  <a:cs typeface="Avenir Next Regular"/>
                </a:rPr>
                <a:t>101</a:t>
              </a:r>
              <a:r>
                <a:rPr lang="en-US" sz="1000" dirty="0" smtClean="0">
                  <a:latin typeface="Avenir Next Regular"/>
                  <a:cs typeface="Avenir Next Regular"/>
                </a:rPr>
                <a:t>, 10542</a:t>
              </a:r>
              <a:endParaRPr lang="en-US" sz="1000" dirty="0">
                <a:latin typeface="Avenir Next Regular"/>
                <a:cs typeface="Avenir Next Regula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6057" y="2736463"/>
              <a:ext cx="3932323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2200" dirty="0" smtClean="0">
                  <a:latin typeface="Avenir Next Regular"/>
                  <a:cs typeface="Avenir Next Regular"/>
                </a:rPr>
                <a:t>Spectrum of local oscillators modified by environment,</a:t>
              </a:r>
            </a:p>
            <a:p>
              <a:pPr marL="457200" indent="-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2200" i="1" dirty="0" smtClean="0">
                  <a:latin typeface="Avenir Next Regular"/>
                  <a:cs typeface="Avenir Next Regular"/>
                </a:rPr>
                <a:t>Through-bond coupling</a:t>
              </a:r>
            </a:p>
            <a:p>
              <a:pPr marL="457200" indent="-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2200" i="1" dirty="0" smtClean="0">
                  <a:latin typeface="Avenir Next Regular"/>
                  <a:cs typeface="Avenir Next Regular"/>
                </a:rPr>
                <a:t>Hydrogen bonding</a:t>
              </a:r>
            </a:p>
            <a:p>
              <a:pPr marL="457200" indent="-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2200" i="1" dirty="0" smtClean="0">
                  <a:latin typeface="Avenir Next Regular"/>
                  <a:cs typeface="Avenir Next Regular"/>
                </a:rPr>
                <a:t>Transition dipole coupling</a:t>
              </a:r>
            </a:p>
            <a:p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1927" y="1806000"/>
              <a:ext cx="427973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Avenir Next Medium"/>
                  <a:cs typeface="Avenir Next Medium"/>
                </a:rPr>
                <a:t>Macromolecules (proteins)</a:t>
              </a:r>
              <a:endParaRPr lang="en-US" sz="2600" dirty="0">
                <a:latin typeface="Avenir Next Medium"/>
                <a:cs typeface="Avenir Next Mediu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" y="6509668"/>
            <a:ext cx="25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Dynamics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837" y="1294063"/>
            <a:ext cx="5353050" cy="4540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4200" y="5871368"/>
            <a:ext cx="547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venir Next Regular"/>
                <a:cs typeface="Avenir Next Regular"/>
              </a:rPr>
              <a:t>D</a:t>
            </a:r>
            <a:r>
              <a:rPr lang="en-US" sz="2400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sz="2400" dirty="0" smtClean="0">
                <a:latin typeface="Avenir Next Regular"/>
                <a:cs typeface="Avenir Next Regular"/>
              </a:rPr>
              <a:t>  = 0.32 rad</a:t>
            </a:r>
            <a:r>
              <a:rPr lang="en-US" sz="2400" baseline="30000" dirty="0" smtClean="0">
                <a:latin typeface="Avenir Next Regular"/>
                <a:cs typeface="Avenir Next Regular"/>
              </a:rPr>
              <a:t>2</a:t>
            </a:r>
            <a:r>
              <a:rPr lang="en-US" sz="2400" dirty="0" smtClean="0">
                <a:latin typeface="Avenir Next Regular"/>
                <a:cs typeface="Avenir Next Regular"/>
              </a:rPr>
              <a:t>/ps,  </a:t>
            </a:r>
            <a:r>
              <a:rPr lang="en-US" sz="2400" dirty="0" err="1" smtClean="0">
                <a:latin typeface="Avenir Next Regular"/>
                <a:cs typeface="Avenir Next Regular"/>
              </a:rPr>
              <a:t>D</a:t>
            </a:r>
            <a:r>
              <a:rPr lang="en-US" sz="2400" baseline="-25000" dirty="0" err="1">
                <a:latin typeface="Symbol" charset="2"/>
                <a:cs typeface="Symbol" charset="2"/>
              </a:rPr>
              <a:t>q</a:t>
            </a:r>
            <a:r>
              <a:rPr lang="en-US" sz="2400" dirty="0" smtClean="0">
                <a:cs typeface="Helvetica Neue"/>
              </a:rPr>
              <a:t> </a:t>
            </a:r>
            <a:r>
              <a:rPr lang="en-US" sz="2400" dirty="0" smtClean="0">
                <a:latin typeface="Avenir Next Regular"/>
                <a:cs typeface="Avenir Next Regular"/>
              </a:rPr>
              <a:t>= 0.36 rad</a:t>
            </a:r>
            <a:r>
              <a:rPr lang="en-US" sz="2400" baseline="30000" dirty="0" smtClean="0">
                <a:latin typeface="Avenir Next Regular"/>
                <a:cs typeface="Avenir Next Regular"/>
              </a:rPr>
              <a:t>2</a:t>
            </a:r>
            <a:r>
              <a:rPr lang="en-US" sz="2400" dirty="0" smtClean="0">
                <a:latin typeface="Avenir Next Regular"/>
                <a:cs typeface="Avenir Next Regular"/>
              </a:rPr>
              <a:t>/ps</a:t>
            </a:r>
            <a:endParaRPr lang="en-US" sz="2400" dirty="0">
              <a:latin typeface="Avenir Next Regular"/>
              <a:cs typeface="Avenir Next Regular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54065" y="1481668"/>
            <a:ext cx="470393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74638"/>
            <a:ext cx="84455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venir Next Medium"/>
                <a:cs typeface="Avenir Next Medium"/>
              </a:rPr>
              <a:t>Fitting 2D diffusion model to simulation output</a:t>
            </a:r>
            <a:endParaRPr lang="en-US" sz="3600" dirty="0">
              <a:latin typeface="Avenir Next Medium"/>
              <a:cs typeface="Avenir Next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30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" y="6509668"/>
            <a:ext cx="25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Dynamics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600" y="173038"/>
            <a:ext cx="84455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venir Next Medium"/>
                <a:cs typeface="Avenir Next Medium"/>
              </a:rPr>
              <a:t>MD results describe data without adjustable parameters</a:t>
            </a:r>
            <a:endParaRPr lang="en-US" sz="3600" dirty="0">
              <a:latin typeface="Avenir Next Medium"/>
              <a:cs typeface="Avenir Next Medium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54065" y="1481668"/>
            <a:ext cx="470393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11" y="1858288"/>
            <a:ext cx="5372100" cy="39116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115827" y="4463520"/>
            <a:ext cx="1219200" cy="2413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237366" y="3947039"/>
            <a:ext cx="1097661" cy="280797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224666" y="5005404"/>
            <a:ext cx="1468120" cy="276352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060019" y="3158048"/>
            <a:ext cx="2089150" cy="76454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047317" y="2323945"/>
            <a:ext cx="2062480" cy="7645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31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868" y="2302920"/>
            <a:ext cx="379307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 smtClean="0">
                <a:latin typeface="Avenir Next Medium"/>
                <a:cs typeface="Avenir Next Medium"/>
              </a:rPr>
              <a:t>Bulk (</a:t>
            </a:r>
            <a:r>
              <a:rPr lang="en-US" sz="3200" dirty="0" err="1" smtClean="0">
                <a:latin typeface="Avenir Next Medium"/>
                <a:cs typeface="Avenir Next Medium"/>
              </a:rPr>
              <a:t>arb</a:t>
            </a:r>
            <a:r>
              <a:rPr lang="en-US" sz="3200" dirty="0" smtClean="0">
                <a:latin typeface="Avenir Next Medium"/>
                <a:cs typeface="Avenir Next Medium"/>
              </a:rPr>
              <a:t> orient)</a:t>
            </a:r>
          </a:p>
          <a:p>
            <a:pPr algn="ctr">
              <a:spcAft>
                <a:spcPts val="600"/>
              </a:spcAft>
            </a:pPr>
            <a:r>
              <a:rPr lang="en-US" sz="2800" dirty="0" smtClean="0">
                <a:latin typeface="Avenir Next Regular"/>
                <a:cs typeface="Avenir Next Regular"/>
              </a:rPr>
              <a:t>D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 smtClean="0">
                <a:latin typeface="Avenir Next Regular"/>
                <a:cs typeface="Avenir Next Regular"/>
              </a:rPr>
              <a:t>= 0.1 rad</a:t>
            </a:r>
            <a:r>
              <a:rPr lang="en-US" sz="2800" baseline="30000" dirty="0" smtClean="0">
                <a:latin typeface="Avenir Next Regular"/>
                <a:cs typeface="Avenir Next Regular"/>
              </a:rPr>
              <a:t>2</a:t>
            </a:r>
            <a:r>
              <a:rPr lang="en-US" sz="2800" dirty="0" smtClean="0">
                <a:latin typeface="Avenir Next Regular"/>
                <a:cs typeface="Avenir Next Regular"/>
              </a:rPr>
              <a:t>/ps</a:t>
            </a:r>
            <a:endParaRPr lang="en-US" sz="2800" dirty="0">
              <a:latin typeface="Avenir Next Regular"/>
              <a:cs typeface="Avenir Next Regular"/>
            </a:endParaRPr>
          </a:p>
          <a:p>
            <a:pPr algn="ctr">
              <a:spcAft>
                <a:spcPts val="600"/>
              </a:spcAft>
            </a:pPr>
            <a:r>
              <a:rPr lang="en-US" sz="2800" dirty="0" smtClean="0">
                <a:latin typeface="Avenir Next Regular"/>
                <a:cs typeface="Avenir Next Regular"/>
              </a:rPr>
              <a:t>D</a:t>
            </a:r>
            <a:r>
              <a:rPr lang="en-US" sz="2800" baseline="-25000" dirty="0" smtClean="0">
                <a:latin typeface="Helvetica"/>
                <a:cs typeface="Helvetica"/>
              </a:rPr>
              <a:t>θ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 smtClean="0">
                <a:latin typeface="Avenir Next Regular"/>
                <a:cs typeface="Avenir Next Regular"/>
              </a:rPr>
              <a:t>= 0.1 rad</a:t>
            </a:r>
            <a:r>
              <a:rPr lang="en-US" sz="2800" baseline="30000" dirty="0" smtClean="0">
                <a:latin typeface="Avenir Next Regular"/>
                <a:cs typeface="Avenir Next Regular"/>
              </a:rPr>
              <a:t>2</a:t>
            </a:r>
            <a:r>
              <a:rPr lang="en-US" sz="2800" dirty="0" smtClean="0">
                <a:latin typeface="Avenir Next Regular"/>
                <a:cs typeface="Avenir Next Regular"/>
              </a:rPr>
              <a:t>/ps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4904" y="2302920"/>
            <a:ext cx="378460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 smtClean="0">
                <a:ln w="3175">
                  <a:noFill/>
                </a:ln>
                <a:solidFill>
                  <a:srgbClr val="000000"/>
                </a:solidFill>
                <a:latin typeface="Avenir Next Medium"/>
                <a:cs typeface="Avenir Next Medium"/>
              </a:rPr>
              <a:t>Free OH</a:t>
            </a:r>
          </a:p>
          <a:p>
            <a:pPr algn="ctr">
              <a:spcAft>
                <a:spcPts val="600"/>
              </a:spcAft>
            </a:pPr>
            <a:r>
              <a:rPr lang="en-US" sz="2800" dirty="0" smtClean="0">
                <a:ln w="3175">
                  <a:noFill/>
                </a:ln>
                <a:solidFill>
                  <a:srgbClr val="000000"/>
                </a:solidFill>
                <a:latin typeface="Avenir Next Regular"/>
                <a:cs typeface="Avenir Next Regular"/>
              </a:rPr>
              <a:t>D</a:t>
            </a:r>
            <a:r>
              <a:rPr lang="en-US" sz="2800" baseline="-25000" dirty="0" smtClean="0">
                <a:ln w="3175">
                  <a:noFill/>
                </a:ln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sz="2800" dirty="0" smtClean="0">
                <a:ln w="3175">
                  <a:noFill/>
                </a:ln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2800" dirty="0" smtClean="0">
                <a:ln w="3175">
                  <a:noFill/>
                </a:ln>
                <a:solidFill>
                  <a:srgbClr val="000000"/>
                </a:solidFill>
                <a:latin typeface="Avenir Next Regular"/>
                <a:cs typeface="Avenir Next Regular"/>
              </a:rPr>
              <a:t>= 0.32 rad</a:t>
            </a:r>
            <a:r>
              <a:rPr lang="en-US" sz="2800" baseline="30000" dirty="0" smtClean="0">
                <a:ln w="3175">
                  <a:noFill/>
                </a:ln>
                <a:solidFill>
                  <a:srgbClr val="000000"/>
                </a:solidFill>
                <a:latin typeface="Avenir Next Regular"/>
                <a:cs typeface="Avenir Next Regular"/>
              </a:rPr>
              <a:t>2</a:t>
            </a:r>
            <a:r>
              <a:rPr lang="en-US" sz="2800" dirty="0" smtClean="0">
                <a:ln w="3175">
                  <a:noFill/>
                </a:ln>
                <a:solidFill>
                  <a:srgbClr val="000000"/>
                </a:solidFill>
                <a:latin typeface="Avenir Next Regular"/>
                <a:cs typeface="Avenir Next Regular"/>
              </a:rPr>
              <a:t>/ps</a:t>
            </a:r>
          </a:p>
          <a:p>
            <a:pPr algn="ctr">
              <a:spcAft>
                <a:spcPts val="600"/>
              </a:spcAft>
            </a:pPr>
            <a:r>
              <a:rPr lang="en-US" sz="2800" dirty="0" smtClean="0">
                <a:ln w="3175">
                  <a:noFill/>
                </a:ln>
                <a:solidFill>
                  <a:srgbClr val="000000"/>
                </a:solidFill>
                <a:latin typeface="Avenir Next Regular"/>
                <a:cs typeface="Avenir Next Regular"/>
              </a:rPr>
              <a:t>D</a:t>
            </a:r>
            <a:r>
              <a:rPr lang="en-US" sz="2800" baseline="-25000" dirty="0" smtClean="0">
                <a:ln w="3175">
                  <a:noFill/>
                </a:ln>
                <a:solidFill>
                  <a:srgbClr val="000000"/>
                </a:solidFill>
                <a:latin typeface="Helvetica"/>
                <a:cs typeface="Helvetica"/>
              </a:rPr>
              <a:t>θ</a:t>
            </a:r>
            <a:r>
              <a:rPr lang="en-US" sz="2800" dirty="0" smtClean="0">
                <a:ln w="3175">
                  <a:noFill/>
                </a:ln>
                <a:solidFill>
                  <a:srgbClr val="000000"/>
                </a:solidFill>
                <a:latin typeface="Avenir Next Regular"/>
                <a:cs typeface="Avenir Next Regular"/>
              </a:rPr>
              <a:t> = 0.36 rad</a:t>
            </a:r>
            <a:r>
              <a:rPr lang="en-US" sz="2800" baseline="30000" dirty="0" smtClean="0">
                <a:ln w="3175">
                  <a:noFill/>
                </a:ln>
                <a:solidFill>
                  <a:srgbClr val="000000"/>
                </a:solidFill>
                <a:latin typeface="Avenir Next Regular"/>
                <a:cs typeface="Avenir Next Regular"/>
              </a:rPr>
              <a:t>2</a:t>
            </a:r>
            <a:r>
              <a:rPr lang="en-US" sz="2800" dirty="0" smtClean="0">
                <a:ln w="3175">
                  <a:noFill/>
                </a:ln>
                <a:solidFill>
                  <a:srgbClr val="000000"/>
                </a:solidFill>
                <a:latin typeface="Avenir Next Regular"/>
                <a:cs typeface="Avenir Next Regular"/>
              </a:rPr>
              <a:t>/ps</a:t>
            </a:r>
            <a:endParaRPr lang="en-US" sz="2800" dirty="0">
              <a:ln w="3175">
                <a:noFill/>
              </a:ln>
              <a:solidFill>
                <a:srgbClr val="000000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768" y="4546319"/>
            <a:ext cx="814493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latin typeface="Avenir Next Regular"/>
                <a:cs typeface="Avenir Next Regular"/>
              </a:rPr>
              <a:t>On average</a:t>
            </a:r>
            <a:r>
              <a:rPr lang="en-US" sz="3600" dirty="0" smtClean="0">
                <a:latin typeface="Avenir Next Regular"/>
                <a:cs typeface="Avenir Next Regular"/>
              </a:rPr>
              <a:t>, free OH reorient ≈ 3x faster than bulk </a:t>
            </a:r>
            <a:endParaRPr lang="en-US" sz="3600" dirty="0">
              <a:latin typeface="Avenir Next Regular"/>
              <a:cs typeface="Avenir Next Regula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2" y="6509668"/>
            <a:ext cx="255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Dynamics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5600" y="350838"/>
            <a:ext cx="8445500" cy="9445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venir Next Medium"/>
                <a:cs typeface="Avenir Next Medium"/>
              </a:rPr>
              <a:t>Free OH reorientation relative to bulk</a:t>
            </a:r>
            <a:endParaRPr lang="en-US" sz="3600" dirty="0">
              <a:latin typeface="Avenir Next Medium"/>
              <a:cs typeface="Avenir Next Medium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54065" y="1481668"/>
            <a:ext cx="470393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32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33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" y="6509668"/>
            <a:ext cx="178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IV. Solid 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53" y="8460"/>
            <a:ext cx="9138147" cy="867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venir Next Medium"/>
                <a:ea typeface="+mj-ea"/>
                <a:cs typeface="Avenir Next Medium"/>
              </a:rPr>
              <a:t>Phonon spectroscopy in bulk </a:t>
            </a:r>
            <a:r>
              <a:rPr lang="en-US" sz="3600" dirty="0" err="1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3600" dirty="0" err="1" smtClean="0">
                <a:latin typeface="Avenir Next Medium"/>
                <a:ea typeface="+mj-ea"/>
                <a:cs typeface="Avenir Next Medium"/>
              </a:rPr>
              <a:t>-qtz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963" y="6079237"/>
            <a:ext cx="4629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venir Next Regular"/>
                <a:cs typeface="Avenir Next Regular"/>
              </a:rPr>
              <a:t>Gonze</a:t>
            </a:r>
            <a:r>
              <a:rPr lang="en-US" sz="1200" dirty="0" smtClean="0">
                <a:latin typeface="Avenir Next Regular"/>
                <a:cs typeface="Avenir Next Regular"/>
              </a:rPr>
              <a:t>, Allan, </a:t>
            </a:r>
            <a:r>
              <a:rPr lang="en-US" sz="1200" dirty="0" err="1" smtClean="0">
                <a:latin typeface="Avenir Next Regular"/>
                <a:cs typeface="Avenir Next Regular"/>
              </a:rPr>
              <a:t>Teter</a:t>
            </a:r>
            <a:r>
              <a:rPr lang="en-US" sz="1200" dirty="0" smtClean="0">
                <a:latin typeface="Avenir Next Regular"/>
                <a:cs typeface="Avenir Next Regular"/>
              </a:rPr>
              <a:t> (1992) </a:t>
            </a:r>
            <a:r>
              <a:rPr lang="en-US" sz="1200" u="sng" dirty="0" smtClean="0">
                <a:latin typeface="Avenir Next Regular"/>
                <a:cs typeface="Avenir Next Regular"/>
              </a:rPr>
              <a:t>Physical Review Letters</a:t>
            </a:r>
            <a:r>
              <a:rPr lang="en-US" sz="1200" dirty="0" smtClean="0">
                <a:latin typeface="Avenir Next Regular"/>
                <a:cs typeface="Avenir Next Regular"/>
              </a:rPr>
              <a:t>, 68(24), 3603</a:t>
            </a:r>
            <a:endParaRPr lang="en-US" sz="1200" dirty="0">
              <a:latin typeface="Avenir Next Regular"/>
              <a:cs typeface="Avenir Next Regular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41363" y="1002008"/>
            <a:ext cx="7629759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182914"/>
            <a:ext cx="4000500" cy="48641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37100" y="2832100"/>
            <a:ext cx="411299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>
                <a:latin typeface="Avenir Next Regular"/>
                <a:cs typeface="Avenir Next Regular"/>
              </a:rPr>
              <a:t>Probing these modes optically (IR or Raman) depends on: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200" dirty="0" smtClean="0">
                <a:latin typeface="Avenir Next Regular"/>
                <a:cs typeface="Avenir Next Regular"/>
              </a:rPr>
              <a:t>Mode symmetry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200" dirty="0" err="1" smtClean="0">
                <a:latin typeface="Avenir Next Regular"/>
                <a:cs typeface="Avenir Next Regular"/>
              </a:rPr>
              <a:t>Tranverse</a:t>
            </a:r>
            <a:r>
              <a:rPr lang="en-US" sz="2200" dirty="0" smtClean="0">
                <a:latin typeface="Avenir Next Regular"/>
                <a:cs typeface="Avenir Next Regular"/>
              </a:rPr>
              <a:t> (couples to IR) </a:t>
            </a:r>
            <a:r>
              <a:rPr lang="en-US" sz="2200" dirty="0" err="1" smtClean="0">
                <a:latin typeface="Avenir Next Regular"/>
                <a:cs typeface="Avenir Next Regular"/>
              </a:rPr>
              <a:t>v</a:t>
            </a:r>
            <a:r>
              <a:rPr lang="en-US" sz="2200" dirty="0" smtClean="0">
                <a:latin typeface="Avenir Next Regular"/>
                <a:cs typeface="Avenir Next Regular"/>
              </a:rPr>
              <a:t>. longitudinal (does not)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34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800" y="5673674"/>
            <a:ext cx="878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dirty="0" smtClean="0">
                <a:latin typeface="Avenir Next Regular"/>
                <a:cs typeface="Avenir Next Regular"/>
              </a:rPr>
              <a:t>VSF probes both IR and Raman active transverse optical phonons: a simplified phonon spectrum that reflects bulk symmetry.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53" y="8460"/>
            <a:ext cx="9138147" cy="867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venir Next Medium"/>
                <a:ea typeface="+mj-ea"/>
                <a:cs typeface="Avenir Next Medium"/>
              </a:rPr>
              <a:t>VSF phonon spectroscopy in bulk </a:t>
            </a:r>
            <a:r>
              <a:rPr lang="en-US" sz="3600" dirty="0" err="1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3600" dirty="0" err="1" smtClean="0">
                <a:latin typeface="Avenir Next Medium"/>
                <a:ea typeface="+mj-ea"/>
                <a:cs typeface="Avenir Next Medium"/>
              </a:rPr>
              <a:t>-qtz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41363" y="925808"/>
            <a:ext cx="7629759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85719" y="5382774"/>
            <a:ext cx="398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venir Next Regular"/>
                <a:cs typeface="Avenir Next Regular"/>
              </a:rPr>
              <a:t>Liu and </a:t>
            </a:r>
            <a:r>
              <a:rPr lang="en-US" sz="1200" dirty="0" err="1" smtClean="0">
                <a:latin typeface="Avenir Next Regular"/>
                <a:cs typeface="Avenir Next Regular"/>
              </a:rPr>
              <a:t>Shen</a:t>
            </a:r>
            <a:r>
              <a:rPr lang="en-US" sz="1200" dirty="0" smtClean="0">
                <a:latin typeface="Avenir Next Regular"/>
                <a:cs typeface="Avenir Next Regular"/>
              </a:rPr>
              <a:t> (2008) </a:t>
            </a:r>
            <a:r>
              <a:rPr lang="en-US" sz="1200" u="sng" dirty="0" smtClean="0">
                <a:latin typeface="Avenir Next Regular"/>
                <a:cs typeface="Avenir Next Regular"/>
              </a:rPr>
              <a:t>Physical Review B</a:t>
            </a:r>
            <a:r>
              <a:rPr lang="en-US" sz="1200" dirty="0" smtClean="0">
                <a:latin typeface="Avenir Next Regular"/>
                <a:cs typeface="Avenir Next Regular"/>
              </a:rPr>
              <a:t>, 78(2), 024302 </a:t>
            </a:r>
            <a:endParaRPr lang="en-US" sz="1200" dirty="0">
              <a:latin typeface="Avenir Next Regular"/>
              <a:cs typeface="Avenir Next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2" y="6509668"/>
            <a:ext cx="178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IV. Solid 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066800"/>
            <a:ext cx="6223000" cy="2346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111" y="3647440"/>
            <a:ext cx="6080760" cy="1691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054" y="1295400"/>
            <a:ext cx="3028950" cy="12827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35600" y="1447800"/>
            <a:ext cx="2667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41219" y="339195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Next Regular"/>
                <a:cs typeface="Avenir Next Regular"/>
              </a:rPr>
              <a:t>795 cm</a:t>
            </a:r>
            <a:r>
              <a:rPr lang="en-US" sz="1400" baseline="30000" dirty="0" smtClean="0">
                <a:latin typeface="Avenir Next Regular"/>
                <a:cs typeface="Avenir Next Regular"/>
              </a:rPr>
              <a:t>-1</a:t>
            </a:r>
            <a:endParaRPr lang="en-US" sz="1400" baseline="30000" dirty="0">
              <a:latin typeface="Avenir Next Regular"/>
              <a:cs typeface="Avenir Next Regula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5118" y="3366551"/>
            <a:ext cx="1071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Next Regular"/>
                <a:cs typeface="Avenir Next Regular"/>
              </a:rPr>
              <a:t>1064 cm</a:t>
            </a:r>
            <a:r>
              <a:rPr lang="en-US" sz="1400" baseline="30000" dirty="0" smtClean="0">
                <a:latin typeface="Avenir Next Regular"/>
                <a:cs typeface="Avenir Next Regular"/>
              </a:rPr>
              <a:t>-1</a:t>
            </a:r>
            <a:endParaRPr lang="en-US" sz="1400" baseline="30000" dirty="0">
              <a:latin typeface="Avenir Next Regular"/>
              <a:cs typeface="Avenir Next Regula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6318" y="3366551"/>
            <a:ext cx="1071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Next Regular"/>
                <a:cs typeface="Avenir Next Regular"/>
              </a:rPr>
              <a:t>1160 cm</a:t>
            </a:r>
            <a:r>
              <a:rPr lang="en-US" sz="1400" baseline="30000" dirty="0" smtClean="0">
                <a:latin typeface="Avenir Next Regular"/>
                <a:cs typeface="Avenir Next Regular"/>
              </a:rPr>
              <a:t>-1</a:t>
            </a:r>
            <a:endParaRPr lang="en-US" sz="1400" baseline="30000" dirty="0"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35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53" y="8460"/>
            <a:ext cx="9138147" cy="1210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venir Next Medium"/>
                <a:ea typeface="+mj-ea"/>
                <a:cs typeface="Avenir Next Medium"/>
              </a:rPr>
              <a:t>VSF surface phonon spectroscopy on </a:t>
            </a:r>
            <a:r>
              <a:rPr lang="en-US" sz="3600" dirty="0" err="1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3600" dirty="0" err="1" smtClean="0">
                <a:latin typeface="Avenir Next Medium"/>
                <a:ea typeface="+mj-ea"/>
                <a:cs typeface="Avenir Next Medium"/>
              </a:rPr>
              <a:t>-qtz</a:t>
            </a:r>
            <a:r>
              <a:rPr lang="en-US" sz="3600" dirty="0" smtClean="0">
                <a:latin typeface="Avenir Next Medium"/>
                <a:ea typeface="+mj-ea"/>
                <a:cs typeface="Avenir Next Medium"/>
              </a:rPr>
              <a:t> and amorphous SiO</a:t>
            </a:r>
            <a:r>
              <a:rPr lang="en-US" sz="3600" baseline="-25000" dirty="0" smtClean="0">
                <a:latin typeface="Avenir Next Medium"/>
                <a:ea typeface="+mj-ea"/>
                <a:cs typeface="Avenir Next Medium"/>
              </a:rPr>
              <a:t>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41363" y="1319508"/>
            <a:ext cx="7629759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52" y="6509668"/>
            <a:ext cx="178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IV. Solid 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6562" y="4518442"/>
            <a:ext cx="66500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venir Next Regular"/>
                <a:cs typeface="Avenir Next Regular"/>
              </a:rPr>
              <a:t>Resonances appear in VSF response at,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err="1" smtClean="0">
                <a:latin typeface="Avenir Next Regular"/>
                <a:cs typeface="Avenir Next Regular"/>
              </a:rPr>
              <a:t>nonbulk</a:t>
            </a:r>
            <a:r>
              <a:rPr lang="en-US" sz="2200" dirty="0" smtClean="0">
                <a:latin typeface="Avenir Next Regular"/>
                <a:cs typeface="Avenir Next Regular"/>
              </a:rPr>
              <a:t> frequencies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err="1" smtClean="0">
                <a:latin typeface="Avenir Next Regular"/>
                <a:cs typeface="Avenir Next Regular"/>
              </a:rPr>
              <a:t>nonbulk</a:t>
            </a:r>
            <a:r>
              <a:rPr lang="en-US" sz="2200" dirty="0" smtClean="0">
                <a:latin typeface="Avenir Next Regular"/>
                <a:cs typeface="Avenir Next Regular"/>
              </a:rPr>
              <a:t> symmetries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latin typeface="Avenir Next Regular"/>
                <a:cs typeface="Avenir Next Regular"/>
              </a:rPr>
              <a:t>for amorphous material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latin typeface="Avenir Next Regular"/>
                <a:cs typeface="Avenir Next Regular"/>
              </a:rPr>
              <a:t>and are perturbed by surface chemistry</a:t>
            </a:r>
            <a:endParaRPr lang="en-US" sz="2200" dirty="0">
              <a:latin typeface="Avenir Next Regular"/>
              <a:cs typeface="Avenir Next Regular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587" y="1488222"/>
            <a:ext cx="5886450" cy="2832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80481" y="4307622"/>
            <a:ext cx="4391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venir Next Regular"/>
                <a:cs typeface="Avenir Next Regular"/>
              </a:rPr>
              <a:t>Liu and </a:t>
            </a:r>
            <a:r>
              <a:rPr lang="en-US" sz="1200" dirty="0" err="1" smtClean="0">
                <a:latin typeface="Avenir Next Regular"/>
                <a:cs typeface="Avenir Next Regular"/>
              </a:rPr>
              <a:t>Shen</a:t>
            </a:r>
            <a:r>
              <a:rPr lang="en-US" sz="1200" dirty="0" smtClean="0">
                <a:latin typeface="Avenir Next Regular"/>
                <a:cs typeface="Avenir Next Regular"/>
              </a:rPr>
              <a:t> (2008) </a:t>
            </a:r>
            <a:r>
              <a:rPr lang="en-US" sz="1200" u="sng" dirty="0" smtClean="0">
                <a:latin typeface="Avenir Next Regular"/>
                <a:cs typeface="Avenir Next Regular"/>
              </a:rPr>
              <a:t>Physical Review Letters</a:t>
            </a:r>
            <a:r>
              <a:rPr lang="en-US" sz="1200" dirty="0" smtClean="0">
                <a:latin typeface="Avenir Next Regular"/>
                <a:cs typeface="Avenir Next Regular"/>
              </a:rPr>
              <a:t>, 101(1), 016101 </a:t>
            </a:r>
            <a:endParaRPr lang="en-US" sz="1200" dirty="0"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36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2" y="6509668"/>
            <a:ext cx="178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IV. Solid 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53" y="8460"/>
            <a:ext cx="9138147" cy="1210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venir Next Medium"/>
                <a:ea typeface="+mj-ea"/>
                <a:cs typeface="Avenir Next Medium"/>
              </a:rPr>
              <a:t>VSF surface phonon spectroscopy on </a:t>
            </a:r>
            <a:r>
              <a:rPr lang="en-US" sz="3600" dirty="0" err="1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3600" dirty="0" err="1" smtClean="0">
                <a:latin typeface="Avenir Next Medium"/>
                <a:ea typeface="+mj-ea"/>
                <a:cs typeface="Avenir Next Medium"/>
              </a:rPr>
              <a:t>-qtz</a:t>
            </a:r>
            <a:r>
              <a:rPr lang="en-US" sz="3600" dirty="0" smtClean="0">
                <a:latin typeface="Avenir Next Medium"/>
                <a:ea typeface="+mj-ea"/>
                <a:cs typeface="Avenir Next Medium"/>
              </a:rPr>
              <a:t> for tracking surface reconstruction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2575" y="1334955"/>
            <a:ext cx="2025650" cy="4781550"/>
            <a:chOff x="777875" y="1449255"/>
            <a:chExt cx="2025650" cy="47815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875" y="1461955"/>
              <a:ext cx="2025650" cy="476885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587500" y="1449255"/>
              <a:ext cx="7366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741363" y="1243308"/>
            <a:ext cx="7629759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900" y="6053005"/>
            <a:ext cx="153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venir Next Regular"/>
                <a:cs typeface="Avenir Next Regular"/>
              </a:rPr>
              <a:t>wavenumber</a:t>
            </a:r>
            <a:r>
              <a:rPr lang="en-US" sz="1200" dirty="0" smtClean="0">
                <a:latin typeface="Avenir Next Regular"/>
                <a:cs typeface="Avenir Next Regular"/>
              </a:rPr>
              <a:t> (cm</a:t>
            </a:r>
            <a:r>
              <a:rPr lang="en-US" sz="1200" baseline="30000" dirty="0" smtClean="0">
                <a:latin typeface="Avenir Next Regular"/>
                <a:cs typeface="Avenir Next Regular"/>
              </a:rPr>
              <a:t>-1</a:t>
            </a:r>
            <a:r>
              <a:rPr lang="en-US" sz="1200" dirty="0" smtClean="0">
                <a:latin typeface="Avenir Next Regular"/>
                <a:cs typeface="Avenir Next Regular"/>
              </a:rPr>
              <a:t>)</a:t>
            </a:r>
            <a:endParaRPr lang="en-US" sz="1200" dirty="0">
              <a:latin typeface="Avenir Next Regular"/>
              <a:cs typeface="Avenir Next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4925" y="3772189"/>
            <a:ext cx="17684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Next Regular"/>
                <a:cs typeface="Avenir Next Regular"/>
              </a:rPr>
              <a:t>after being baked at 100°C</a:t>
            </a:r>
            <a:endParaRPr lang="en-US" sz="1600" dirty="0">
              <a:latin typeface="Avenir Next Regular"/>
              <a:cs typeface="Avenir Next Regular"/>
            </a:endParaRP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>
            <a:off x="1790701" y="4064577"/>
            <a:ext cx="7842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1879601" y="3327688"/>
            <a:ext cx="784225" cy="292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38425" y="3035589"/>
            <a:ext cx="17684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venir Next Regular"/>
                <a:cs typeface="Avenir Next Regular"/>
              </a:rPr>
              <a:t>rehydroxylated</a:t>
            </a:r>
            <a:r>
              <a:rPr lang="en-US" sz="1600" dirty="0" smtClean="0">
                <a:latin typeface="Avenir Next Regular"/>
                <a:cs typeface="Avenir Next Regular"/>
              </a:rPr>
              <a:t> in ambient air</a:t>
            </a:r>
            <a:endParaRPr lang="en-US" sz="1600" dirty="0">
              <a:latin typeface="Avenir Next Regular"/>
              <a:cs typeface="Avenir Next Regular"/>
            </a:endParaRPr>
          </a:p>
        </p:txBody>
      </p:sp>
      <p:cxnSp>
        <p:nvCxnSpPr>
          <p:cNvPr id="22" name="Straight Arrow Connector 21"/>
          <p:cNvCxnSpPr>
            <a:stCxn id="23" idx="1"/>
          </p:cNvCxnSpPr>
          <p:nvPr/>
        </p:nvCxnSpPr>
        <p:spPr>
          <a:xfrm rot="10800000">
            <a:off x="1828803" y="5537777"/>
            <a:ext cx="746123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74925" y="5702589"/>
            <a:ext cx="17684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Next Regular"/>
                <a:cs typeface="Avenir Next Regular"/>
              </a:rPr>
              <a:t>after being baked at 500°C</a:t>
            </a:r>
            <a:endParaRPr lang="en-US" sz="1600" dirty="0">
              <a:latin typeface="Avenir Next Regular"/>
              <a:cs typeface="Avenir Next Regular"/>
            </a:endParaRPr>
          </a:p>
        </p:txBody>
      </p:sp>
      <p:cxnSp>
        <p:nvCxnSpPr>
          <p:cNvPr id="24" name="Straight Arrow Connector 23"/>
          <p:cNvCxnSpPr>
            <a:stCxn id="26" idx="1"/>
          </p:cNvCxnSpPr>
          <p:nvPr/>
        </p:nvCxnSpPr>
        <p:spPr>
          <a:xfrm rot="10800000">
            <a:off x="1693334" y="4940301"/>
            <a:ext cx="881593" cy="469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74926" y="5117813"/>
            <a:ext cx="17684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venir Next Regular"/>
                <a:cs typeface="Avenir Next Regular"/>
              </a:rPr>
              <a:t>rehydroxylated</a:t>
            </a:r>
            <a:r>
              <a:rPr lang="en-US" sz="1600" dirty="0" smtClean="0">
                <a:latin typeface="Avenir Next Regular"/>
                <a:cs typeface="Avenir Next Regular"/>
              </a:rPr>
              <a:t> in ambient air</a:t>
            </a:r>
            <a:endParaRPr lang="en-US" sz="1600" dirty="0">
              <a:latin typeface="Avenir Next Regular"/>
              <a:cs typeface="Avenir Next Regular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0800000">
            <a:off x="1693333" y="4705351"/>
            <a:ext cx="8815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74938" y="4444778"/>
            <a:ext cx="17684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venir Next Regular"/>
                <a:cs typeface="Avenir Next Regular"/>
              </a:rPr>
              <a:t>rehydroxylated</a:t>
            </a:r>
            <a:r>
              <a:rPr lang="en-US" sz="1600" dirty="0" smtClean="0">
                <a:latin typeface="Avenir Next Regular"/>
                <a:cs typeface="Avenir Next Regular"/>
              </a:rPr>
              <a:t> in boiling water</a:t>
            </a:r>
            <a:endParaRPr lang="en-US" sz="1600" dirty="0">
              <a:latin typeface="Avenir Next Regular"/>
              <a:cs typeface="Avenir Next Regular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44441" y="1547802"/>
            <a:ext cx="947759" cy="733399"/>
            <a:chOff x="4144941" y="1750483"/>
            <a:chExt cx="947759" cy="733399"/>
          </a:xfrm>
        </p:grpSpPr>
        <p:sp>
          <p:nvSpPr>
            <p:cNvPr id="36" name="TextBox 35"/>
            <p:cNvSpPr txBox="1"/>
            <p:nvPr/>
          </p:nvSpPr>
          <p:spPr>
            <a:xfrm>
              <a:off x="4144941" y="2114550"/>
              <a:ext cx="382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venir Next Regular"/>
                  <a:cs typeface="Avenir Next Regular"/>
                </a:rPr>
                <a:t>Si</a:t>
              </a:r>
              <a:endParaRPr lang="en-US" dirty="0">
                <a:latin typeface="Avenir Next Regular"/>
                <a:cs typeface="Avenir Next Regular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10091" y="2108200"/>
              <a:ext cx="382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venir Next Regular"/>
                  <a:cs typeface="Avenir Next Regular"/>
                </a:rPr>
                <a:t>Si</a:t>
              </a:r>
              <a:endParaRPr lang="en-US" dirty="0">
                <a:latin typeface="Avenir Next Regular"/>
                <a:cs typeface="Avenir Next Regular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24340" y="1750483"/>
              <a:ext cx="382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venir Next Regular"/>
                  <a:cs typeface="Avenir Next Regular"/>
                </a:rPr>
                <a:t>O</a:t>
              </a:r>
              <a:endParaRPr lang="en-US" dirty="0">
                <a:latin typeface="Avenir Next Regular"/>
                <a:cs typeface="Avenir Next Regular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16200000" flipH="1" flipV="1">
              <a:off x="4406638" y="2081453"/>
              <a:ext cx="144966" cy="96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1400000" flipH="1" flipV="1">
              <a:off x="4705088" y="2056053"/>
              <a:ext cx="144966" cy="96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2453249" y="1558368"/>
            <a:ext cx="667970" cy="807431"/>
            <a:chOff x="3027730" y="2043668"/>
            <a:chExt cx="667970" cy="807431"/>
          </a:xfrm>
        </p:grpSpPr>
        <p:sp>
          <p:nvSpPr>
            <p:cNvPr id="46" name="TextBox 45"/>
            <p:cNvSpPr txBox="1"/>
            <p:nvPr/>
          </p:nvSpPr>
          <p:spPr>
            <a:xfrm>
              <a:off x="3027730" y="2481767"/>
              <a:ext cx="382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venir Next Regular"/>
                  <a:cs typeface="Avenir Next Regular"/>
                </a:rPr>
                <a:t>Si</a:t>
              </a:r>
              <a:endParaRPr lang="en-US" dirty="0">
                <a:latin typeface="Avenir Next Regular"/>
                <a:cs typeface="Avenir Next Regular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16200000" flipH="1">
              <a:off x="3125763" y="2443188"/>
              <a:ext cx="18737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034884" y="2043668"/>
              <a:ext cx="660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venir Next Regular"/>
                  <a:cs typeface="Avenir Next Regular"/>
                </a:rPr>
                <a:t>OH</a:t>
              </a:r>
              <a:endParaRPr lang="en-US" dirty="0">
                <a:latin typeface="Avenir Next Regular"/>
                <a:cs typeface="Avenir Next Regular"/>
              </a:endParaRPr>
            </a:p>
          </p:txBody>
        </p:sp>
      </p:grpSp>
      <p:cxnSp>
        <p:nvCxnSpPr>
          <p:cNvPr id="54" name="Elbow Connector 53"/>
          <p:cNvCxnSpPr/>
          <p:nvPr/>
        </p:nvCxnSpPr>
        <p:spPr>
          <a:xfrm rot="16200000" flipH="1">
            <a:off x="506379" y="2067981"/>
            <a:ext cx="514418" cy="377828"/>
          </a:xfrm>
          <a:prstGeom prst="bentConnector3">
            <a:avLst>
              <a:gd name="adj1" fmla="val 100611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0800000" flipV="1">
            <a:off x="1879601" y="1927700"/>
            <a:ext cx="689169" cy="2249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979328" y="1267222"/>
            <a:ext cx="4391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venir Next Regular"/>
                <a:cs typeface="Avenir Next Regular"/>
              </a:rPr>
              <a:t>Liu and </a:t>
            </a:r>
            <a:r>
              <a:rPr lang="en-US" sz="1200" dirty="0" err="1" smtClean="0">
                <a:latin typeface="Avenir Next Regular"/>
                <a:cs typeface="Avenir Next Regular"/>
              </a:rPr>
              <a:t>Shen</a:t>
            </a:r>
            <a:r>
              <a:rPr lang="en-US" sz="1200" dirty="0" smtClean="0">
                <a:latin typeface="Avenir Next Regular"/>
                <a:cs typeface="Avenir Next Regular"/>
              </a:rPr>
              <a:t> (2008) </a:t>
            </a:r>
            <a:r>
              <a:rPr lang="en-US" sz="1200" u="sng" dirty="0" smtClean="0">
                <a:latin typeface="Avenir Next Regular"/>
                <a:cs typeface="Avenir Next Regular"/>
              </a:rPr>
              <a:t>Physical Review Letters</a:t>
            </a:r>
            <a:r>
              <a:rPr lang="en-US" sz="1200" dirty="0" smtClean="0">
                <a:latin typeface="Avenir Next Regular"/>
                <a:cs typeface="Avenir Next Regular"/>
              </a:rPr>
              <a:t>, 101(1), 016101 </a:t>
            </a:r>
            <a:endParaRPr lang="en-US" sz="1200" dirty="0">
              <a:latin typeface="Avenir Next Regular"/>
              <a:cs typeface="Avenir Next Regular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618575" y="3116575"/>
            <a:ext cx="1135532" cy="1130659"/>
            <a:chOff x="4850398" y="3005949"/>
            <a:chExt cx="1135532" cy="1130659"/>
          </a:xfrm>
        </p:grpSpPr>
        <p:sp>
          <p:nvSpPr>
            <p:cNvPr id="65" name="TextBox 64"/>
            <p:cNvSpPr txBox="1"/>
            <p:nvPr/>
          </p:nvSpPr>
          <p:spPr>
            <a:xfrm>
              <a:off x="5237530" y="3613388"/>
              <a:ext cx="477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venir Next Regular"/>
                  <a:cs typeface="Avenir Next Regular"/>
                </a:rPr>
                <a:t>Si</a:t>
              </a:r>
              <a:endParaRPr lang="en-US" sz="2800" dirty="0">
                <a:latin typeface="Avenir Next Regular"/>
                <a:cs typeface="Avenir Next Regular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16200000" flipH="1">
              <a:off x="5335563" y="3574809"/>
              <a:ext cx="18737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5193881" y="3005949"/>
              <a:ext cx="792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venir Next Regular"/>
                  <a:cs typeface="Avenir Next Regular"/>
                </a:rPr>
                <a:t>OH</a:t>
              </a:r>
              <a:endParaRPr lang="en-US" sz="2800" dirty="0">
                <a:latin typeface="Avenir Next Regular"/>
                <a:cs typeface="Avenir Next Regular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850398" y="3171046"/>
              <a:ext cx="454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Avenir Next Regular"/>
                  <a:cs typeface="Avenir Next Regular"/>
                </a:rPr>
                <a:t>2</a:t>
              </a:r>
              <a:endParaRPr lang="en-US" sz="3600" dirty="0">
                <a:latin typeface="Avenir Next Regular"/>
                <a:cs typeface="Avenir Next Regular"/>
              </a:endParaRPr>
            </a:p>
          </p:txBody>
        </p:sp>
      </p:grpSp>
      <p:cxnSp>
        <p:nvCxnSpPr>
          <p:cNvPr id="73" name="Straight Arrow Connector 72"/>
          <p:cNvCxnSpPr>
            <a:cxnSpLocks/>
          </p:cNvCxnSpPr>
          <p:nvPr/>
        </p:nvCxnSpPr>
        <p:spPr>
          <a:xfrm rot="10800000">
            <a:off x="5698061" y="3831452"/>
            <a:ext cx="812807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>
            <a:off x="5731929" y="3674829"/>
            <a:ext cx="812807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639768" y="3724014"/>
            <a:ext cx="47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Si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337374" y="3724014"/>
            <a:ext cx="47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Si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07155" y="3326059"/>
            <a:ext cx="50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O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6973287" y="3724014"/>
            <a:ext cx="143951" cy="10743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396631" y="3704441"/>
            <a:ext cx="143951" cy="1201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8161874" y="3551382"/>
            <a:ext cx="8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H</a:t>
            </a:r>
            <a:r>
              <a:rPr lang="en-US" sz="2800" baseline="-25000" dirty="0" smtClean="0">
                <a:latin typeface="Avenir Next Regular"/>
                <a:cs typeface="Avenir Next Regular"/>
              </a:rPr>
              <a:t>2</a:t>
            </a:r>
            <a:r>
              <a:rPr lang="en-US" sz="2800" dirty="0" smtClean="0">
                <a:latin typeface="Avenir Next Regular"/>
                <a:cs typeface="Avenir Next Regular"/>
              </a:rPr>
              <a:t>O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814844" y="3591747"/>
            <a:ext cx="38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962058" y="5160889"/>
            <a:ext cx="2376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venir Next Regular"/>
                <a:cs typeface="Avenir Next Regular"/>
              </a:rPr>
              <a:t>surface </a:t>
            </a:r>
            <a:r>
              <a:rPr lang="en-US" sz="2200" i="1" dirty="0" smtClean="0">
                <a:latin typeface="Avenir Next Regular"/>
                <a:cs typeface="Avenir Next Regular"/>
              </a:rPr>
              <a:t>damage</a:t>
            </a:r>
            <a:endParaRPr lang="en-US" sz="2200" i="1" dirty="0">
              <a:latin typeface="Avenir Next Regular"/>
              <a:cs typeface="Avenir Next Regular"/>
            </a:endParaRPr>
          </a:p>
        </p:txBody>
      </p:sp>
      <p:sp>
        <p:nvSpPr>
          <p:cNvPr id="86" name="Right Brace 85"/>
          <p:cNvSpPr/>
          <p:nvPr/>
        </p:nvSpPr>
        <p:spPr>
          <a:xfrm>
            <a:off x="4317990" y="4512732"/>
            <a:ext cx="433707" cy="1732298"/>
          </a:xfrm>
          <a:prstGeom prst="rightBrace">
            <a:avLst>
              <a:gd name="adj1" fmla="val 36611"/>
              <a:gd name="adj2" fmla="val 50489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4953002" y="1864200"/>
            <a:ext cx="3115731" cy="764232"/>
            <a:chOff x="3623746" y="1795450"/>
            <a:chExt cx="3115731" cy="764232"/>
          </a:xfrm>
        </p:grpSpPr>
        <p:sp>
          <p:nvSpPr>
            <p:cNvPr id="88" name="TextBox 87"/>
            <p:cNvSpPr txBox="1"/>
            <p:nvPr/>
          </p:nvSpPr>
          <p:spPr>
            <a:xfrm>
              <a:off x="3812114" y="1795450"/>
              <a:ext cx="1326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venir Next Regular"/>
                  <a:cs typeface="Avenir Next Regular"/>
                </a:rPr>
                <a:t> = quartz</a:t>
              </a:r>
              <a:endParaRPr lang="en-US" sz="2200" dirty="0">
                <a:latin typeface="Avenir Next Regular"/>
                <a:cs typeface="Avenir Next Regular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881062" y="2124748"/>
              <a:ext cx="28584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venir Next Regular"/>
                  <a:cs typeface="Avenir Next Regular"/>
                </a:rPr>
                <a:t>= amorphous silica</a:t>
              </a:r>
              <a:endParaRPr lang="en-US" sz="2200" dirty="0">
                <a:latin typeface="Avenir Next Regular"/>
                <a:cs typeface="Avenir Next Regular"/>
              </a:endParaRPr>
            </a:p>
          </p:txBody>
        </p:sp>
        <p:sp>
          <p:nvSpPr>
            <p:cNvPr id="92" name="Rectangle 91"/>
            <p:cNvSpPr>
              <a:spLocks noChangeAspect="1"/>
            </p:cNvSpPr>
            <p:nvPr/>
          </p:nvSpPr>
          <p:spPr>
            <a:xfrm>
              <a:off x="3683012" y="1903407"/>
              <a:ext cx="247509" cy="2672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623746" y="2128795"/>
              <a:ext cx="4337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3366FF"/>
                  </a:solidFill>
                  <a:latin typeface="Avenir Next Regular"/>
                  <a:cs typeface="Avenir Next Regular"/>
                </a:rPr>
                <a:t>+</a:t>
              </a:r>
              <a:endParaRPr lang="en-US" sz="2200" b="1" dirty="0">
                <a:solidFill>
                  <a:srgbClr val="3366FF"/>
                </a:solidFill>
                <a:latin typeface="Avenir Next Regular"/>
                <a:cs typeface="Avenir Next Regular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venir Next Medium"/>
                <a:cs typeface="Avenir Next Medium"/>
              </a:rPr>
              <a:t>Conclusions</a:t>
            </a:r>
            <a:endParaRPr lang="en-US" sz="3600" dirty="0">
              <a:latin typeface="Avenir Next Medium"/>
              <a:cs typeface="Avenir Next Mediu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37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2" y="6509668"/>
            <a:ext cx="178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Conclusions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41363" y="1243308"/>
            <a:ext cx="7629759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1363" y="1562100"/>
            <a:ext cx="762975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latin typeface="Avenir Next Regular"/>
                <a:cs typeface="Avenir Next Regular"/>
              </a:rPr>
              <a:t>Using VSF spectroscopy one can probe </a:t>
            </a:r>
            <a:r>
              <a:rPr lang="en-US" sz="2400" i="1" u="sng" dirty="0" smtClean="0">
                <a:latin typeface="Avenir Next Regular"/>
                <a:cs typeface="Avenir Next Regular"/>
              </a:rPr>
              <a:t>both</a:t>
            </a:r>
            <a:r>
              <a:rPr lang="en-US" sz="2400" i="1" dirty="0" smtClean="0">
                <a:latin typeface="Avenir Next Regular"/>
                <a:cs typeface="Avenir Next Regular"/>
              </a:rPr>
              <a:t> </a:t>
            </a:r>
            <a:r>
              <a:rPr lang="en-US" sz="2400" dirty="0" smtClean="0">
                <a:latin typeface="Avenir Next Regular"/>
                <a:cs typeface="Avenir Next Regular"/>
              </a:rPr>
              <a:t>interfacial solvent (most work on water) </a:t>
            </a:r>
            <a:r>
              <a:rPr lang="en-US" sz="2400" i="1" u="sng" dirty="0" smtClean="0">
                <a:latin typeface="Avenir Next Regular"/>
                <a:cs typeface="Avenir Next Regular"/>
              </a:rPr>
              <a:t>and</a:t>
            </a:r>
            <a:r>
              <a:rPr lang="en-US" sz="2400" i="1" dirty="0" smtClean="0">
                <a:latin typeface="Avenir Next Regular"/>
                <a:cs typeface="Avenir Next Regular"/>
              </a:rPr>
              <a:t> </a:t>
            </a:r>
            <a:r>
              <a:rPr lang="en-US" sz="2400" dirty="0" smtClean="0">
                <a:latin typeface="Avenir Next Regular"/>
                <a:cs typeface="Avenir Next Regular"/>
              </a:rPr>
              <a:t>surface phonons at </a:t>
            </a:r>
            <a:r>
              <a:rPr lang="en-US" sz="2400" i="1" dirty="0" smtClean="0">
                <a:latin typeface="Avenir Next Regular"/>
                <a:cs typeface="Avenir Next Regular"/>
              </a:rPr>
              <a:t>buried interfaces</a:t>
            </a:r>
            <a:r>
              <a:rPr lang="en-US" sz="2400" dirty="0" smtClean="0">
                <a:latin typeface="Avenir Next Regular"/>
                <a:cs typeface="Avenir Next Regular"/>
              </a:rPr>
              <a:t>.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latin typeface="Avenir Next Regular"/>
                <a:cs typeface="Avenir Next Regular"/>
              </a:rPr>
              <a:t>Adding additional pulses to VSF experiments makes it possible to probe structural and energy relaxation dynamics with interfacial specificity.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latin typeface="Avenir Next Regular"/>
                <a:cs typeface="Avenir Next Regular"/>
              </a:rPr>
              <a:t>Future work:  optically probing the association of interfacial molecules with particular surface sites.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latin typeface="Avenir Next Medium"/>
                <a:cs typeface="Avenir Next Medium"/>
              </a:rPr>
              <a:t>Related Publications </a:t>
            </a:r>
            <a:r>
              <a:rPr lang="en-US" sz="3200" dirty="0" smtClean="0">
                <a:latin typeface="Avenir Next Medium"/>
                <a:cs typeface="Avenir Next Medium"/>
              </a:rPr>
              <a:t>(from our previous work the results of which were discussed above)</a:t>
            </a:r>
            <a:endParaRPr lang="en-US" sz="3200" dirty="0">
              <a:latin typeface="Avenir Next Medium"/>
              <a:cs typeface="Avenir Next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 err="1" smtClean="0">
                <a:latin typeface="Avenir Next Regular"/>
                <a:cs typeface="Avenir Next Regular"/>
              </a:rPr>
              <a:t>Sovago</a:t>
            </a:r>
            <a:r>
              <a:rPr lang="en-US" sz="1600" dirty="0" smtClean="0">
                <a:latin typeface="Avenir Next Regular"/>
                <a:cs typeface="Avenir Next Regular"/>
              </a:rPr>
              <a:t>, </a:t>
            </a:r>
            <a:r>
              <a:rPr lang="en-US" sz="1600" dirty="0" err="1" smtClean="0">
                <a:latin typeface="Avenir Next Regular"/>
                <a:cs typeface="Avenir Next Regular"/>
              </a:rPr>
              <a:t>Campen</a:t>
            </a:r>
            <a:r>
              <a:rPr lang="en-US" sz="1600" dirty="0" smtClean="0">
                <a:latin typeface="Avenir Next Regular"/>
                <a:cs typeface="Avenir Next Regular"/>
              </a:rPr>
              <a:t>, </a:t>
            </a:r>
            <a:r>
              <a:rPr lang="en-US" sz="1600" dirty="0" err="1" smtClean="0">
                <a:latin typeface="Avenir Next Regular"/>
                <a:cs typeface="Avenir Next Regular"/>
              </a:rPr>
              <a:t>Wurpel</a:t>
            </a:r>
            <a:r>
              <a:rPr lang="en-US" sz="1600" dirty="0" smtClean="0">
                <a:latin typeface="Avenir Next Regular"/>
                <a:cs typeface="Avenir Next Regular"/>
              </a:rPr>
              <a:t>, </a:t>
            </a:r>
            <a:r>
              <a:rPr lang="en-US" sz="1600" dirty="0" err="1" smtClean="0">
                <a:latin typeface="Avenir Next Regular"/>
                <a:cs typeface="Avenir Next Regular"/>
              </a:rPr>
              <a:t>Müller</a:t>
            </a:r>
            <a:r>
              <a:rPr lang="en-US" sz="1600" dirty="0" smtClean="0">
                <a:latin typeface="Avenir Next Regular"/>
                <a:cs typeface="Avenir Next Regular"/>
              </a:rPr>
              <a:t>, Bakker, Bonn (2008) </a:t>
            </a:r>
            <a:r>
              <a:rPr lang="en-US" sz="1600" i="1" dirty="0" err="1" smtClean="0">
                <a:latin typeface="Avenir Next Regular"/>
                <a:cs typeface="Avenir Next Regular"/>
              </a:rPr>
              <a:t>Vibrational</a:t>
            </a:r>
            <a:r>
              <a:rPr lang="en-US" sz="1600" i="1" dirty="0" smtClean="0">
                <a:latin typeface="Avenir Next Regular"/>
                <a:cs typeface="Avenir Next Regular"/>
              </a:rPr>
              <a:t> Response of Hydrogen-Bonded Interfacial Water is Dominated by Interfacial Coupling</a:t>
            </a:r>
            <a:r>
              <a:rPr lang="en-US" sz="1600" dirty="0" smtClean="0">
                <a:latin typeface="Avenir Next Regular"/>
                <a:cs typeface="Avenir Next Regular"/>
              </a:rPr>
              <a:t>, </a:t>
            </a:r>
            <a:r>
              <a:rPr lang="en-US" sz="1600" u="sng" dirty="0" smtClean="0">
                <a:latin typeface="Avenir Next Regular"/>
                <a:cs typeface="Avenir Next Regular"/>
              </a:rPr>
              <a:t>Physical Review Letters</a:t>
            </a:r>
            <a:r>
              <a:rPr lang="en-US" sz="1600" dirty="0" smtClean="0">
                <a:latin typeface="Avenir Next Regular"/>
                <a:cs typeface="Avenir Next Regular"/>
              </a:rPr>
              <a:t>, 100, 173901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err="1" smtClean="0">
                <a:latin typeface="Avenir Next Regular"/>
                <a:cs typeface="Avenir Next Regular"/>
              </a:rPr>
              <a:t>Sovago</a:t>
            </a:r>
            <a:r>
              <a:rPr lang="en-US" sz="1600" dirty="0" smtClean="0">
                <a:latin typeface="Avenir Next Regular"/>
                <a:cs typeface="Avenir Next Regular"/>
              </a:rPr>
              <a:t>, </a:t>
            </a:r>
            <a:r>
              <a:rPr lang="en-US" sz="1600" dirty="0" err="1" smtClean="0">
                <a:latin typeface="Avenir Next Regular"/>
                <a:cs typeface="Avenir Next Regular"/>
              </a:rPr>
              <a:t>Campen</a:t>
            </a:r>
            <a:r>
              <a:rPr lang="en-US" sz="1600" dirty="0" smtClean="0">
                <a:latin typeface="Avenir Next Regular"/>
                <a:cs typeface="Avenir Next Regular"/>
              </a:rPr>
              <a:t>, Bakker, Bonn (2009) </a:t>
            </a:r>
            <a:r>
              <a:rPr lang="en-US" sz="1600" i="1" dirty="0" smtClean="0">
                <a:latin typeface="Avenir Next Regular"/>
                <a:cs typeface="Avenir Next Regular"/>
              </a:rPr>
              <a:t>Hydrogen bonding strength of interfacial water determined </a:t>
            </a:r>
            <a:r>
              <a:rPr lang="en-US" sz="1600" i="1" dirty="0" smtClean="0">
                <a:latin typeface="Avenir Next Regular"/>
                <a:cs typeface="Avenir Next Regular"/>
              </a:rPr>
              <a:t>with surface sum-frequency generation</a:t>
            </a:r>
            <a:r>
              <a:rPr lang="en-US" sz="1600" dirty="0" smtClean="0">
                <a:latin typeface="Avenir Next Regular"/>
                <a:cs typeface="Avenir Next Regular"/>
              </a:rPr>
              <a:t>, </a:t>
            </a:r>
            <a:r>
              <a:rPr lang="en-US" sz="1600" u="sng" dirty="0" smtClean="0">
                <a:latin typeface="Avenir Next Regular"/>
                <a:cs typeface="Avenir Next Regular"/>
              </a:rPr>
              <a:t>Chemical Physics Letters</a:t>
            </a:r>
            <a:r>
              <a:rPr lang="en-US" sz="1600" dirty="0" smtClean="0">
                <a:latin typeface="Avenir Next Regular"/>
                <a:cs typeface="Avenir Next Regular"/>
              </a:rPr>
              <a:t>, 470, 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>
                <a:latin typeface="Avenir Next Regular"/>
                <a:cs typeface="Avenir Next Regular"/>
              </a:rPr>
              <a:t>Hsieh, </a:t>
            </a:r>
            <a:r>
              <a:rPr lang="en-US" sz="1600" dirty="0" err="1" smtClean="0">
                <a:latin typeface="Avenir Next Regular"/>
                <a:cs typeface="Avenir Next Regular"/>
              </a:rPr>
              <a:t>Campen</a:t>
            </a:r>
            <a:r>
              <a:rPr lang="en-US" sz="1600" dirty="0" smtClean="0">
                <a:latin typeface="Avenir Next Regular"/>
                <a:cs typeface="Avenir Next Regular"/>
              </a:rPr>
              <a:t>, Vila Verde, </a:t>
            </a:r>
            <a:r>
              <a:rPr lang="en-US" sz="1600" dirty="0" err="1" smtClean="0">
                <a:latin typeface="Avenir Next Regular"/>
                <a:cs typeface="Avenir Next Regular"/>
              </a:rPr>
              <a:t>Bolhuis</a:t>
            </a:r>
            <a:r>
              <a:rPr lang="en-US" sz="1600" dirty="0" smtClean="0">
                <a:latin typeface="Avenir Next Regular"/>
                <a:cs typeface="Avenir Next Regular"/>
              </a:rPr>
              <a:t>, </a:t>
            </a:r>
            <a:r>
              <a:rPr lang="en-US" sz="1600" dirty="0" err="1" smtClean="0">
                <a:latin typeface="Avenir Next Regular"/>
                <a:cs typeface="Avenir Next Regular"/>
              </a:rPr>
              <a:t>Nienhuys</a:t>
            </a:r>
            <a:r>
              <a:rPr lang="en-US" sz="1600" dirty="0" smtClean="0">
                <a:latin typeface="Avenir Next Regular"/>
                <a:cs typeface="Avenir Next Regular"/>
              </a:rPr>
              <a:t>, Bonn (2011) </a:t>
            </a:r>
            <a:r>
              <a:rPr lang="en-US" sz="1600" i="1" dirty="0" smtClean="0">
                <a:latin typeface="Avenir Next Regular"/>
                <a:cs typeface="Avenir Next Regular"/>
              </a:rPr>
              <a:t>Ultrafast Reorientation of Dangling OH Groups at the Air-Water Interface Using </a:t>
            </a:r>
            <a:r>
              <a:rPr lang="en-US" sz="1600" i="1" dirty="0" err="1" smtClean="0">
                <a:latin typeface="Avenir Next Regular"/>
                <a:cs typeface="Avenir Next Regular"/>
              </a:rPr>
              <a:t>Femtosecon</a:t>
            </a:r>
            <a:r>
              <a:rPr lang="en-US" sz="1600" i="1" dirty="0" err="1" smtClean="0">
                <a:latin typeface="Avenir Next Regular"/>
                <a:cs typeface="Avenir Next Regular"/>
              </a:rPr>
              <a:t>d</a:t>
            </a:r>
            <a:r>
              <a:rPr lang="en-US" sz="1600" i="1" dirty="0" smtClean="0">
                <a:latin typeface="Avenir Next Regular"/>
                <a:cs typeface="Avenir Next Regular"/>
              </a:rPr>
              <a:t> </a:t>
            </a:r>
            <a:r>
              <a:rPr lang="en-US" sz="1600" i="1" dirty="0" err="1" smtClean="0">
                <a:latin typeface="Avenir Next Regular"/>
                <a:cs typeface="Avenir Next Regular"/>
              </a:rPr>
              <a:t>Vibrational</a:t>
            </a:r>
            <a:r>
              <a:rPr lang="en-US" sz="1600" i="1" dirty="0" smtClean="0">
                <a:latin typeface="Avenir Next Regular"/>
                <a:cs typeface="Avenir Next Regular"/>
              </a:rPr>
              <a:t> Spectroscopy</a:t>
            </a:r>
            <a:r>
              <a:rPr lang="en-US" sz="1600" dirty="0" smtClean="0">
                <a:latin typeface="Avenir Next Regular"/>
                <a:cs typeface="Avenir Next Regular"/>
              </a:rPr>
              <a:t>, </a:t>
            </a:r>
            <a:r>
              <a:rPr lang="en-US" sz="1600" u="sng" dirty="0" smtClean="0">
                <a:latin typeface="Avenir Next Regular"/>
                <a:cs typeface="Avenir Next Regular"/>
              </a:rPr>
              <a:t>Physical Review Letters</a:t>
            </a:r>
            <a:r>
              <a:rPr lang="en-US" sz="1600" dirty="0" smtClean="0">
                <a:latin typeface="Avenir Next Regular"/>
                <a:cs typeface="Avenir Next Regular"/>
              </a:rPr>
              <a:t>, 107(11), 116102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>
                <a:latin typeface="Avenir Next Regular"/>
                <a:cs typeface="Avenir Next Regular"/>
              </a:rPr>
              <a:t>Vila Verde, </a:t>
            </a:r>
            <a:r>
              <a:rPr lang="en-US" sz="1600" dirty="0" err="1" smtClean="0">
                <a:latin typeface="Avenir Next Regular"/>
                <a:cs typeface="Avenir Next Regular"/>
              </a:rPr>
              <a:t>Bolhuis</a:t>
            </a:r>
            <a:r>
              <a:rPr lang="en-US" sz="1600" dirty="0" smtClean="0">
                <a:latin typeface="Avenir Next Regular"/>
                <a:cs typeface="Avenir Next Regular"/>
              </a:rPr>
              <a:t>, </a:t>
            </a:r>
            <a:r>
              <a:rPr lang="en-US" sz="1600" dirty="0" err="1" smtClean="0">
                <a:latin typeface="Avenir Next Regular"/>
                <a:cs typeface="Avenir Next Regular"/>
              </a:rPr>
              <a:t>Campen</a:t>
            </a:r>
            <a:r>
              <a:rPr lang="en-US" sz="1600" dirty="0" smtClean="0">
                <a:latin typeface="Avenir Next Regular"/>
                <a:cs typeface="Avenir Next Regular"/>
              </a:rPr>
              <a:t> (2012) </a:t>
            </a:r>
            <a:r>
              <a:rPr lang="en-US" sz="1600" i="1" dirty="0" smtClean="0">
                <a:latin typeface="Avenir Next Regular"/>
                <a:cs typeface="Avenir Next Regular"/>
              </a:rPr>
              <a:t>Statics and Dynamics of Free and Hydrogen-Bonded OH Groups at the Air/Water Interface</a:t>
            </a:r>
            <a:r>
              <a:rPr lang="en-US" sz="1600" dirty="0" smtClean="0">
                <a:latin typeface="Avenir Next Regular"/>
                <a:cs typeface="Avenir Next Regular"/>
              </a:rPr>
              <a:t>, </a:t>
            </a:r>
            <a:r>
              <a:rPr lang="en-US" sz="1600" u="sng" dirty="0" smtClean="0">
                <a:latin typeface="Avenir Next Regular"/>
                <a:cs typeface="Avenir Next Regular"/>
              </a:rPr>
              <a:t>Journal of Physical Chemistry B</a:t>
            </a:r>
            <a:r>
              <a:rPr lang="en-US" sz="1600" dirty="0" smtClean="0">
                <a:latin typeface="Avenir Next Regular"/>
                <a:cs typeface="Avenir Next Regular"/>
              </a:rPr>
              <a:t>, 116(31), 9467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01000" y="6511475"/>
            <a:ext cx="1141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bonus page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2929" y="6513282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4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53" y="11579"/>
            <a:ext cx="9138147" cy="699621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venir Next Medium"/>
                <a:cs typeface="Avenir Next Medium"/>
              </a:rPr>
              <a:t>Why </a:t>
            </a:r>
            <a:r>
              <a:rPr lang="en-US" sz="3600" dirty="0" err="1" smtClean="0">
                <a:latin typeface="Avenir Next Medium"/>
                <a:cs typeface="Avenir Next Medium"/>
              </a:rPr>
              <a:t>vibrational</a:t>
            </a:r>
            <a:r>
              <a:rPr lang="en-US" sz="3600" dirty="0" smtClean="0">
                <a:latin typeface="Avenir Next Medium"/>
                <a:cs typeface="Avenir Next Medium"/>
              </a:rPr>
              <a:t> spectroscopy?</a:t>
            </a:r>
            <a:endParaRPr lang="en-US" sz="3600" dirty="0">
              <a:latin typeface="Avenir Next Medium"/>
              <a:cs typeface="Avenir Next Medium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6384" y="652567"/>
            <a:ext cx="8288149" cy="771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Regular"/>
                <a:ea typeface="+mj-ea"/>
                <a:cs typeface="Avenir Next Regular"/>
              </a:rPr>
              <a:t>Vibrations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Regular"/>
                <a:ea typeface="+mj-ea"/>
                <a:cs typeface="Avenir Next Regular"/>
              </a:rPr>
              <a:t> </a:t>
            </a:r>
            <a:r>
              <a:rPr lang="en-US" sz="2600" i="1" dirty="0" smtClean="0">
                <a:latin typeface="Avenir Next Regular"/>
                <a:ea typeface="+mj-ea"/>
                <a:cs typeface="Avenir Next Regular"/>
              </a:rPr>
              <a:t>report, label free, on </a:t>
            </a:r>
            <a:r>
              <a:rPr lang="en-US" sz="2600" i="1" dirty="0" err="1" smtClean="0">
                <a:latin typeface="Avenir Next Regular"/>
                <a:ea typeface="+mj-ea"/>
                <a:cs typeface="Avenir Next Regular"/>
              </a:rPr>
              <a:t>interatomic</a:t>
            </a:r>
            <a:r>
              <a:rPr lang="en-US" sz="2600" i="1" dirty="0" smtClean="0">
                <a:latin typeface="Avenir Next Regular"/>
                <a:ea typeface="+mj-ea"/>
                <a:cs typeface="Avenir Next Regular"/>
              </a:rPr>
              <a:t>/molecular forces (and structure)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Regular"/>
              <a:ea typeface="+mj-ea"/>
              <a:cs typeface="Avenir Next Regular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97857" y="1535920"/>
            <a:ext cx="7229929" cy="907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11814" y="1645127"/>
            <a:ext cx="25285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venir Next Medium"/>
                <a:cs typeface="Avenir Next Medium"/>
              </a:rPr>
              <a:t>Liquids (water)</a:t>
            </a:r>
            <a:endParaRPr lang="en-US" sz="2600" dirty="0">
              <a:latin typeface="Avenir Next Medium"/>
              <a:cs typeface="Avenir Next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2" y="6509668"/>
            <a:ext cx="1490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I. Justification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42221" y="5467630"/>
            <a:ext cx="8673187" cy="11768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 smtClean="0">
                <a:latin typeface="Avenir Next Regular"/>
                <a:cs typeface="Avenir Next Regular"/>
              </a:rPr>
              <a:t>OH stretch modulated by </a:t>
            </a:r>
            <a:r>
              <a:rPr lang="en-US" sz="2600" dirty="0" err="1" smtClean="0">
                <a:latin typeface="Avenir Next Regular"/>
                <a:cs typeface="Avenir Next Regular"/>
              </a:rPr>
              <a:t>anharmonic</a:t>
            </a:r>
            <a:r>
              <a:rPr lang="en-US" sz="2600" i="1" dirty="0" smtClean="0">
                <a:latin typeface="Avenir Next Regular"/>
                <a:cs typeface="Avenir Next Regular"/>
              </a:rPr>
              <a:t> </a:t>
            </a:r>
            <a:r>
              <a:rPr lang="en-US" sz="2600" dirty="0" smtClean="0">
                <a:latin typeface="Avenir Next Regular"/>
                <a:cs typeface="Avenir Next Regular"/>
              </a:rPr>
              <a:t>coupling to low frequency modes.</a:t>
            </a:r>
            <a:endParaRPr lang="en-US" sz="2600" dirty="0">
              <a:latin typeface="Avenir Next Regular"/>
              <a:cs typeface="Avenir Next Regular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78409" y="2324983"/>
            <a:ext cx="3937000" cy="2959100"/>
          </a:xfrm>
          <a:prstGeom prst="rect">
            <a:avLst/>
          </a:prstGeom>
        </p:spPr>
      </p:pic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2403659" y="3664915"/>
            <a:ext cx="87313" cy="5048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2617972" y="2874340"/>
            <a:ext cx="1008062" cy="358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V="1">
            <a:off x="1381309" y="2820365"/>
            <a:ext cx="534988" cy="33338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 rot="10646880">
            <a:off x="625659" y="2829890"/>
            <a:ext cx="706438" cy="968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Calibri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 rot="5246880">
            <a:off x="1211447" y="2721940"/>
            <a:ext cx="298450" cy="2984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000">
              <a:ea typeface="Arial" charset="0"/>
              <a:cs typeface="Arial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 rot="17929047">
            <a:off x="100990" y="3191047"/>
            <a:ext cx="706437" cy="95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Calibri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 rot="12529047">
            <a:off x="114484" y="3418853"/>
            <a:ext cx="298450" cy="2984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000">
              <a:ea typeface="Arial" charset="0"/>
              <a:cs typeface="Arial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 rot="20798038">
            <a:off x="314509" y="2583828"/>
            <a:ext cx="619125" cy="619125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 rot="15398038">
            <a:off x="396266" y="2944983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 rot="14433259">
            <a:off x="1224940" y="2925934"/>
            <a:ext cx="220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>
                <a:latin typeface="Calibri" charset="0"/>
              </a:rPr>
              <a:t> </a:t>
            </a:r>
            <a:endParaRPr lang="en-US" sz="1000" b="1">
              <a:latin typeface="Calibri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 rot="14433259">
            <a:off x="134328" y="3687934"/>
            <a:ext cx="220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>
                <a:latin typeface="Calibri" charset="0"/>
              </a:rPr>
              <a:t> </a:t>
            </a:r>
            <a:endParaRPr lang="en-US" sz="1000" b="1">
              <a:latin typeface="Calibri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 rot="8373201">
            <a:off x="2178234" y="2545728"/>
            <a:ext cx="706438" cy="95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Calibri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 rot="2973201">
            <a:off x="2678297" y="2201240"/>
            <a:ext cx="298450" cy="2984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000"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 rot="15655371">
            <a:off x="1983765" y="3151359"/>
            <a:ext cx="706438" cy="95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Calibri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 rot="10255371">
            <a:off x="2240147" y="3426790"/>
            <a:ext cx="298450" cy="2984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000">
              <a:ea typeface="Arial" charset="0"/>
              <a:cs typeface="Arial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 rot="18524363">
            <a:off x="1947253" y="2510009"/>
            <a:ext cx="619125" cy="620713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 rot="13124363">
            <a:off x="2195697" y="288545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 rot="12159580">
            <a:off x="2808472" y="2382215"/>
            <a:ext cx="220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>
                <a:latin typeface="Calibri" charset="0"/>
              </a:rPr>
              <a:t> </a:t>
            </a:r>
            <a:endParaRPr lang="en-US" sz="1000" b="1">
              <a:latin typeface="Calibri" charset="0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 rot="12159580">
            <a:off x="2362384" y="3669678"/>
            <a:ext cx="220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>
                <a:latin typeface="Calibri" charset="0"/>
              </a:rPr>
              <a:t> </a:t>
            </a:r>
            <a:endParaRPr lang="en-US" sz="1000" b="1">
              <a:latin typeface="Calibri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 rot="11460249">
            <a:off x="2566615" y="4584726"/>
            <a:ext cx="705529" cy="9538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Calibri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 rot="6060249">
            <a:off x="3138756" y="4560005"/>
            <a:ext cx="298081" cy="29769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000">
              <a:ea typeface="Arial" charset="0"/>
              <a:cs typeface="Arial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 rot="18742417">
            <a:off x="1971449" y="4809932"/>
            <a:ext cx="705529" cy="9538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Calibri" charset="0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 rot="13342417">
            <a:off x="1911230" y="4977615"/>
            <a:ext cx="298081" cy="29769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000">
              <a:ea typeface="Arial" charset="0"/>
              <a:cs typeface="Arial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 rot="11410">
            <a:off x="2260991" y="4249694"/>
            <a:ext cx="619199" cy="620009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 rot="16211410">
            <a:off x="2295651" y="4579279"/>
            <a:ext cx="247407" cy="36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 rot="15246628">
            <a:off x="3118101" y="4758669"/>
            <a:ext cx="220580" cy="2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>
                <a:latin typeface="Calibri" charset="0"/>
              </a:rPr>
              <a:t> </a:t>
            </a:r>
            <a:endParaRPr lang="en-US" sz="1000" b="1">
              <a:latin typeface="Calibri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 rot="15246628">
            <a:off x="1893438" y="5175464"/>
            <a:ext cx="220580" cy="2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>
                <a:latin typeface="Calibri" charset="0"/>
              </a:rPr>
              <a:t> </a:t>
            </a:r>
            <a:endParaRPr lang="en-US" sz="1000" b="1">
              <a:latin typeface="Calibri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 rot="1311101">
            <a:off x="3508559" y="3272803"/>
            <a:ext cx="706438" cy="95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Calibri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 rot="17511101">
            <a:off x="3362509" y="3023565"/>
            <a:ext cx="298450" cy="2984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000">
              <a:ea typeface="Arial" charset="0"/>
              <a:cs typeface="Arial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 rot="8593271">
            <a:off x="4137209" y="3164853"/>
            <a:ext cx="706438" cy="95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Calibri" charset="0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 rot="3193271">
            <a:off x="4650766" y="2840209"/>
            <a:ext cx="296862" cy="2984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2000">
              <a:ea typeface="Arial" charset="0"/>
              <a:cs typeface="Arial" charset="0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 rot="11462260">
            <a:off x="3881622" y="3145803"/>
            <a:ext cx="619125" cy="620712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47" name="Text Box 37"/>
          <p:cNvSpPr txBox="1">
            <a:spLocks noChangeArrowheads="1"/>
          </p:cNvSpPr>
          <p:nvPr/>
        </p:nvSpPr>
        <p:spPr bwMode="auto">
          <a:xfrm rot="6062260">
            <a:off x="4255478" y="3095797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2929" y="6513282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5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2" y="6509668"/>
            <a:ext cx="1536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II. Background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53" y="11579"/>
            <a:ext cx="9138147" cy="68268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venir Next Medium"/>
                <a:cs typeface="Avenir Next Medium"/>
              </a:rPr>
              <a:t>Interface specific </a:t>
            </a:r>
            <a:r>
              <a:rPr lang="en-US" sz="3600" dirty="0" err="1" smtClean="0">
                <a:latin typeface="Avenir Next Medium"/>
                <a:cs typeface="Avenir Next Medium"/>
              </a:rPr>
              <a:t>vibrational</a:t>
            </a:r>
            <a:r>
              <a:rPr lang="en-US" sz="3600" dirty="0" smtClean="0">
                <a:latin typeface="Avenir Next Medium"/>
                <a:cs typeface="Avenir Next Medium"/>
              </a:rPr>
              <a:t> spectroscopy</a:t>
            </a:r>
            <a:endParaRPr lang="en-US" sz="3600" dirty="0">
              <a:latin typeface="Avenir Next Medium"/>
              <a:cs typeface="Avenir Next Medium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4507" y="577550"/>
            <a:ext cx="7502072" cy="58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i="1" dirty="0" err="1" smtClean="0">
                <a:latin typeface="Avenir Next Regular"/>
                <a:ea typeface="+mj-ea"/>
                <a:cs typeface="Avenir Next Regular"/>
              </a:rPr>
              <a:t>Vibrational</a:t>
            </a:r>
            <a:r>
              <a:rPr lang="en-US" sz="2600" i="1" dirty="0" smtClean="0">
                <a:latin typeface="Avenir Next Regular"/>
                <a:ea typeface="+mj-ea"/>
                <a:cs typeface="Avenir Next Regular"/>
              </a:rPr>
              <a:t> Sum Frequency Spectroscopy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Regular"/>
              <a:ea typeface="+mj-ea"/>
              <a:cs typeface="Avenir Next Regular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97857" y="1187554"/>
            <a:ext cx="7229929" cy="907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63580" y="3750738"/>
            <a:ext cx="3505200" cy="175101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63580" y="2009250"/>
            <a:ext cx="3505200" cy="1752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124857" y="1858384"/>
            <a:ext cx="1791323" cy="1903466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4296" y="1392006"/>
            <a:ext cx="45442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 err="1" smtClean="0">
                <a:solidFill>
                  <a:srgbClr val="CC00CC"/>
                </a:solidFill>
                <a:cs typeface="Helvetica"/>
              </a:rPr>
              <a:t>ir</a:t>
            </a:r>
            <a:endParaRPr lang="en-US" sz="3000" dirty="0" smtClean="0">
              <a:solidFill>
                <a:srgbClr val="CC00CC"/>
              </a:solidFill>
              <a:cs typeface="Helvetica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7626293" y="4698475"/>
            <a:ext cx="0" cy="762000"/>
          </a:xfrm>
          <a:prstGeom prst="line">
            <a:avLst/>
          </a:prstGeom>
          <a:noFill/>
          <a:ln w="130175">
            <a:solidFill>
              <a:srgbClr val="CC00CC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824507" y="2237850"/>
            <a:ext cx="2091673" cy="1524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52356" y="1799115"/>
            <a:ext cx="71835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cs typeface="Helvetica"/>
              </a:rPr>
              <a:t>vis</a:t>
            </a:r>
            <a:endParaRPr lang="en-GB" sz="3000" dirty="0">
              <a:solidFill>
                <a:srgbClr val="FF0000"/>
              </a:solidFill>
              <a:cs typeface="Helvetica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7626293" y="1955275"/>
            <a:ext cx="0" cy="2743200"/>
          </a:xfrm>
          <a:prstGeom prst="line">
            <a:avLst/>
          </a:prstGeom>
          <a:noFill/>
          <a:ln w="1301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916180" y="2237850"/>
            <a:ext cx="2590800" cy="1524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494280" y="1818750"/>
            <a:ext cx="7600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 err="1" smtClean="0">
                <a:solidFill>
                  <a:srgbClr val="0000FF"/>
                </a:solidFill>
                <a:cs typeface="Helvetica"/>
              </a:rPr>
              <a:t>sfg</a:t>
            </a:r>
            <a:endParaRPr lang="en-GB" sz="3000" dirty="0">
              <a:solidFill>
                <a:srgbClr val="0000FF"/>
              </a:solidFill>
              <a:cs typeface="Helvetica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521393" y="5209650"/>
            <a:ext cx="8665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</a:rPr>
              <a:t> </a:t>
            </a:r>
            <a:r>
              <a:rPr lang="en-US" sz="2400" dirty="0" err="1" smtClean="0"/>
              <a:t>ν</a:t>
            </a:r>
            <a:r>
              <a:rPr lang="en-US" sz="2400" dirty="0" smtClean="0"/>
              <a:t>=0</a:t>
            </a:r>
            <a:endParaRPr lang="en-GB" sz="2400" dirty="0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 rot="17813621">
            <a:off x="2688374" y="3794394"/>
            <a:ext cx="376238" cy="50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 rot="12413621">
            <a:off x="2679096" y="3913203"/>
            <a:ext cx="185738" cy="190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sz="2000">
              <a:ea typeface="Arial" charset="0"/>
              <a:cs typeface="Arial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 rot="3495789">
            <a:off x="2659799" y="3456257"/>
            <a:ext cx="376237" cy="50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6" name="Oval 22"/>
          <p:cNvSpPr>
            <a:spLocks noChangeAspect="1" noChangeArrowheads="1"/>
          </p:cNvSpPr>
          <p:nvPr/>
        </p:nvSpPr>
        <p:spPr bwMode="auto">
          <a:xfrm rot="19695789">
            <a:off x="2650787" y="3220407"/>
            <a:ext cx="182563" cy="18256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sz="2000">
              <a:ea typeface="Arial" charset="0"/>
              <a:cs typeface="Arial" charset="0"/>
            </a:endParaRPr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 rot="6364782">
            <a:off x="2798705" y="3487213"/>
            <a:ext cx="330200" cy="3302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542846" y="5059460"/>
            <a:ext cx="2851256" cy="36933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Next Medium"/>
                <a:cs typeface="Avenir Next Medium"/>
              </a:rPr>
              <a:t>forbidden in bulk water</a:t>
            </a:r>
          </a:p>
        </p:txBody>
      </p:sp>
      <p:grpSp>
        <p:nvGrpSpPr>
          <p:cNvPr id="29" name="Group 29"/>
          <p:cNvGrpSpPr>
            <a:grpSpLocks/>
          </p:cNvGrpSpPr>
          <p:nvPr/>
        </p:nvGrpSpPr>
        <p:grpSpPr bwMode="auto">
          <a:xfrm rot="6252332">
            <a:off x="4949768" y="2652188"/>
            <a:ext cx="1295400" cy="1295400"/>
            <a:chOff x="2928" y="816"/>
            <a:chExt cx="576" cy="576"/>
          </a:xfrm>
        </p:grpSpPr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3168" y="816"/>
              <a:ext cx="96" cy="57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 rot="-5400000">
              <a:off x="3168" y="816"/>
              <a:ext cx="96" cy="57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3521018" y="4255563"/>
            <a:ext cx="1147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800" i="1">
                <a:latin typeface="Symbol" charset="2"/>
              </a:rPr>
              <a:t>c</a:t>
            </a:r>
            <a:r>
              <a:rPr lang="en-GB" sz="2800" baseline="30000">
                <a:latin typeface="Calibri" charset="0"/>
              </a:rPr>
              <a:t>(2)</a:t>
            </a:r>
            <a:r>
              <a:rPr lang="en-GB" sz="2800">
                <a:latin typeface="Calibri" charset="0"/>
              </a:rPr>
              <a:t>=0</a:t>
            </a:r>
            <a:endParaRPr lang="en-US" sz="2800">
              <a:latin typeface="Calibri" charset="0"/>
            </a:endParaRPr>
          </a:p>
        </p:txBody>
      </p:sp>
      <p:grpSp>
        <p:nvGrpSpPr>
          <p:cNvPr id="33" name="Group 41"/>
          <p:cNvGrpSpPr>
            <a:grpSpLocks/>
          </p:cNvGrpSpPr>
          <p:nvPr/>
        </p:nvGrpSpPr>
        <p:grpSpPr bwMode="auto">
          <a:xfrm>
            <a:off x="3521018" y="3174475"/>
            <a:ext cx="1147762" cy="519113"/>
            <a:chOff x="3016" y="3067"/>
            <a:chExt cx="723" cy="327"/>
          </a:xfrm>
        </p:grpSpPr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>
              <a:off x="3016" y="3067"/>
              <a:ext cx="72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2800" i="1">
                  <a:latin typeface="Symbol" charset="2"/>
                </a:rPr>
                <a:t>c</a:t>
              </a:r>
              <a:r>
                <a:rPr lang="en-GB" sz="2800" baseline="30000">
                  <a:latin typeface="Calibri" charset="0"/>
                </a:rPr>
                <a:t>(2)</a:t>
              </a:r>
              <a:r>
                <a:rPr lang="en-GB" sz="2800">
                  <a:latin typeface="Calibri" charset="0"/>
                </a:rPr>
                <a:t>=0</a:t>
              </a:r>
              <a:endParaRPr lang="en-US" sz="2800">
                <a:latin typeface="Calibri" charset="0"/>
              </a:endParaRPr>
            </a:p>
          </p:txBody>
        </p:sp>
        <p:sp>
          <p:nvSpPr>
            <p:cNvPr id="35" name="Line 40"/>
            <p:cNvSpPr>
              <a:spLocks noChangeShapeType="1"/>
            </p:cNvSpPr>
            <p:nvPr/>
          </p:nvSpPr>
          <p:spPr bwMode="auto">
            <a:xfrm flipH="1">
              <a:off x="3406" y="3195"/>
              <a:ext cx="30" cy="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Rectangle 42"/>
          <p:cNvSpPr>
            <a:spLocks noChangeArrowheads="1"/>
          </p:cNvSpPr>
          <p:nvPr/>
        </p:nvSpPr>
        <p:spPr bwMode="auto">
          <a:xfrm rot="1311101">
            <a:off x="4948180" y="4930250"/>
            <a:ext cx="706438" cy="95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" name="Oval 43"/>
          <p:cNvSpPr>
            <a:spLocks noChangeArrowheads="1"/>
          </p:cNvSpPr>
          <p:nvPr/>
        </p:nvSpPr>
        <p:spPr bwMode="auto">
          <a:xfrm rot="17511101">
            <a:off x="4802130" y="4681013"/>
            <a:ext cx="298450" cy="2984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sz="2000">
              <a:ea typeface="Arial" charset="0"/>
              <a:cs typeface="Arial" charset="0"/>
            </a:endParaRPr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 rot="8593271">
            <a:off x="5576830" y="4822300"/>
            <a:ext cx="706438" cy="95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" name="Oval 45"/>
          <p:cNvSpPr>
            <a:spLocks noChangeArrowheads="1"/>
          </p:cNvSpPr>
          <p:nvPr/>
        </p:nvSpPr>
        <p:spPr bwMode="auto">
          <a:xfrm rot="3193271">
            <a:off x="6090386" y="4497657"/>
            <a:ext cx="296863" cy="2984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sz="2000">
              <a:ea typeface="Arial" charset="0"/>
              <a:cs typeface="Arial" charset="0"/>
            </a:endParaRPr>
          </a:p>
        </p:txBody>
      </p:sp>
      <p:sp>
        <p:nvSpPr>
          <p:cNvPr id="40" name="Oval 46"/>
          <p:cNvSpPr>
            <a:spLocks noChangeArrowheads="1"/>
          </p:cNvSpPr>
          <p:nvPr/>
        </p:nvSpPr>
        <p:spPr bwMode="auto">
          <a:xfrm rot="11462260">
            <a:off x="5321243" y="4803250"/>
            <a:ext cx="619125" cy="620713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41" name="Text Box 47"/>
          <p:cNvSpPr txBox="1">
            <a:spLocks noChangeArrowheads="1"/>
          </p:cNvSpPr>
          <p:nvPr/>
        </p:nvSpPr>
        <p:spPr bwMode="auto">
          <a:xfrm rot="6062260">
            <a:off x="5695099" y="4753244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7335780" y="1955275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7321493" y="467625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7321493" y="543825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8083493" y="1933050"/>
            <a:ext cx="0" cy="3505200"/>
          </a:xfrm>
          <a:prstGeom prst="line">
            <a:avLst/>
          </a:prstGeom>
          <a:noFill/>
          <a:ln w="13017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32"/>
          <p:cNvGrpSpPr>
            <a:grpSpLocks/>
          </p:cNvGrpSpPr>
          <p:nvPr/>
        </p:nvGrpSpPr>
        <p:grpSpPr bwMode="auto">
          <a:xfrm rot="7798120">
            <a:off x="7626293" y="2695050"/>
            <a:ext cx="914400" cy="914400"/>
            <a:chOff x="2928" y="816"/>
            <a:chExt cx="576" cy="576"/>
          </a:xfrm>
        </p:grpSpPr>
        <p:sp>
          <p:nvSpPr>
            <p:cNvPr id="47" name="Rectangle 33"/>
            <p:cNvSpPr>
              <a:spLocks noChangeArrowheads="1"/>
            </p:cNvSpPr>
            <p:nvPr/>
          </p:nvSpPr>
          <p:spPr bwMode="auto">
            <a:xfrm>
              <a:off x="3168" y="816"/>
              <a:ext cx="96" cy="57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8" name="Rectangle 34"/>
            <p:cNvSpPr>
              <a:spLocks noChangeArrowheads="1"/>
            </p:cNvSpPr>
            <p:nvPr/>
          </p:nvSpPr>
          <p:spPr bwMode="auto">
            <a:xfrm rot="-5400000">
              <a:off x="3168" y="816"/>
              <a:ext cx="96" cy="57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6521393" y="4434950"/>
            <a:ext cx="8665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</a:rPr>
              <a:t> </a:t>
            </a:r>
            <a:r>
              <a:rPr lang="en-US" sz="2400" dirty="0" err="1" smtClean="0"/>
              <a:t>ν</a:t>
            </a:r>
            <a:r>
              <a:rPr lang="en-US" sz="2400" dirty="0" smtClean="0"/>
              <a:t>=1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0.0074 L -0.00399 -0.003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0926 L 0.00052 -0.0032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162 L 0.00487 0.0092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185 L 0.00364 -0.01019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4699 " pathEditMode="relative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069 0.1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0007 0.136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2.77778E-7 0.1261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4699 " pathEditMode="relative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4699 " pathEditMode="relative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4699 " pathEditMode="relative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4699 " pathEditMode="relative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4699 " pathEditMode="relative" ptsTypes="AA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4699 " pathEditMode="relative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4699 " pathEditMode="relative" ptsTypes="AA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6" grpId="0" animBg="1"/>
      <p:bldP spid="17" grpId="0" animBg="1"/>
      <p:bldP spid="17" grpId="1" animBg="1"/>
      <p:bldP spid="18" grpId="0"/>
      <p:bldP spid="18" grpId="1"/>
      <p:bldP spid="19" grpId="0" animBg="1"/>
      <p:bldP spid="20" grpId="0" animBg="1"/>
      <p:bldP spid="20" grpId="1" animBg="1"/>
      <p:bldP spid="21" grpId="0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7" grpId="0" animBg="1"/>
      <p:bldP spid="28" grpId="0" animBg="1"/>
      <p:bldP spid="32" grpId="0"/>
      <p:bldP spid="37" grpId="0" animBg="1"/>
      <p:bldP spid="39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9785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49785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49785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49785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49785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49785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449785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449785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467927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72929" y="6513282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6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2" y="6509668"/>
            <a:ext cx="1403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II. Background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853" y="11579"/>
            <a:ext cx="9138147" cy="78428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venir Next Medium"/>
                <a:cs typeface="Avenir Next Medium"/>
              </a:rPr>
              <a:t>What is detected?</a:t>
            </a:r>
            <a:endParaRPr lang="en-US" sz="3600" dirty="0">
              <a:latin typeface="Avenir Next Medium"/>
              <a:cs typeface="Avenir Next Medium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2" y="601126"/>
            <a:ext cx="9138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>
                <a:latin typeface="Avenir Next Regular"/>
                <a:cs typeface="Avenir Next Regular"/>
              </a:rPr>
              <a:t>The field radiated by the second order induced polarization</a:t>
            </a:r>
            <a:endParaRPr lang="en-US" sz="2600" i="1" dirty="0">
              <a:latin typeface="Avenir Next Regular"/>
              <a:cs typeface="Avenir Next Regular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97857" y="1136752"/>
            <a:ext cx="7229929" cy="907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04913" y="1371593"/>
            <a:ext cx="7332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venir Next Regular"/>
                <a:cs typeface="Avenir Next Regular"/>
              </a:rPr>
              <a:t>Induced polarization can be expanded in a Taylor series</a:t>
            </a:r>
            <a:endParaRPr lang="en-US" sz="2200" dirty="0">
              <a:latin typeface="Avenir Next Regular"/>
              <a:cs typeface="Avenir Next Regula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4113" y="2573915"/>
            <a:ext cx="7468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venir Next Regular"/>
                <a:cs typeface="Avenir Next Regular"/>
              </a:rPr>
              <a:t>Assuming two incident plane waves and just considering the second order term,</a:t>
            </a:r>
            <a:endParaRPr lang="en-US" sz="2200" dirty="0">
              <a:latin typeface="Avenir Next Regular"/>
              <a:cs typeface="Avenir Next Regular"/>
            </a:endParaRPr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063754" y="2032008"/>
            <a:ext cx="5016500" cy="3937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968500" y="3422650"/>
            <a:ext cx="5257800" cy="4191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93700" y="4368800"/>
            <a:ext cx="1181100" cy="3810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756557" y="5422900"/>
            <a:ext cx="3581400" cy="3810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584700" y="5473700"/>
            <a:ext cx="3073400" cy="6858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26" idx="2"/>
            <a:endCxn id="27" idx="3"/>
          </p:cNvCxnSpPr>
          <p:nvPr/>
        </p:nvCxnSpPr>
        <p:spPr>
          <a:xfrm rot="5400000">
            <a:off x="2727325" y="2689225"/>
            <a:ext cx="717550" cy="3022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2"/>
            <a:endCxn id="28" idx="0"/>
          </p:cNvCxnSpPr>
          <p:nvPr/>
        </p:nvCxnSpPr>
        <p:spPr>
          <a:xfrm rot="5400000">
            <a:off x="2781754" y="3607254"/>
            <a:ext cx="1581150" cy="20501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2"/>
            <a:endCxn id="29" idx="0"/>
          </p:cNvCxnSpPr>
          <p:nvPr/>
        </p:nvCxnSpPr>
        <p:spPr>
          <a:xfrm rot="16200000" flipH="1">
            <a:off x="4543425" y="3895725"/>
            <a:ext cx="163195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5943599" y="4216400"/>
            <a:ext cx="3073400" cy="685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38" name="Straight Arrow Connector 37"/>
          <p:cNvCxnSpPr>
            <a:stCxn id="26" idx="2"/>
            <a:endCxn id="30" idx="1"/>
          </p:cNvCxnSpPr>
          <p:nvPr/>
        </p:nvCxnSpPr>
        <p:spPr>
          <a:xfrm rot="16200000" flipH="1">
            <a:off x="4911724" y="3527425"/>
            <a:ext cx="717550" cy="1346199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7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53" y="11580"/>
            <a:ext cx="9138147" cy="716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Medium"/>
                <a:ea typeface="+mj-ea"/>
                <a:cs typeface="Avenir Next Medium"/>
              </a:rPr>
              <a:t>Origin of Interfacial Specificity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97857" y="1204488"/>
            <a:ext cx="7229929" cy="907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2" y="660395"/>
            <a:ext cx="9138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>
                <a:latin typeface="Avenir Next Regular"/>
                <a:cs typeface="Avenir Next Regular"/>
              </a:rPr>
              <a:t>Even order nonlinear susceptibilities</a:t>
            </a:r>
            <a:endParaRPr lang="en-US" sz="2600" i="1" dirty="0">
              <a:latin typeface="Avenir Next Regular"/>
              <a:cs typeface="Avenir Next Regula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126" y="1295380"/>
            <a:ext cx="7922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venir Next Regular"/>
                <a:cs typeface="Avenir Next Regular"/>
              </a:rPr>
              <a:t>Second order nonlinear susceptibilities are third rank tensors</a:t>
            </a:r>
          </a:p>
          <a:p>
            <a:pPr algn="ctr"/>
            <a:r>
              <a:rPr lang="en-US" sz="2200" dirty="0" smtClean="0">
                <a:latin typeface="Avenir Next Regular"/>
                <a:cs typeface="Avenir Next Regular"/>
              </a:rPr>
              <a:t>…</a:t>
            </a:r>
            <a:endParaRPr lang="en-US" sz="2200" dirty="0">
              <a:latin typeface="Avenir Next Regular"/>
              <a:cs typeface="Avenir Next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767" y="2116021"/>
            <a:ext cx="8263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venir Next Regular"/>
                <a:cs typeface="Avenir Next Regular"/>
              </a:rPr>
              <a:t>Changing the sign of all indices is equivalent to inverting the axes: the material response must change sign…</a:t>
            </a:r>
            <a:endParaRPr lang="en-US" sz="2200" dirty="0">
              <a:latin typeface="Avenir Next Regular"/>
              <a:cs typeface="Avenir Next Regula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728" y="3678560"/>
            <a:ext cx="8263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venir Next Regular"/>
                <a:cs typeface="Avenir Next Regular"/>
              </a:rPr>
              <a:t>But, with inversion symmetry, all directions are equivalent so…</a:t>
            </a:r>
            <a:endParaRPr lang="en-US" sz="2200" dirty="0">
              <a:latin typeface="Avenir Next Regular"/>
              <a:cs typeface="Avenir Next Regular"/>
            </a:endParaRP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361263" y="3009256"/>
            <a:ext cx="2438400" cy="5080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86155" y="4651261"/>
            <a:ext cx="2171700" cy="50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8725" y="5328843"/>
            <a:ext cx="8263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venir Next Regular"/>
                <a:cs typeface="Avenir Next Regular"/>
              </a:rPr>
              <a:t>For materials with inversion symmetry (</a:t>
            </a:r>
            <a:r>
              <a:rPr lang="en-US" sz="2200" dirty="0" smtClean="0">
                <a:latin typeface="Lucida Grande"/>
                <a:ea typeface="Lucida Grande"/>
                <a:cs typeface="Lucida Grande"/>
              </a:rPr>
              <a:t>χ</a:t>
            </a:r>
            <a:r>
              <a:rPr lang="en-US" sz="2200" baseline="30000" dirty="0" smtClean="0">
                <a:latin typeface="Avenir Next Regular"/>
                <a:cs typeface="Avenir Next Regular"/>
              </a:rPr>
              <a:t>(2)</a:t>
            </a:r>
            <a:r>
              <a:rPr lang="en-US" sz="2200" dirty="0" smtClean="0">
                <a:latin typeface="Avenir Next Regular"/>
                <a:cs typeface="Avenir Next Regular"/>
              </a:rPr>
              <a:t>=0), </a:t>
            </a:r>
            <a:r>
              <a:rPr lang="en-US" sz="2200" i="1" dirty="0" smtClean="0">
                <a:latin typeface="Avenir Next Regular"/>
                <a:cs typeface="Avenir Next Regular"/>
              </a:rPr>
              <a:t>inversion symmetry is always broken at interfaces.</a:t>
            </a:r>
            <a:endParaRPr lang="en-US" sz="2200" dirty="0">
              <a:latin typeface="Avenir Next Regular"/>
              <a:cs typeface="Avenir Next Regula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2" y="6509668"/>
            <a:ext cx="1467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II. Background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8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53" y="11579"/>
            <a:ext cx="9138147" cy="742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Medium"/>
                <a:ea typeface="+mj-ea"/>
                <a:cs typeface="Avenir Next Medium"/>
              </a:rPr>
              <a:t>Origin of Chemical Specificity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Medium"/>
              <a:ea typeface="+mj-ea"/>
              <a:cs typeface="Avenir Next Medium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97857" y="1242973"/>
            <a:ext cx="7229929" cy="907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52" y="660395"/>
            <a:ext cx="9138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>
                <a:latin typeface="Avenir Next Regular"/>
                <a:cs typeface="Avenir Next Regular"/>
              </a:rPr>
              <a:t>Raman scattering off an excited, coherent, vibration</a:t>
            </a:r>
            <a:endParaRPr lang="en-US" sz="2600" i="1" dirty="0">
              <a:latin typeface="Avenir Next Regular"/>
              <a:cs typeface="Avenir Next Regula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2" y="6509668"/>
            <a:ext cx="1505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II. Background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089150" y="2233075"/>
            <a:ext cx="4965700" cy="7747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761728" y="3499383"/>
            <a:ext cx="3619500" cy="876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24857" y="4893747"/>
            <a:ext cx="6918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Next Regular"/>
                <a:cs typeface="Avenir Next Regular"/>
              </a:rPr>
              <a:t>VSF active modes must be Raman and IR active.</a:t>
            </a:r>
            <a:endParaRPr lang="en-US" sz="2400" dirty="0"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714"/>
            <a:ext cx="9144000" cy="41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71122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9 / 37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391" y="6511475"/>
            <a:ext cx="77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25/3/13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2" y="6509668"/>
            <a:ext cx="2597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III. Solvent 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ea typeface="Wingdings"/>
                <a:cs typeface="Avenir Next Regular"/>
              </a:rPr>
              <a:t>to</a:t>
            </a:r>
            <a:r>
              <a:rPr lang="en-US" sz="1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 Interface: Structure</a:t>
            </a:r>
            <a:endParaRPr lang="en-US" sz="1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0" y="2565400"/>
            <a:ext cx="72517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venir Next Medium"/>
                <a:cs typeface="Avenir Next Medium"/>
              </a:rPr>
              <a:t>III. Approaching the Interface from the Solvent Side: Interfacial Water Structure</a:t>
            </a:r>
            <a:endParaRPr lang="en-US" sz="3600" dirty="0">
              <a:latin typeface="Avenir Next Medium"/>
              <a:cs typeface="Avenir Nex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5003</TotalTime>
  <Words>2536</Words>
  <Application>Microsoft Macintosh PowerPoint</Application>
  <PresentationFormat>On-screen Show (4:3)</PresentationFormat>
  <Paragraphs>478</Paragraphs>
  <Slides>38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Liquid/Semiconductor Interfaces through Vibrational Spectroscopy</vt:lpstr>
      <vt:lpstr>Outline</vt:lpstr>
      <vt:lpstr>Why vibrational spectroscopy?</vt:lpstr>
      <vt:lpstr>Why vibrational spectroscopy?</vt:lpstr>
      <vt:lpstr>Interface specific vibrational spectroscopy</vt:lpstr>
      <vt:lpstr>What is detected?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Free OH relaxation is intermediate</vt:lpstr>
      <vt:lpstr>Slide 26</vt:lpstr>
      <vt:lpstr>Slide 27</vt:lpstr>
      <vt:lpstr>Slide 28</vt:lpstr>
      <vt:lpstr>Slide 29</vt:lpstr>
      <vt:lpstr>Fitting 2D diffusion model to simulation output</vt:lpstr>
      <vt:lpstr>MD results describe data without adjustable parameters</vt:lpstr>
      <vt:lpstr>Free OH reorientation relative to bulk</vt:lpstr>
      <vt:lpstr>Slide 33</vt:lpstr>
      <vt:lpstr>Slide 34</vt:lpstr>
      <vt:lpstr>Slide 35</vt:lpstr>
      <vt:lpstr>Slide 36</vt:lpstr>
      <vt:lpstr>Conclusions</vt:lpstr>
      <vt:lpstr>Related Publications (from our previous work the results of which were discussed above)</vt:lpstr>
    </vt:vector>
  </TitlesOfParts>
  <Company>AMOLF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Kramer Campen</dc:creator>
  <cp:lastModifiedBy>Kramer Campen</cp:lastModifiedBy>
  <cp:revision>30</cp:revision>
  <dcterms:created xsi:type="dcterms:W3CDTF">2013-03-26T10:58:26Z</dcterms:created>
  <dcterms:modified xsi:type="dcterms:W3CDTF">2013-03-26T11:15:49Z</dcterms:modified>
</cp:coreProperties>
</file>