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257" r:id="rId4"/>
    <p:sldId id="258" r:id="rId5"/>
    <p:sldId id="261" r:id="rId6"/>
    <p:sldId id="259" r:id="rId7"/>
    <p:sldId id="264" r:id="rId8"/>
    <p:sldId id="262" r:id="rId9"/>
    <p:sldId id="263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08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157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916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029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87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902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136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207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781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634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666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698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3776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eb.pdx.edu/~larosaa/Applied_Optics_464-564/Lecture_Notes_Posted/2010_Lecture-7_SURFACE%20PLASMON%20POLARITONS%20AT%20%20METALINSULATOR%20INTERFACES/Lecture_on_the_Web_SURFACE-PLASMONS-POLARITONS.pdf" TargetMode="External"/><Relationship Id="rId2" Type="http://schemas.openxmlformats.org/officeDocument/2006/relationships/hyperlink" Target="http://webstaff.itn.liu.se/~alira/hjo_coe_seminar.pp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92375"/>
            <a:ext cx="7772400" cy="1470025"/>
          </a:xfrm>
        </p:spPr>
        <p:txBody>
          <a:bodyPr/>
          <a:lstStyle/>
          <a:p>
            <a:r>
              <a:rPr lang="de-DE" dirty="0" smtClean="0"/>
              <a:t>Plasmons from 3D to 1D</a:t>
            </a: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6031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Surface Plasmons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 smtClean="0"/>
              <a:t>Localized at the interface between a plasma and a dielectric</a:t>
            </a:r>
          </a:p>
          <a:p>
            <a:r>
              <a:rPr lang="de-DE" dirty="0" smtClean="0"/>
              <a:t>Have transversal and longitudinal electric field components</a:t>
            </a:r>
            <a:endParaRPr lang="de-DE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371600"/>
            <a:ext cx="4308113" cy="2743200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4876800"/>
            <a:ext cx="5838825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57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2644775"/>
            <a:ext cx="7772400" cy="1470025"/>
          </a:xfrm>
        </p:spPr>
        <p:txBody>
          <a:bodyPr/>
          <a:lstStyle/>
          <a:p>
            <a:r>
              <a:rPr lang="de-DE" dirty="0" smtClean="0"/>
              <a:t>Thanks for your attention!</a:t>
            </a:r>
            <a:endParaRPr lang="de-DE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112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Sources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800" dirty="0"/>
              <a:t>Optical Properties of Solids (Oxford Master Series in Physics</a:t>
            </a:r>
            <a:r>
              <a:rPr lang="en-US" sz="2800" dirty="0" smtClean="0"/>
              <a:t>) - Mark Fox</a:t>
            </a:r>
          </a:p>
          <a:p>
            <a:r>
              <a:rPr lang="en-US" sz="2800" dirty="0"/>
              <a:t>Principles of Optics: Electromagnetic Theory of Propagation, Interference and Diffraction of Light </a:t>
            </a:r>
            <a:r>
              <a:rPr lang="en-US" sz="2800" dirty="0" smtClean="0"/>
              <a:t>- M. Born, E. Wolf</a:t>
            </a:r>
            <a:endParaRPr lang="en-US" sz="2800" dirty="0"/>
          </a:p>
          <a:p>
            <a:r>
              <a:rPr lang="de-DE" sz="2800" dirty="0"/>
              <a:t>Plasmonics: Fundamentals and Applications </a:t>
            </a:r>
            <a:r>
              <a:rPr lang="de-DE" sz="2800" dirty="0" smtClean="0"/>
              <a:t>–Stefan Alexander Maier</a:t>
            </a:r>
          </a:p>
          <a:p>
            <a:r>
              <a:rPr lang="de-DE" sz="3000" u="sng" dirty="0" smtClean="0">
                <a:hlinkClick r:id="rId2"/>
              </a:rPr>
              <a:t>http</a:t>
            </a:r>
            <a:r>
              <a:rPr lang="de-DE" sz="3000" u="sng" dirty="0">
                <a:hlinkClick r:id="rId2"/>
              </a:rPr>
              <a:t>://webstaff.itn.liu.se/~</a:t>
            </a:r>
            <a:r>
              <a:rPr lang="de-DE" sz="3000" u="sng" dirty="0" smtClean="0">
                <a:hlinkClick r:id="rId2"/>
              </a:rPr>
              <a:t>alira/hjo_coe_seminar.ppt</a:t>
            </a:r>
            <a:endParaRPr lang="de-DE" sz="3000" dirty="0" smtClean="0"/>
          </a:p>
          <a:p>
            <a:r>
              <a:rPr lang="de-DE" sz="2800" u="sng" dirty="0" smtClean="0">
                <a:hlinkClick r:id="rId3"/>
              </a:rPr>
              <a:t>http</a:t>
            </a:r>
            <a:r>
              <a:rPr lang="de-DE" sz="2800" u="sng" dirty="0">
                <a:hlinkClick r:id="rId3"/>
              </a:rPr>
              <a:t>://web.pdx.edu/~</a:t>
            </a:r>
            <a:r>
              <a:rPr lang="de-DE" sz="2800" u="sng" dirty="0" smtClean="0">
                <a:hlinkClick r:id="rId3"/>
              </a:rPr>
              <a:t>larosaa/Applied_Optics_464-564/Lecture_Notes_Posted/2010_Lecture-7_SURFACE%20PLASMON%20POLARITONS%20AT%20%20METALINSULATOR%20INTERFACES/Lecture_on_the_Web_SURFACE-PLASMONS-POLARITONS.pdf</a:t>
            </a:r>
            <a:endParaRPr lang="de-DE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53034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Motivation</a:t>
            </a:r>
            <a:endParaRPr lang="de-DE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752600"/>
            <a:ext cx="2895600" cy="2895600"/>
          </a:xfrm>
        </p:spPr>
      </p:pic>
      <p:sp>
        <p:nvSpPr>
          <p:cNvPr id="5" name="TextBox 4"/>
          <p:cNvSpPr txBox="1"/>
          <p:nvPr/>
        </p:nvSpPr>
        <p:spPr>
          <a:xfrm>
            <a:off x="457200" y="4724400"/>
            <a:ext cx="26490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Stained glass rose window</a:t>
            </a:r>
          </a:p>
          <a:p>
            <a:r>
              <a:rPr lang="de-DE" dirty="0" smtClean="0"/>
              <a:t>Notre Dame de Paris</a:t>
            </a:r>
            <a:endParaRPr lang="de-DE" dirty="0"/>
          </a:p>
        </p:txBody>
      </p:sp>
      <p:pic>
        <p:nvPicPr>
          <p:cNvPr id="2050" name="Picture 2" descr="D:\Uni\Physikstudium\Master\1. Semester\Selected Topics\paper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3616" y="1752600"/>
            <a:ext cx="2541384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Uni\Physikstudium\Master\1. Semester\Selected Topics\paper 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752600"/>
            <a:ext cx="3136714" cy="279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074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Drude-Lorentz-Model</a:t>
            </a:r>
            <a:endParaRPr lang="de-DE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 smtClean="0"/>
              <a:t>Valence electrons of  metals can be described as a free electron gas</a:t>
            </a:r>
          </a:p>
          <a:p>
            <a:r>
              <a:rPr lang="de-DE" dirty="0" smtClean="0"/>
              <a:t>Damping </a:t>
            </a:r>
            <a:r>
              <a:rPr lang="el-GR" dirty="0" smtClean="0">
                <a:latin typeface="Calibri"/>
              </a:rPr>
              <a:t>ɣ</a:t>
            </a:r>
            <a:r>
              <a:rPr lang="de-DE" dirty="0" smtClean="0">
                <a:latin typeface="Calibri"/>
              </a:rPr>
              <a:t> is explained through collisions with the nuclei which are fixed</a:t>
            </a:r>
            <a:endParaRPr lang="de-DE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600200"/>
            <a:ext cx="4206580" cy="3810000"/>
          </a:xfrm>
        </p:spPr>
      </p:pic>
    </p:spTree>
    <p:extLst>
      <p:ext uri="{BB962C8B-B14F-4D97-AF65-F5344CB8AC3E}">
        <p14:creationId xmlns:p14="http://schemas.microsoft.com/office/powerpoint/2010/main" val="1060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> </a:t>
            </a:r>
            <a:r>
              <a:rPr lang="de-DE" dirty="0" smtClean="0"/>
              <a:t>Dielectric function and plasma frequency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1951037"/>
                <a:ext cx="4038600" cy="4525963"/>
              </a:xfrm>
            </p:spPr>
            <p:txBody>
              <a:bodyPr/>
              <a:lstStyle/>
              <a:p>
                <a:r>
                  <a:rPr lang="de-DE" dirty="0" smtClean="0"/>
                  <a:t>The angular frequency of the electron density oscillating around the average density is called plasma frequency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1">
                            <a:latin typeface="Cambria Math"/>
                          </a:rPr>
                          <m:t>ω</m:t>
                        </m:r>
                      </m:e>
                      <m:sub>
                        <m:r>
                          <a:rPr lang="de-DE" i="1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endParaRPr lang="de-DE" dirty="0" smtClean="0"/>
              </a:p>
              <a:p>
                <a:r>
                  <a:rPr lang="de-DE" dirty="0" smtClean="0"/>
                  <a:t>The dielectric function depends on the angular frequency</a:t>
                </a:r>
              </a:p>
              <a:p>
                <a:pPr marL="0" indent="0">
                  <a:buNone/>
                </a:pPr>
                <a:r>
                  <a:rPr lang="de-DE" dirty="0"/>
                  <a:t> </a:t>
                </a:r>
                <a:r>
                  <a:rPr lang="de-DE" dirty="0" smtClean="0"/>
                  <a:t>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1" smtClean="0">
                            <a:latin typeface="Cambria Math"/>
                          </a:rPr>
                          <m:t>ε</m:t>
                        </m:r>
                      </m:e>
                      <m:sub>
                        <m:r>
                          <a:rPr lang="de-DE" b="0" i="1" smtClean="0">
                            <a:latin typeface="Cambria Math"/>
                          </a:rPr>
                          <m:t>𝑟</m:t>
                        </m:r>
                      </m:sub>
                    </m:sSub>
                    <m:d>
                      <m:dPr>
                        <m:ctrlPr>
                          <a:rPr lang="de-DE" b="0" i="1" smtClean="0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/>
                          </a:rPr>
                          <m:t>ω</m:t>
                        </m:r>
                      </m:e>
                    </m:d>
                    <m:r>
                      <a:rPr lang="de-DE" b="0" i="1" smtClean="0">
                        <a:latin typeface="Cambria Math"/>
                      </a:rPr>
                      <m:t>=1−</m:t>
                    </m:r>
                    <m:f>
                      <m:fPr>
                        <m:ctrlPr>
                          <a:rPr lang="de-DE" b="0" i="1" smtClean="0">
                            <a:latin typeface="Cambria Math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de-DE" b="0" i="1" smtClean="0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l-GR" b="0" i="1" smtClean="0">
                                <a:latin typeface="Cambria Math"/>
                              </a:rPr>
                              <m:t>ω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/>
                              </a:rPr>
                              <m:t>𝑝</m:t>
                            </m:r>
                          </m:sub>
                          <m:sup>
                            <m:r>
                              <a:rPr lang="de-DE" b="0" i="1" smtClean="0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sSup>
                          <m:sSupPr>
                            <m:ctrlPr>
                              <a:rPr lang="de-DE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l-GR" b="0" i="1" smtClean="0">
                                <a:latin typeface="Cambria Math"/>
                              </a:rPr>
                              <m:t>ω</m:t>
                            </m:r>
                          </m:e>
                          <m:sup>
                            <m:r>
                              <a:rPr lang="de-DE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de-DE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1951037"/>
                <a:ext cx="4038600" cy="4525963"/>
              </a:xfrm>
              <a:blipFill rotWithShape="1">
                <a:blip r:embed="rId2"/>
                <a:stretch>
                  <a:fillRect l="-2564" t="-1211" r="-407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057400"/>
            <a:ext cx="4038600" cy="182880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038600" y="5638800"/>
                <a:ext cx="3599896" cy="9873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800" dirty="0" smtClean="0"/>
                  <a:t>for most metals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sz="2800" i="1"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l-GR" sz="2800" i="1">
                            <a:latin typeface="Cambria Math"/>
                          </a:rPr>
                          <m:t>ω</m:t>
                        </m:r>
                      </m:e>
                      <m:sub>
                        <m:r>
                          <a:rPr lang="de-DE" sz="2800" i="1">
                            <a:latin typeface="Cambria Math"/>
                          </a:rPr>
                          <m:t>𝑝</m:t>
                        </m:r>
                      </m:sub>
                      <m:sup/>
                    </m:sSubSup>
                  </m:oMath>
                </a14:m>
                <a:r>
                  <a:rPr lang="de-DE" sz="2800" dirty="0"/>
                  <a:t> </a:t>
                </a:r>
                <a:r>
                  <a:rPr lang="de-DE" sz="2800" dirty="0" smtClean="0"/>
                  <a:t>is </a:t>
                </a:r>
              </a:p>
              <a:p>
                <a:r>
                  <a:rPr lang="de-DE" sz="2800" dirty="0" smtClean="0"/>
                  <a:t>in the ultraviolet region</a:t>
                </a:r>
                <a:endParaRPr lang="de-DE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638800"/>
                <a:ext cx="3599896" cy="987322"/>
              </a:xfrm>
              <a:prstGeom prst="rect">
                <a:avLst/>
              </a:prstGeom>
              <a:blipFill rotWithShape="1">
                <a:blip r:embed="rId4"/>
                <a:stretch>
                  <a:fillRect l="-3559" t="-5556" r="-2203" b="-1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30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Reflectivity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1600200"/>
                <a:ext cx="5029200" cy="4525963"/>
              </a:xfrm>
            </p:spPr>
            <p:txBody>
              <a:bodyPr/>
              <a:lstStyle/>
              <a:p>
                <a:r>
                  <a:rPr lang="de-DE" dirty="0" smtClean="0"/>
                  <a:t>R= |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de-DE" i="1" smtClean="0">
                            <a:latin typeface="Cambria Math"/>
                          </a:rPr>
                          <m:t>ñ</m:t>
                        </m:r>
                        <m:r>
                          <a:rPr lang="de-DE" b="0" i="1" smtClean="0"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de-DE" i="1" smtClean="0">
                            <a:latin typeface="Cambria Math"/>
                          </a:rPr>
                          <m:t>ñ</m:t>
                        </m:r>
                        <m:r>
                          <a:rPr lang="de-DE" b="0" i="1" smtClean="0">
                            <a:latin typeface="Cambria Math"/>
                          </a:rPr>
                          <m:t>+1</m:t>
                        </m:r>
                      </m:den>
                    </m:f>
                  </m:oMath>
                </a14:m>
                <a:r>
                  <a:rPr lang="de-DE" dirty="0" smtClean="0"/>
                  <a:t>|² with </a:t>
                </a:r>
                <a14:m>
                  <m:oMath xmlns:m="http://schemas.openxmlformats.org/officeDocument/2006/math">
                    <m:r>
                      <a:rPr lang="de-DE" b="0" i="0" smtClean="0">
                        <a:latin typeface="Cambria Math"/>
                      </a:rPr>
                      <m:t> </m:t>
                    </m:r>
                    <m:r>
                      <a:rPr lang="de-DE" i="1">
                        <a:latin typeface="Cambria Math"/>
                      </a:rPr>
                      <m:t>ñ</m:t>
                    </m:r>
                    <m:r>
                      <a:rPr lang="de-DE" b="0" i="0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de-DE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sSub>
                          <m:sSubPr>
                            <m:ctrlPr>
                              <a:rPr lang="de-DE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/>
                              </a:rPr>
                              <m:t>ε</m:t>
                            </m:r>
                          </m:e>
                          <m:sub>
                            <m:r>
                              <a:rPr lang="de-DE" i="1">
                                <a:latin typeface="Cambria Math"/>
                              </a:rPr>
                              <m:t>𝑟</m:t>
                            </m:r>
                          </m:sub>
                        </m:sSub>
                        <m:d>
                          <m:dPr>
                            <m:ctrlPr>
                              <a:rPr lang="de-DE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/>
                              </a:rPr>
                              <m:t>ω</m:t>
                            </m:r>
                          </m:e>
                        </m:d>
                      </m:e>
                    </m:rad>
                  </m:oMath>
                </a14:m>
                <a:endParaRPr lang="de-DE" dirty="0" smtClean="0"/>
              </a:p>
              <a:p>
                <a:r>
                  <a:rPr lang="de-DE" dirty="0" smtClean="0"/>
                  <a:t>R </a:t>
                </a:r>
                <a:r>
                  <a:rPr lang="de-DE" dirty="0"/>
                  <a:t>is 1 for </a:t>
                </a:r>
                <a:r>
                  <a:rPr lang="el-GR" dirty="0"/>
                  <a:t>ω</a:t>
                </a:r>
                <a:r>
                  <a:rPr lang="de-DE" dirty="0"/>
                  <a:t> </a:t>
                </a:r>
                <a:r>
                  <a:rPr lang="el-GR" dirty="0"/>
                  <a:t>≤</a:t>
                </a:r>
                <a14:m>
                  <m:oMath xmlns:m="http://schemas.openxmlformats.org/officeDocument/2006/math">
                    <m:r>
                      <a:rPr lang="de-DE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de-DE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1">
                            <a:latin typeface="Cambria Math"/>
                          </a:rPr>
                          <m:t>ω</m:t>
                        </m:r>
                      </m:e>
                      <m:sub>
                        <m:r>
                          <a:rPr lang="de-DE" i="1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endParaRPr lang="de-DE" dirty="0"/>
              </a:p>
              <a:p>
                <a:pPr marL="0" indent="0">
                  <a:buNone/>
                </a:pPr>
                <a:r>
                  <a:rPr lang="de-DE" dirty="0"/>
                  <a:t>        decreasing for </a:t>
                </a:r>
                <a:r>
                  <a:rPr lang="el-GR" dirty="0"/>
                  <a:t>ω</a:t>
                </a:r>
                <a:r>
                  <a:rPr lang="de-DE" dirty="0"/>
                  <a:t> </a:t>
                </a:r>
                <a:r>
                  <a:rPr lang="el-GR" dirty="0"/>
                  <a:t>&gt;</a:t>
                </a:r>
                <a14:m>
                  <m:oMath xmlns:m="http://schemas.openxmlformats.org/officeDocument/2006/math">
                    <m:r>
                      <a:rPr lang="de-DE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de-DE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1">
                            <a:latin typeface="Cambria Math"/>
                          </a:rPr>
                          <m:t>ω</m:t>
                        </m:r>
                      </m:e>
                      <m:sub>
                        <m:r>
                          <a:rPr lang="de-DE" i="1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endParaRPr lang="de-DE" dirty="0"/>
              </a:p>
              <a:p>
                <a:pPr marL="0" indent="0">
                  <a:buNone/>
                </a:pPr>
                <a:r>
                  <a:rPr lang="de-DE" dirty="0"/>
                  <a:t>        0 for </a:t>
                </a:r>
                <a:r>
                  <a:rPr lang="el-GR" dirty="0"/>
                  <a:t>ω</a:t>
                </a:r>
                <a:r>
                  <a:rPr lang="de-DE" dirty="0"/>
                  <a:t> = ∞</a:t>
                </a:r>
              </a:p>
              <a:p>
                <a:endParaRPr lang="de-DE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1600200"/>
                <a:ext cx="5029200" cy="4525963"/>
              </a:xfrm>
              <a:blipFill rotWithShape="1">
                <a:blip r:embed="rId2"/>
                <a:stretch>
                  <a:fillRect l="-206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D:\Uni\Physikstudium\Master\1. Semester\Selected Topics\reflectivity gol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1785" y="3226855"/>
            <a:ext cx="4153615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Uni\Physikstudium\Master\1. Semester\Selected Topics\Reflectivity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902656"/>
            <a:ext cx="4513827" cy="2829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191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Maxwell‘s equations</a:t>
            </a:r>
            <a:endParaRPr lang="de-DE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828800"/>
            <a:ext cx="7910384" cy="3505200"/>
          </a:xfrm>
        </p:spPr>
      </p:pic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3200400" cy="3200400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1580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Plasma oscillations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de-DE" dirty="0" smtClean="0"/>
                  <a:t>Equation can be split up in an transverse and longitudinal part</a:t>
                </a:r>
              </a:p>
              <a:p>
                <a:pPr marL="0" indent="0">
                  <a:buNone/>
                </a:pPr>
                <a:r>
                  <a:rPr lang="de-DE" dirty="0" smtClean="0"/>
                  <a:t>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de-DE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l-GR" dirty="0"/>
                              <m:t>∂</m:t>
                            </m:r>
                          </m:e>
                          <m:sup>
                            <m:r>
                              <a:rPr lang="de-DE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sSub>
                          <m:sSubPr>
                            <m:ctrlPr>
                              <a:rPr lang="de-DE" i="1" smtClean="0"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de-DE" i="1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de-DE" b="0" i="1" smtClean="0">
                                    <a:latin typeface="Cambria Math"/>
                                  </a:rPr>
                                  <m:t>𝐸</m:t>
                                </m:r>
                              </m:e>
                            </m:acc>
                          </m:e>
                          <m:sub>
                            <m:r>
                              <a:rPr lang="de-DE" b="0" i="1" smtClean="0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</m:num>
                      <m:den>
                        <m:r>
                          <m:rPr>
                            <m:nor/>
                          </m:rPr>
                          <a:rPr lang="el-GR" dirty="0"/>
                          <m:t>∂</m:t>
                        </m:r>
                        <m:sSup>
                          <m:sSupPr>
                            <m:ctrlPr>
                              <a:rPr lang="de-DE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de-DE" b="0" i="1" smtClean="0">
                                <a:latin typeface="Cambria Math"/>
                              </a:rPr>
                              <m:t>𝑡</m:t>
                            </m:r>
                          </m:e>
                          <m:sup>
                            <m:r>
                              <a:rPr lang="de-DE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de-DE" b="0" i="0" smtClean="0">
                        <a:latin typeface="Cambria Math"/>
                      </a:rPr>
                      <m:t>+</m:t>
                    </m:r>
                    <m:sSubSup>
                      <m:sSubSupPr>
                        <m:ctrlPr>
                          <a:rPr lang="de-DE" i="1"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l-GR" i="1">
                            <a:latin typeface="Cambria Math"/>
                          </a:rPr>
                          <m:t>ω</m:t>
                        </m:r>
                      </m:e>
                      <m:sub>
                        <m:r>
                          <a:rPr lang="de-DE" i="1">
                            <a:latin typeface="Cambria Math"/>
                          </a:rPr>
                          <m:t>𝑝</m:t>
                        </m:r>
                      </m:sub>
                      <m:sup>
                        <m:r>
                          <a:rPr lang="de-DE" i="1">
                            <a:latin typeface="Cambria Math"/>
                          </a:rPr>
                          <m:t>2</m:t>
                        </m:r>
                      </m:sup>
                    </m:sSubSup>
                    <m:sSub>
                      <m:sSubPr>
                        <m:ctrlPr>
                          <a:rPr lang="de-DE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de-DE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de-DE" i="1">
                                <a:latin typeface="Cambria Math"/>
                              </a:rPr>
                              <m:t>𝐸</m:t>
                            </m:r>
                          </m:e>
                        </m:acc>
                      </m:e>
                      <m:sub>
                        <m:r>
                          <a:rPr lang="de-DE" i="1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de-DE" b="0" i="0" smtClean="0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de-DE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de-DE" b="0" i="1" dirty="0" smtClean="0">
                            <a:latin typeface="Cambria Math"/>
                          </a:rPr>
                          <m:t>𝑐</m:t>
                        </m:r>
                      </m:e>
                      <m:sup>
                        <m:r>
                          <a:rPr lang="de-DE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de-DE" i="1" dirty="0" smtClean="0">
                        <a:latin typeface="Cambria Math"/>
                      </a:rPr>
                      <m:t>∆</m:t>
                    </m:r>
                    <m:sSub>
                      <m:sSubPr>
                        <m:ctrlPr>
                          <a:rPr lang="de-DE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de-DE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de-DE" i="1">
                                <a:latin typeface="Cambria Math"/>
                              </a:rPr>
                              <m:t>𝐸</m:t>
                            </m:r>
                          </m:e>
                        </m:acc>
                      </m:e>
                      <m:sub>
                        <m:r>
                          <a:rPr lang="de-DE" i="1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de-DE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de-DE" dirty="0" smtClean="0"/>
                  <a:t>   transverse part</a:t>
                </a:r>
              </a:p>
              <a:p>
                <a:pPr marL="0" indent="0">
                  <a:buNone/>
                </a:pPr>
                <a:r>
                  <a:rPr lang="de-DE" dirty="0"/>
                  <a:t> </a:t>
                </a:r>
                <a:r>
                  <a:rPr lang="de-DE" dirty="0" smtClean="0"/>
                  <a:t>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de-DE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l-GR" dirty="0"/>
                              <m:t>∂</m:t>
                            </m:r>
                          </m:e>
                          <m:sup>
                            <m:r>
                              <a:rPr lang="de-DE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sSub>
                          <m:sSubPr>
                            <m:ctrlPr>
                              <a:rPr lang="de-DE" i="1"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de-DE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de-DE" i="1">
                                    <a:latin typeface="Cambria Math"/>
                                  </a:rPr>
                                  <m:t>𝐸</m:t>
                                </m:r>
                              </m:e>
                            </m:acc>
                          </m:e>
                          <m:sub>
                            <m:r>
                              <a:rPr lang="de-DE" b="0" i="1" smtClean="0">
                                <a:latin typeface="Cambria Math"/>
                              </a:rPr>
                              <m:t>𝑙</m:t>
                            </m:r>
                          </m:sub>
                        </m:sSub>
                      </m:num>
                      <m:den>
                        <m:r>
                          <m:rPr>
                            <m:nor/>
                          </m:rPr>
                          <a:rPr lang="el-GR" dirty="0"/>
                          <m:t>∂</m:t>
                        </m:r>
                        <m:sSup>
                          <m:sSupPr>
                            <m:ctrlPr>
                              <a:rPr lang="de-DE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de-DE" i="1">
                                <a:latin typeface="Cambria Math"/>
                              </a:rPr>
                              <m:t>𝑡</m:t>
                            </m:r>
                          </m:e>
                          <m:sup>
                            <m:r>
                              <a:rPr lang="de-DE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de-DE" b="0" i="1" smtClean="0">
                        <a:latin typeface="Cambria Math"/>
                      </a:rPr>
                      <m:t>+</m:t>
                    </m:r>
                    <m:sSubSup>
                      <m:sSubSupPr>
                        <m:ctrlPr>
                          <a:rPr lang="de-DE" i="1"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l-GR" i="1">
                            <a:latin typeface="Cambria Math"/>
                          </a:rPr>
                          <m:t>ω</m:t>
                        </m:r>
                      </m:e>
                      <m:sub>
                        <m:r>
                          <a:rPr lang="de-DE" i="1">
                            <a:latin typeface="Cambria Math"/>
                          </a:rPr>
                          <m:t>𝑝</m:t>
                        </m:r>
                      </m:sub>
                      <m:sup>
                        <m:r>
                          <a:rPr lang="de-DE" i="1">
                            <a:latin typeface="Cambria Math"/>
                          </a:rPr>
                          <m:t>2</m:t>
                        </m:r>
                      </m:sup>
                    </m:sSubSup>
                    <m:sSub>
                      <m:sSubPr>
                        <m:ctrlPr>
                          <a:rPr lang="de-DE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de-DE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de-DE" i="1">
                                <a:latin typeface="Cambria Math"/>
                              </a:rPr>
                              <m:t>𝐸</m:t>
                            </m:r>
                          </m:e>
                        </m:acc>
                      </m:e>
                      <m:sub>
                        <m:r>
                          <a:rPr lang="de-DE" b="0" i="1" smtClean="0">
                            <a:latin typeface="Cambria Math"/>
                          </a:rPr>
                          <m:t>𝑙</m:t>
                        </m:r>
                      </m:sub>
                    </m:sSub>
                    <m:r>
                      <a:rPr lang="de-DE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de-DE" dirty="0" smtClean="0"/>
                  <a:t>                longitudinal part</a:t>
                </a:r>
              </a:p>
              <a:p>
                <a:r>
                  <a:rPr lang="de-DE" dirty="0" smtClean="0"/>
                  <a:t>The longitudinal part corresponds to the harmonic oscillator</a:t>
                </a:r>
              </a:p>
              <a:p>
                <a:pPr marL="0" indent="0">
                  <a:buNone/>
                </a:pPr>
                <a:r>
                  <a:rPr lang="de-DE" dirty="0"/>
                  <a:t> </a:t>
                </a:r>
                <a:r>
                  <a:rPr lang="de-DE" dirty="0" smtClean="0"/>
                  <a:t>     </a:t>
                </a:r>
              </a:p>
              <a:p>
                <a:endParaRPr lang="de-DE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283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220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Plasma oscillations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de-DE" dirty="0" smtClean="0"/>
                  <a:t>Transverse solution</a:t>
                </a:r>
              </a:p>
              <a:p>
                <a:pPr marL="0" indent="0">
                  <a:buNone/>
                </a:pPr>
                <a:r>
                  <a:rPr lang="de-DE" dirty="0"/>
                  <a:t> </a:t>
                </a:r>
                <a:r>
                  <a:rPr lang="de-DE" dirty="0" smtClean="0"/>
                  <a:t>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de-DE" b="0" i="1" smtClean="0">
                            <a:latin typeface="Cambria Math"/>
                          </a:rPr>
                          <m:t>𝑐</m:t>
                        </m:r>
                      </m:e>
                      <m:sup>
                        <m:r>
                          <a:rPr lang="de-DE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de-DE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de-DE" b="0" i="1" smtClean="0">
                            <a:latin typeface="Cambria Math"/>
                          </a:rPr>
                          <m:t>𝑘</m:t>
                        </m:r>
                      </m:e>
                      <m:sup>
                        <m:r>
                          <a:rPr lang="de-DE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de-DE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de-DE" i="1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i="1" smtClean="0">
                            <a:latin typeface="Cambria Math"/>
                          </a:rPr>
                          <m:t>ω</m:t>
                        </m:r>
                      </m:e>
                      <m:sup>
                        <m:r>
                          <a:rPr lang="de-DE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de-DE" b="0" i="1" smtClean="0">
                        <a:latin typeface="Cambria Math"/>
                      </a:rPr>
                      <m:t>−</m:t>
                    </m:r>
                    <m:sSubSup>
                      <m:sSubSupPr>
                        <m:ctrlPr>
                          <a:rPr lang="de-DE" i="1" smtClean="0"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l-GR" i="1" smtClean="0">
                            <a:latin typeface="Cambria Math"/>
                          </a:rPr>
                          <m:t>ω</m:t>
                        </m:r>
                      </m:e>
                      <m:sub>
                        <m:r>
                          <a:rPr lang="de-DE" b="0" i="1" smtClean="0">
                            <a:latin typeface="Cambria Math"/>
                          </a:rPr>
                          <m:t>𝑝</m:t>
                        </m:r>
                      </m:sub>
                      <m:sup>
                        <m:r>
                          <a:rPr lang="de-DE" b="0" i="1" smtClean="0">
                            <a:latin typeface="Cambria Math"/>
                          </a:rPr>
                          <m:t>2</m:t>
                        </m:r>
                      </m:sup>
                    </m:sSubSup>
                  </m:oMath>
                </a14:m>
                <a:endParaRPr lang="de-DE" dirty="0" smtClean="0"/>
              </a:p>
              <a:p>
                <a:pPr marL="0" indent="0">
                  <a:buNone/>
                </a:pPr>
                <a:r>
                  <a:rPr lang="de-DE" dirty="0" smtClean="0"/>
                  <a:t>   </a:t>
                </a:r>
              </a:p>
              <a:p>
                <a:r>
                  <a:rPr lang="de-DE" dirty="0" smtClean="0"/>
                  <a:t>Longitudinal solution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b="0" i="1" smtClean="0">
                          <a:latin typeface="Cambria Math"/>
                        </a:rPr>
                        <m:t>ω</m:t>
                      </m:r>
                      <m:r>
                        <a:rPr lang="de-DE" b="0" i="1" smtClean="0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de-DE" i="1">
                              <a:latin typeface="Cambria Math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l-GR" i="1">
                              <a:latin typeface="Cambria Math"/>
                            </a:rPr>
                            <m:t>ω</m:t>
                          </m:r>
                        </m:e>
                        <m:sub>
                          <m:r>
                            <a:rPr lang="de-DE" i="1">
                              <a:latin typeface="Cambria Math"/>
                            </a:rPr>
                            <m:t>𝑝</m:t>
                          </m:r>
                        </m:sub>
                        <m:sup/>
                      </m:sSubSup>
                    </m:oMath>
                  </m:oMathPara>
                </a14:m>
                <a:endParaRPr lang="de-DE" dirty="0" smtClean="0"/>
              </a:p>
              <a:p>
                <a:pPr marL="0" indent="0">
                  <a:buNone/>
                </a:pPr>
                <a:r>
                  <a:rPr lang="de-DE" dirty="0" smtClean="0"/>
                  <a:t> </a:t>
                </a:r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 l="-2564" t="-12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799" y="4038600"/>
            <a:ext cx="2771567" cy="2514600"/>
          </a:xfr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1447800"/>
            <a:ext cx="2667000" cy="2430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97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Plasmons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de-DE" dirty="0" smtClean="0"/>
                  <a:t>Light = transverse wave</a:t>
                </a:r>
              </a:p>
              <a:p>
                <a:r>
                  <a:rPr lang="de-DE" dirty="0" smtClean="0"/>
                  <a:t>Plasmon = longitudinal wave</a:t>
                </a:r>
              </a:p>
              <a:p>
                <a:r>
                  <a:rPr lang="de-DE" dirty="0" smtClean="0"/>
                  <a:t>=&gt; plasmons can not be excited directly by light but by techniques of inelastic scattering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de-DE" b="0" i="1" smtClean="0">
                            <a:latin typeface="Cambria Math"/>
                          </a:rPr>
                          <m:t>𝑜𝑢𝑡</m:t>
                        </m:r>
                      </m:sub>
                    </m:sSub>
                  </m:oMath>
                </a14:m>
                <a:r>
                  <a:rPr lang="de-DE" dirty="0" smtClean="0"/>
                  <a:t> 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de-DE" b="0" i="1" dirty="0" smtClean="0">
                            <a:latin typeface="Cambria Math"/>
                          </a:rPr>
                          <m:t> </m:t>
                        </m:r>
                        <m:r>
                          <a:rPr lang="de-DE" b="0" i="1" dirty="0" smtClean="0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de-DE" b="0" i="1" dirty="0" smtClean="0">
                            <a:latin typeface="Cambria Math"/>
                          </a:rPr>
                          <m:t>𝑖𝑛</m:t>
                        </m:r>
                      </m:sub>
                    </m:sSub>
                  </m:oMath>
                </a14:m>
                <a:r>
                  <a:rPr lang="de-DE" dirty="0" smtClean="0"/>
                  <a:t> - n</a:t>
                </a:r>
                <a:r>
                  <a:rPr lang="de-DE" dirty="0" smtClean="0">
                    <a:latin typeface="Calibri"/>
                  </a:rPr>
                  <a:t>ħ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1" dirty="0" smtClean="0">
                            <a:latin typeface="Cambria Math"/>
                          </a:rPr>
                          <m:t>ω</m:t>
                        </m:r>
                      </m:e>
                      <m:sub>
                        <m:r>
                          <a:rPr lang="de-DE" b="0" i="1" dirty="0" smtClean="0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endParaRPr lang="de-DE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 l="-2564" t="-1213" r="-256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438400"/>
            <a:ext cx="4151214" cy="2895600"/>
          </a:xfrm>
        </p:spPr>
      </p:pic>
    </p:spTree>
    <p:extLst>
      <p:ext uri="{BB962C8B-B14F-4D97-AF65-F5344CB8AC3E}">
        <p14:creationId xmlns:p14="http://schemas.microsoft.com/office/powerpoint/2010/main" val="415990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401</Words>
  <Application>Microsoft Office PowerPoint</Application>
  <PresentationFormat>On-screen Show (4:3)</PresentationFormat>
  <Paragraphs>47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Plasmons from 3D to 1D</vt:lpstr>
      <vt:lpstr>Motivation</vt:lpstr>
      <vt:lpstr>Drude-Lorentz-Model</vt:lpstr>
      <vt:lpstr>  Dielectric function and plasma frequency</vt:lpstr>
      <vt:lpstr>Reflectivity</vt:lpstr>
      <vt:lpstr>Maxwell‘s equations</vt:lpstr>
      <vt:lpstr>Plasma oscillations</vt:lpstr>
      <vt:lpstr>Plasma oscillations</vt:lpstr>
      <vt:lpstr>Plasmons</vt:lpstr>
      <vt:lpstr>Surface Plasmons</vt:lpstr>
      <vt:lpstr>Thanks for your attention!</vt:lpstr>
      <vt:lpstr>Sources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Plasmons from 3D to 1D</dc:title>
  <dc:creator>Ulrich</dc:creator>
  <cp:lastModifiedBy>Ulrich</cp:lastModifiedBy>
  <cp:revision>32</cp:revision>
  <dcterms:created xsi:type="dcterms:W3CDTF">2006-08-16T00:00:00Z</dcterms:created>
  <dcterms:modified xsi:type="dcterms:W3CDTF">2013-12-09T20:26:22Z</dcterms:modified>
</cp:coreProperties>
</file>