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61" r:id="rId6"/>
    <p:sldId id="259" r:id="rId7"/>
    <p:sldId id="264" r:id="rId8"/>
    <p:sldId id="262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5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1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0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8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6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7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dx.edu/~larosaa/Applied_Optics_464-564/Lecture_Notes_Posted/2010_Lecture-7_SURFACE%20PLASMON%20POLARITONS%20AT%20%20METALINSULATOR%20INTERFACES/Lecture_on_the_Web_SURFACE-PLASMONS-POLARITONS.pdf" TargetMode="External"/><Relationship Id="rId2" Type="http://schemas.openxmlformats.org/officeDocument/2006/relationships/hyperlink" Target="http://webstaff.itn.liu.se/~alira/hjo_coe_seminar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de-DE" dirty="0" smtClean="0"/>
              <a:t>Plasmons from 3D to 1D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0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Surface Plasmons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Localized at the interface between a plasma and a dielectric</a:t>
            </a:r>
          </a:p>
          <a:p>
            <a:r>
              <a:rPr lang="de-DE" dirty="0" smtClean="0"/>
              <a:t>Have transversal and longitudinal electric field components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71600"/>
            <a:ext cx="4308113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876800"/>
            <a:ext cx="58388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de-DE" dirty="0" smtClean="0"/>
              <a:t>Thanks for your attention!</a:t>
            </a:r>
            <a:endParaRPr lang="de-D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1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Sources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Optical Properties of Solids (Oxford Master Series in Physics</a:t>
            </a:r>
            <a:r>
              <a:rPr lang="en-US" sz="2800" dirty="0" smtClean="0"/>
              <a:t>) - Mark Fox</a:t>
            </a:r>
          </a:p>
          <a:p>
            <a:r>
              <a:rPr lang="en-US" sz="2800" dirty="0"/>
              <a:t>Principles of Optics: Electromagnetic Theory of Propagation, Interference and Diffraction of Light </a:t>
            </a:r>
            <a:r>
              <a:rPr lang="en-US" sz="2800" dirty="0" smtClean="0"/>
              <a:t>- M. Born, E. Wolf</a:t>
            </a:r>
            <a:endParaRPr lang="en-US" sz="2800" dirty="0"/>
          </a:p>
          <a:p>
            <a:r>
              <a:rPr lang="de-DE" sz="2800" dirty="0"/>
              <a:t>Plasmonics: Fundamentals and Applications </a:t>
            </a:r>
            <a:r>
              <a:rPr lang="de-DE" sz="2800" dirty="0" smtClean="0"/>
              <a:t>–Stefan Alexander Maier</a:t>
            </a:r>
          </a:p>
          <a:p>
            <a:r>
              <a:rPr lang="de-DE" sz="3000" u="sng" dirty="0" smtClean="0">
                <a:hlinkClick r:id="rId2"/>
              </a:rPr>
              <a:t>http</a:t>
            </a:r>
            <a:r>
              <a:rPr lang="de-DE" sz="3000" u="sng" dirty="0">
                <a:hlinkClick r:id="rId2"/>
              </a:rPr>
              <a:t>://webstaff.itn.liu.se/~</a:t>
            </a:r>
            <a:r>
              <a:rPr lang="de-DE" sz="3000" u="sng" dirty="0" smtClean="0">
                <a:hlinkClick r:id="rId2"/>
              </a:rPr>
              <a:t>alira/hjo_coe_seminar.ppt</a:t>
            </a:r>
            <a:endParaRPr lang="de-DE" sz="3000" dirty="0" smtClean="0"/>
          </a:p>
          <a:p>
            <a:r>
              <a:rPr lang="de-DE" sz="2800" u="sng" dirty="0" smtClean="0">
                <a:hlinkClick r:id="rId3"/>
              </a:rPr>
              <a:t>http</a:t>
            </a:r>
            <a:r>
              <a:rPr lang="de-DE" sz="2800" u="sng" dirty="0">
                <a:hlinkClick r:id="rId3"/>
              </a:rPr>
              <a:t>://web.pdx.edu/~</a:t>
            </a:r>
            <a:r>
              <a:rPr lang="de-DE" sz="2800" u="sng" dirty="0" smtClean="0">
                <a:hlinkClick r:id="rId3"/>
              </a:rPr>
              <a:t>larosaa/Applied_Optics_464-564/Lecture_Notes_Posted/2010_Lecture-7_SURFACE%20PLASMON%20POLARITONS%20AT%20%20METALINSULATOR%20INTERFACES/Lecture_on_the_Web_SURFACE-PLASMONS-POLARITONS.pdf</a:t>
            </a:r>
            <a:endParaRPr lang="de-DE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303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2895600" cy="2895600"/>
          </a:xfr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2649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Stained glass rose window</a:t>
            </a:r>
          </a:p>
          <a:p>
            <a:r>
              <a:rPr lang="de-DE" dirty="0" smtClean="0"/>
              <a:t>Notre Dame de Paris</a:t>
            </a:r>
            <a:endParaRPr lang="de-DE" dirty="0"/>
          </a:p>
        </p:txBody>
      </p:sp>
      <p:pic>
        <p:nvPicPr>
          <p:cNvPr id="2050" name="Picture 2" descr="D:\Uni\Physikstudium\Master\1. Semester\Selected Topics\paper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616" y="1752600"/>
            <a:ext cx="254138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ni\Physikstudium\Master\1. Semester\Selected Topics\paper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3136714" cy="27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7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Drude-Lorentz-Model</a:t>
            </a:r>
            <a:endParaRPr lang="de-DE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Valence electrons of  metals can be described as a free electron gas</a:t>
            </a:r>
          </a:p>
          <a:p>
            <a:r>
              <a:rPr lang="de-DE" dirty="0" smtClean="0"/>
              <a:t>Damping </a:t>
            </a:r>
            <a:r>
              <a:rPr lang="el-GR" dirty="0" smtClean="0">
                <a:latin typeface="Calibri"/>
              </a:rPr>
              <a:t>ɣ</a:t>
            </a:r>
            <a:r>
              <a:rPr lang="de-DE" dirty="0" smtClean="0">
                <a:latin typeface="Calibri"/>
              </a:rPr>
              <a:t> is explained through collisions with the nuclei which are fixed</a:t>
            </a:r>
            <a:endParaRPr lang="de-DE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0200"/>
            <a:ext cx="4206580" cy="3810000"/>
          </a:xfrm>
        </p:spPr>
      </p:pic>
    </p:spTree>
    <p:extLst>
      <p:ext uri="{BB962C8B-B14F-4D97-AF65-F5344CB8AC3E}">
        <p14:creationId xmlns:p14="http://schemas.microsoft.com/office/powerpoint/2010/main" val="106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Dielectric function and plasma frequency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951037"/>
                <a:ext cx="4038600" cy="4525963"/>
              </a:xfrm>
            </p:spPr>
            <p:txBody>
              <a:bodyPr/>
              <a:lstStyle/>
              <a:p>
                <a:r>
                  <a:rPr lang="de-DE" dirty="0" smtClean="0"/>
                  <a:t>The angular frequency of the electron density oscillating around the average density is called plasma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de-DE" dirty="0" smtClean="0"/>
              </a:p>
              <a:p>
                <a:r>
                  <a:rPr lang="de-DE" dirty="0" smtClean="0"/>
                  <a:t>The dielectric function depends on the angular frequency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ω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de-DE" b="0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</a:rPr>
                              <m:t>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</a:rPr>
                              <m:t>ω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951037"/>
                <a:ext cx="4038600" cy="4525963"/>
              </a:xfrm>
              <a:blipFill rotWithShape="1">
                <a:blip r:embed="rId2"/>
                <a:stretch>
                  <a:fillRect l="-2564" t="-1211" r="-40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038600" cy="18288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8600" y="5638800"/>
                <a:ext cx="3599896" cy="987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800" dirty="0" smtClean="0"/>
                  <a:t>for most metals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8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sz="2800" i="1">
                            <a:latin typeface="Cambria Math"/>
                          </a:rPr>
                          <m:t>𝑝</m:t>
                        </m:r>
                      </m:sub>
                      <m:sup/>
                    </m:sSubSup>
                  </m:oMath>
                </a14:m>
                <a:r>
                  <a:rPr lang="de-DE" sz="2800" dirty="0"/>
                  <a:t> </a:t>
                </a:r>
                <a:r>
                  <a:rPr lang="de-DE" sz="2800" dirty="0" smtClean="0"/>
                  <a:t>is </a:t>
                </a:r>
              </a:p>
              <a:p>
                <a:r>
                  <a:rPr lang="de-DE" sz="2800" dirty="0" smtClean="0"/>
                  <a:t>in the ultraviolet region</a:t>
                </a:r>
                <a:endParaRPr lang="de-DE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3599896" cy="987322"/>
              </a:xfrm>
              <a:prstGeom prst="rect">
                <a:avLst/>
              </a:prstGeom>
              <a:blipFill rotWithShape="1">
                <a:blip r:embed="rId4"/>
                <a:stretch>
                  <a:fillRect l="-3559" t="-5556" r="-2203"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Reflectivity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029200" cy="4525963"/>
              </a:xfrm>
            </p:spPr>
            <p:txBody>
              <a:bodyPr/>
              <a:lstStyle/>
              <a:p>
                <a:r>
                  <a:rPr lang="de-DE" dirty="0" smtClean="0"/>
                  <a:t>R= 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i="1" smtClean="0">
                            <a:latin typeface="Cambria Math"/>
                          </a:rPr>
                          <m:t>ñ</m:t>
                        </m:r>
                        <m:r>
                          <a:rPr lang="de-DE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de-DE" i="1" smtClean="0">
                            <a:latin typeface="Cambria Math"/>
                          </a:rPr>
                          <m:t>ñ</m:t>
                        </m:r>
                        <m:r>
                          <a:rPr lang="de-DE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de-DE" dirty="0" smtClean="0"/>
                  <a:t>|² with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/>
                      </a:rPr>
                      <m:t> </m:t>
                    </m:r>
                    <m:r>
                      <a:rPr lang="de-DE" i="1">
                        <a:latin typeface="Cambria Math"/>
                      </a:rPr>
                      <m:t>ñ</m:t>
                    </m:r>
                    <m:r>
                      <a:rPr lang="de-DE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DE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ε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d>
                          <m:dPr>
                            <m:ctrlPr>
                              <a:rPr lang="de-DE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ω</m:t>
                            </m:r>
                          </m:e>
                        </m:d>
                      </m:e>
                    </m:rad>
                  </m:oMath>
                </a14:m>
                <a:endParaRPr lang="de-DE" dirty="0" smtClean="0"/>
              </a:p>
              <a:p>
                <a:r>
                  <a:rPr lang="de-DE" dirty="0" smtClean="0"/>
                  <a:t>R </a:t>
                </a:r>
                <a:r>
                  <a:rPr lang="de-DE" dirty="0"/>
                  <a:t>is 1 for </a:t>
                </a:r>
                <a:r>
                  <a:rPr lang="el-GR" dirty="0"/>
                  <a:t>ω</a:t>
                </a:r>
                <a:r>
                  <a:rPr lang="de-DE" dirty="0"/>
                  <a:t> </a:t>
                </a:r>
                <a:r>
                  <a:rPr lang="el-GR" dirty="0"/>
                  <a:t>≤</a:t>
                </a:r>
                <a14:m>
                  <m:oMath xmlns:m="http://schemas.openxmlformats.org/officeDocument/2006/math">
                    <m:r>
                      <a:rPr lang="de-DE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        decreasing for </a:t>
                </a:r>
                <a:r>
                  <a:rPr lang="el-GR" dirty="0"/>
                  <a:t>ω</a:t>
                </a:r>
                <a:r>
                  <a:rPr lang="de-DE" dirty="0"/>
                  <a:t> </a:t>
                </a:r>
                <a:r>
                  <a:rPr lang="el-GR" dirty="0"/>
                  <a:t>&gt;</a:t>
                </a:r>
                <a14:m>
                  <m:oMath xmlns:m="http://schemas.openxmlformats.org/officeDocument/2006/math">
                    <m:r>
                      <a:rPr lang="de-DE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        0 for </a:t>
                </a:r>
                <a:r>
                  <a:rPr lang="el-GR" dirty="0"/>
                  <a:t>ω</a:t>
                </a:r>
                <a:r>
                  <a:rPr lang="de-DE" dirty="0"/>
                  <a:t> = ∞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029200" cy="4525963"/>
              </a:xfrm>
              <a:blipFill rotWithShape="1">
                <a:blip r:embed="rId2"/>
                <a:stretch>
                  <a:fillRect l="-20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D:\Uni\Physikstudium\Master\1. Semester\Selected Topics\reflectivity go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785" y="3226855"/>
            <a:ext cx="415361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ni\Physikstudium\Master\1. Semester\Selected Topics\Reflectiv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02656"/>
            <a:ext cx="4513827" cy="28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Maxwell‘s equations</a:t>
            </a:r>
            <a:endParaRPr lang="de-D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7910384" cy="350520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200400" cy="32004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8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Plasma oscillations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de-DE" dirty="0" smtClean="0"/>
                  <a:t>Equation can be split up in an transverse and longitudinal part</a:t>
                </a:r>
              </a:p>
              <a:p>
                <a:pPr marL="0" indent="0">
                  <a:buNone/>
                </a:pPr>
                <a:r>
                  <a:rPr lang="de-DE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l-GR" dirty="0"/>
                              <m:t>∂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de-DE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de-DE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b="0" i="1" smtClean="0">
                                    <a:latin typeface="Cambria Math"/>
                                  </a:rPr>
                                  <m:t>𝐸</m:t>
                                </m:r>
                              </m:e>
                            </m:acc>
                          </m:e>
                          <m:sub>
                            <m:r>
                              <a:rPr lang="de-DE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∂</m:t>
                        </m:r>
                        <m:sSup>
                          <m:sSupPr>
                            <m:ctrlPr>
                              <a:rPr lang="de-DE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de-DE" b="0" i="0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de-DE" i="1">
                            <a:latin typeface="Cambria Math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de-DE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de-DE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de-DE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i="1" dirty="0" smtClean="0">
                        <a:latin typeface="Cambria Math"/>
                      </a:rPr>
                      <m:t>∆</m:t>
                    </m:r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dirty="0" smtClean="0"/>
                  <a:t>   transverse part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l-GR" dirty="0"/>
                              <m:t>∂</m:t>
                            </m:r>
                          </m:e>
                          <m:sup>
                            <m:r>
                              <a:rPr lang="de-DE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de-DE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de-DE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de-DE" i="1">
                                    <a:latin typeface="Cambria Math"/>
                                  </a:rPr>
                                  <m:t>𝐸</m:t>
                                </m:r>
                              </m:e>
                            </m:acc>
                          </m:e>
                          <m:sub>
                            <m:r>
                              <a:rPr lang="de-DE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∂</m:t>
                        </m:r>
                        <m:sSup>
                          <m:sSupPr>
                            <m:ctrlPr>
                              <a:rPr lang="de-DE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de-DE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de-DE" b="0" i="1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DE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i="1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de-DE" i="1">
                            <a:latin typeface="Cambria Math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de-DE" dirty="0" smtClean="0"/>
                  <a:t>                longitudinal part</a:t>
                </a:r>
              </a:p>
              <a:p>
                <a:r>
                  <a:rPr lang="de-DE" dirty="0" smtClean="0"/>
                  <a:t>The longitudinal part corresponds to the harmonic oscillator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  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2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Plasma oscillations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Transverse solution</a:t>
                </a:r>
              </a:p>
              <a:p>
                <a:pPr marL="0" indent="0">
                  <a:buNone/>
                </a:pPr>
                <a:r>
                  <a:rPr lang="de-DE" dirty="0"/>
                  <a:t> </a:t>
                </a:r>
                <a:r>
                  <a:rPr lang="de-DE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de-DE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de-DE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ω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de-DE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de-DE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   </a:t>
                </a:r>
              </a:p>
              <a:p>
                <a:r>
                  <a:rPr lang="de-DE" dirty="0" smtClean="0"/>
                  <a:t>Longitudinal solution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ω</m:t>
                      </m:r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de-D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ω</m:t>
                          </m:r>
                        </m:e>
                        <m:sub>
                          <m:r>
                            <a:rPr lang="de-DE" i="1">
                              <a:latin typeface="Cambria Math"/>
                            </a:rPr>
                            <m:t>𝑝</m:t>
                          </m:r>
                        </m:sub>
                        <m:sup/>
                      </m:sSubSup>
                    </m:oMath>
                  </m:oMathPara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 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4038600"/>
            <a:ext cx="2771567" cy="25146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447800"/>
            <a:ext cx="2667000" cy="243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Plasmons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Light = transverse wave</a:t>
                </a:r>
              </a:p>
              <a:p>
                <a:r>
                  <a:rPr lang="de-DE" dirty="0" smtClean="0"/>
                  <a:t>Plasmon = longitudinal wave</a:t>
                </a:r>
              </a:p>
              <a:p>
                <a:r>
                  <a:rPr lang="de-DE" dirty="0" smtClean="0"/>
                  <a:t>=&gt; plasmons can not be excited directly by light but by techniques of inelastic scattering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de-DE" dirty="0" smtClean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dirty="0" smtClean="0">
                            <a:latin typeface="Cambria Math"/>
                          </a:rPr>
                          <m:t> </m:t>
                        </m:r>
                        <m:r>
                          <a:rPr lang="de-DE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DE" b="0" i="1" dirty="0" smtClean="0">
                            <a:latin typeface="Cambria Math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de-DE" dirty="0" smtClean="0"/>
                  <a:t> - n</a:t>
                </a:r>
                <a:r>
                  <a:rPr lang="de-DE" dirty="0" smtClean="0">
                    <a:latin typeface="Calibri"/>
                  </a:rPr>
                  <a:t>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dirty="0" smtClean="0">
                            <a:latin typeface="Cambria Math"/>
                          </a:rPr>
                          <m:t>ω</m:t>
                        </m:r>
                      </m:e>
                      <m:sub>
                        <m:r>
                          <a:rPr lang="de-DE" b="0" i="1" dirty="0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 r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8400"/>
            <a:ext cx="4151214" cy="2895600"/>
          </a:xfrm>
        </p:spPr>
      </p:pic>
    </p:spTree>
    <p:extLst>
      <p:ext uri="{BB962C8B-B14F-4D97-AF65-F5344CB8AC3E}">
        <p14:creationId xmlns:p14="http://schemas.microsoft.com/office/powerpoint/2010/main" val="41599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Plasmons from 3D to 1D</vt:lpstr>
      <vt:lpstr>Motivation</vt:lpstr>
      <vt:lpstr>Drude-Lorentz-Model</vt:lpstr>
      <vt:lpstr>  Dielectric function and plasma frequency</vt:lpstr>
      <vt:lpstr>Reflectivity</vt:lpstr>
      <vt:lpstr>Maxwell‘s equations</vt:lpstr>
      <vt:lpstr>Plasma oscillations</vt:lpstr>
      <vt:lpstr>Plasma oscillations</vt:lpstr>
      <vt:lpstr>Plasmons</vt:lpstr>
      <vt:lpstr>Surface Plasmons</vt:lpstr>
      <vt:lpstr>Thanks for your attention!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Plasmons from 3D to 1D</dc:title>
  <dc:creator>Ulrich</dc:creator>
  <cp:lastModifiedBy>Ulrich</cp:lastModifiedBy>
  <cp:revision>32</cp:revision>
  <dcterms:created xsi:type="dcterms:W3CDTF">2006-08-16T00:00:00Z</dcterms:created>
  <dcterms:modified xsi:type="dcterms:W3CDTF">2013-12-09T20:26:22Z</dcterms:modified>
</cp:coreProperties>
</file>