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5"/>
  </p:notes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81" r:id="rId12"/>
    <p:sldId id="280" r:id="rId13"/>
    <p:sldId id="279" r:id="rId1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9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BB8018-5FA9-4CF3-A370-A6A0FE55083E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EA1522-D10A-4CA1-BA43-3980F2FB016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274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EA1522-D10A-4CA1-BA43-3980F2FB016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58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390EE-245F-4D35-B4E7-323FFA4A843E}" type="datetime1">
              <a:rPr lang="de-DE" smtClean="0"/>
              <a:t>09.12.2013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18873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B0BC-700D-40F4-AD96-EE904079309D}" type="datetime1">
              <a:rPr lang="de-DE" smtClean="0"/>
              <a:t>09.12.2013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2847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DAAF2-D2E0-4327-8D29-B2E31248CCC4}" type="datetime1">
              <a:rPr lang="de-DE" smtClean="0"/>
              <a:t>09.12.2013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29288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901C-6C2D-4152-9A96-F728E4CA2AC3}" type="datetime1">
              <a:rPr lang="de-DE" smtClean="0"/>
              <a:t>09.12.2013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7205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17455-3088-4B8E-8FE0-0C2E197EC8C6}" type="datetime1">
              <a:rPr lang="de-DE" smtClean="0"/>
              <a:t>09.12.2013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04290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02A2-A695-4989-B261-ECA1AF5C426D}" type="datetime1">
              <a:rPr lang="de-DE" smtClean="0"/>
              <a:t>09.12.2013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14861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A2E36-7251-4BB1-B8D4-09BC5A69E8B3}" type="datetime1">
              <a:rPr lang="de-DE" smtClean="0"/>
              <a:t>09.12.2013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52292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BEFCC-BCD6-4327-B7D1-53EDA63EB401}" type="datetime1">
              <a:rPr lang="de-DE" smtClean="0"/>
              <a:t>09.12.2013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87264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B0F97-EA41-4F82-B98F-1819A02077B2}" type="datetime1">
              <a:rPr lang="de-DE" smtClean="0"/>
              <a:t>09.12.2013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1871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1260-6E90-4402-9ADD-786E55A285F4}" type="datetime1">
              <a:rPr lang="de-DE" smtClean="0"/>
              <a:t>09.12.2013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66316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7F2E3-0C88-4F7D-9556-436132D270A4}" type="datetime1">
              <a:rPr lang="de-DE" smtClean="0"/>
              <a:t>09.12.2013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7008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33A3E-8C20-4BD4-A543-1A2A05BBF531}" type="datetime1">
              <a:rPr lang="de-DE" smtClean="0"/>
              <a:t>09.12.2013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8963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568" y="1484784"/>
            <a:ext cx="7776864" cy="2642592"/>
          </a:xfrm>
        </p:spPr>
        <p:txBody>
          <a:bodyPr/>
          <a:lstStyle/>
          <a:p>
            <a:pPr algn="ctr"/>
            <a:r>
              <a:rPr lang="en-US" dirty="0" smtClean="0"/>
              <a:t>Mathematical explanation for Surface Plasmon </a:t>
            </a:r>
            <a:r>
              <a:rPr lang="en-US" dirty="0" err="1" smtClean="0"/>
              <a:t>Polaritons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6800448" y="6218379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Benji Börner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492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10</a:t>
            </a:fld>
            <a:endParaRPr lang="de-DE" dirty="0"/>
          </a:p>
        </p:txBody>
      </p:sp>
      <p:cxnSp>
        <p:nvCxnSpPr>
          <p:cNvPr id="3" name="Gerade Verbindung 2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144016" y="116631"/>
            <a:ext cx="7956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SPP matching</a:t>
            </a:r>
            <a:endParaRPr 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feld 4"/>
              <p:cNvSpPr txBox="1"/>
              <p:nvPr/>
            </p:nvSpPr>
            <p:spPr>
              <a:xfrm>
                <a:off x="323528" y="1916832"/>
                <a:ext cx="8208912" cy="33486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30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de-DE" sz="3000" b="0" i="1" smtClean="0">
                              <a:latin typeface="Cambria Math"/>
                            </a:rPr>
                            <m:t>𝜀</m:t>
                          </m:r>
                        </m:e>
                        <m:sub>
                          <m:r>
                            <a:rPr lang="de-DE" sz="30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de-DE" sz="3000" b="0" i="1" smtClean="0">
                          <a:latin typeface="Cambria Math"/>
                        </a:rPr>
                        <m:t>=1   </m:t>
                      </m:r>
                      <m:sSup>
                        <m:sSupPr>
                          <m:ctrlPr>
                            <a:rPr lang="de-DE" sz="30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sz="3000" b="0" i="1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de-DE" sz="3000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de-DE" sz="3000" b="0" i="1" smtClean="0">
                          <a:latin typeface="Cambria Math"/>
                        </a:rPr>
                        <m:t>=1.1</m:t>
                      </m:r>
                      <m:sSub>
                        <m:sSubPr>
                          <m:ctrlPr>
                            <a:rPr lang="de-DE" sz="30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de-DE" sz="30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de-DE" sz="3000" b="0" i="1" smtClean="0">
                              <a:latin typeface="Cambria Math"/>
                            </a:rPr>
                            <m:t>𝑒</m:t>
                          </m:r>
                        </m:sub>
                      </m:sSub>
                      <m:r>
                        <a:rPr lang="de-DE" sz="3000" b="0" i="1" smtClean="0">
                          <a:latin typeface="Cambria Math"/>
                        </a:rPr>
                        <m:t>   </m:t>
                      </m:r>
                      <m:r>
                        <a:rPr lang="de-DE" sz="3000" b="0" i="1" smtClean="0">
                          <a:latin typeface="Cambria Math"/>
                        </a:rPr>
                        <m:t>𝑛</m:t>
                      </m:r>
                      <m:r>
                        <a:rPr lang="de-DE" sz="3000" b="0" i="1" smtClean="0">
                          <a:latin typeface="Cambria Math"/>
                        </a:rPr>
                        <m:t>=5.9×</m:t>
                      </m:r>
                      <m:sSup>
                        <m:sSupPr>
                          <m:ctrlPr>
                            <a:rPr lang="de-DE" sz="30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de-DE" sz="3000" b="0" i="1" smtClean="0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de-DE" sz="3000" b="0" i="1" smtClean="0">
                              <a:latin typeface="Cambria Math"/>
                              <a:ea typeface="Cambria Math"/>
                            </a:rPr>
                            <m:t>22</m:t>
                          </m:r>
                        </m:sup>
                      </m:sSup>
                      <m:f>
                        <m:fPr>
                          <m:ctrlPr>
                            <a:rPr lang="de-DE" sz="30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de-DE" sz="30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de-DE" sz="3000" b="0" i="1" smtClean="0">
                              <a:latin typeface="Cambria Math"/>
                              <a:ea typeface="Cambria Math"/>
                            </a:rPr>
                            <m:t>𝑐</m:t>
                          </m:r>
                          <m:sSup>
                            <m:sSupPr>
                              <m:ctrlPr>
                                <a:rPr lang="de-DE" sz="30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de-DE" sz="3000" b="0" i="1" smtClean="0"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de-DE" sz="30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3000" dirty="0" smtClean="0"/>
              </a:p>
              <a:p>
                <a:endParaRPr lang="en-US" sz="3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30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de-DE" sz="3000" b="0" i="1" smtClean="0">
                              <a:latin typeface="Cambria Math"/>
                            </a:rPr>
                            <m:t>𝜔</m:t>
                          </m:r>
                        </m:e>
                        <m:sub>
                          <m:r>
                            <a:rPr lang="de-DE" sz="3000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de-DE" sz="3000" b="0" i="1" smtClean="0">
                          <a:latin typeface="Cambria Math"/>
                        </a:rPr>
                        <m:t>=9.24</m:t>
                      </m:r>
                      <m:r>
                        <a:rPr lang="de-DE" sz="3000" b="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de-DE" sz="30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de-DE" sz="3000" b="0" i="1" smtClean="0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de-DE" sz="3000" b="0" i="1" smtClean="0">
                              <a:latin typeface="Cambria Math"/>
                              <a:ea typeface="Cambria Math"/>
                            </a:rPr>
                            <m:t>12</m:t>
                          </m:r>
                        </m:sup>
                      </m:sSup>
                      <m:r>
                        <a:rPr lang="de-DE" sz="30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de-DE" sz="3000" b="0" i="1" smtClean="0">
                          <a:latin typeface="Cambria Math"/>
                          <a:ea typeface="Cambria Math"/>
                        </a:rPr>
                        <m:t>𝐻𝑧</m:t>
                      </m:r>
                      <m:r>
                        <a:rPr lang="de-DE" sz="3000" b="0" i="1" smtClean="0">
                          <a:latin typeface="Cambria Math"/>
                          <a:ea typeface="Cambria Math"/>
                        </a:rPr>
                        <m:t>   </m:t>
                      </m:r>
                      <m:sSub>
                        <m:sSubPr>
                          <m:ctrlPr>
                            <a:rPr lang="de-DE" sz="3000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de-DE" sz="3000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de-DE" sz="3000" b="0" i="1" smtClean="0">
                              <a:latin typeface="Cambria Math"/>
                              <a:ea typeface="Cambria Math"/>
                            </a:rPr>
                            <m:t>𝑠𝑝</m:t>
                          </m:r>
                        </m:sub>
                      </m:sSub>
                      <m:r>
                        <a:rPr lang="de-DE" sz="3000" b="0" i="1" smtClean="0">
                          <a:latin typeface="Cambria Math"/>
                          <a:ea typeface="Cambria Math"/>
                        </a:rPr>
                        <m:t>=6.53×</m:t>
                      </m:r>
                      <m:sSup>
                        <m:sSupPr>
                          <m:ctrlPr>
                            <a:rPr lang="de-DE" sz="30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de-DE" sz="3000" b="0" i="1" smtClean="0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de-DE" sz="3000" b="0" i="1" smtClean="0">
                              <a:latin typeface="Cambria Math"/>
                              <a:ea typeface="Cambria Math"/>
                            </a:rPr>
                            <m:t>12</m:t>
                          </m:r>
                        </m:sup>
                      </m:sSup>
                      <m:r>
                        <a:rPr lang="de-DE" sz="30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de-DE" sz="3000" b="0" i="1" smtClean="0">
                          <a:latin typeface="Cambria Math"/>
                          <a:ea typeface="Cambria Math"/>
                        </a:rPr>
                        <m:t>𝐻𝑧</m:t>
                      </m:r>
                    </m:oMath>
                  </m:oMathPara>
                </a14:m>
                <a:endParaRPr lang="de-DE" sz="3000" b="0" dirty="0" smtClean="0">
                  <a:ea typeface="Cambria Math"/>
                </a:endParaRPr>
              </a:p>
              <a:p>
                <a:pPr/>
                <a:endParaRPr lang="de-DE" sz="3000" dirty="0"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3000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de-DE" sz="3000" b="0" i="1" smtClean="0">
                              <a:latin typeface="Cambria Math"/>
                              <a:ea typeface="Cambria Math"/>
                            </a:rPr>
                            <m:t>𝜀</m:t>
                          </m:r>
                        </m:e>
                        <m:sub>
                          <m:r>
                            <a:rPr lang="de-DE" sz="3000" b="0" i="1" smtClean="0">
                              <a:latin typeface="Cambria Math"/>
                              <a:ea typeface="Cambria Math"/>
                            </a:rPr>
                            <m:t>𝑝𝑟𝑖𝑠𝑚</m:t>
                          </m:r>
                        </m:sub>
                      </m:sSub>
                      <m:r>
                        <a:rPr lang="de-DE" sz="3000" b="0" i="1" smtClean="0">
                          <a:latin typeface="Cambria Math"/>
                          <a:ea typeface="Cambria Math"/>
                        </a:rPr>
                        <m:t>=9.3   </m:t>
                      </m:r>
                      <m:r>
                        <a:rPr lang="de-DE" sz="3000" b="0" i="1" smtClean="0">
                          <a:latin typeface="Cambria Math"/>
                          <a:ea typeface="Cambria Math"/>
                        </a:rPr>
                        <m:t>𝑎𝑛𝑔𝑙𝑒</m:t>
                      </m:r>
                      <m:r>
                        <a:rPr lang="de-DE" sz="30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de-DE" sz="30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de-DE" sz="3000" b="0" i="1" smtClean="0">
                          <a:latin typeface="Cambria Math"/>
                          <a:ea typeface="Cambria Math"/>
                        </a:rPr>
                        <m:t>=36° </m:t>
                      </m:r>
                    </m:oMath>
                  </m:oMathPara>
                </a14:m>
                <a:endParaRPr lang="de-DE" sz="3000" b="0" dirty="0" smtClean="0">
                  <a:ea typeface="Cambria Math"/>
                </a:endParaRPr>
              </a:p>
              <a:p>
                <a:endParaRPr lang="en-US" sz="3000" dirty="0" smtClean="0"/>
              </a:p>
            </p:txBody>
          </p:sp>
        </mc:Choice>
        <mc:Fallback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916832"/>
                <a:ext cx="8208912" cy="334860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feld 5"/>
          <p:cNvSpPr txBox="1"/>
          <p:nvPr/>
        </p:nvSpPr>
        <p:spPr>
          <a:xfrm>
            <a:off x="251520" y="980727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Example: air, gold and sapphire prism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73868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11</a:t>
            </a:fld>
            <a:endParaRPr lang="de-DE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340768"/>
            <a:ext cx="5862811" cy="4892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Gerade Verbindung 3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" name="Textfeld 4"/>
          <p:cNvSpPr txBox="1"/>
          <p:nvPr/>
        </p:nvSpPr>
        <p:spPr>
          <a:xfrm>
            <a:off x="144016" y="116631"/>
            <a:ext cx="7956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SPP matching</a:t>
            </a:r>
            <a:endParaRPr lang="en-US" sz="2400" dirty="0"/>
          </a:p>
        </p:txBody>
      </p:sp>
      <p:sp>
        <p:nvSpPr>
          <p:cNvPr id="3" name="Textfeld 2"/>
          <p:cNvSpPr txBox="1"/>
          <p:nvPr/>
        </p:nvSpPr>
        <p:spPr>
          <a:xfrm>
            <a:off x="107504" y="6453336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J.R.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Sambles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et.al. “Optical excitation of surface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plasmons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: an introduction”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53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12</a:t>
            </a:fld>
            <a:endParaRPr lang="de-D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248531"/>
            <a:ext cx="6680548" cy="4946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Gerade Verbindung 3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" name="Textfeld 4"/>
          <p:cNvSpPr txBox="1"/>
          <p:nvPr/>
        </p:nvSpPr>
        <p:spPr>
          <a:xfrm>
            <a:off x="144016" y="116631"/>
            <a:ext cx="7956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SPP matching</a:t>
            </a:r>
            <a:endParaRPr lang="en-US" sz="2400" dirty="0"/>
          </a:p>
        </p:txBody>
      </p:sp>
      <p:sp>
        <p:nvSpPr>
          <p:cNvPr id="6" name="Textfeld 5"/>
          <p:cNvSpPr txBox="1"/>
          <p:nvPr/>
        </p:nvSpPr>
        <p:spPr>
          <a:xfrm>
            <a:off x="107504" y="6453336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J.R.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Sambles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et.al. “Optical excitation of surface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plasmons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: an introduction”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43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13</a:t>
            </a:fld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8416305" cy="4079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Gerade Verbindung 5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" name="Textfeld 6"/>
          <p:cNvSpPr txBox="1"/>
          <p:nvPr/>
        </p:nvSpPr>
        <p:spPr>
          <a:xfrm>
            <a:off x="144016" y="116631"/>
            <a:ext cx="7956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SPP matching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3277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3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" name="Textfeld 4"/>
          <p:cNvSpPr txBox="1"/>
          <p:nvPr/>
        </p:nvSpPr>
        <p:spPr>
          <a:xfrm>
            <a:off x="144016" y="116631"/>
            <a:ext cx="3995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Revision of the problem</a:t>
            </a:r>
            <a:endParaRPr lang="en-US" sz="24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2</a:t>
            </a:fld>
            <a:endParaRPr lang="de-DE" dirty="0"/>
          </a:p>
        </p:txBody>
      </p:sp>
      <p:pic>
        <p:nvPicPr>
          <p:cNvPr id="1026" name="Picture 2" descr="http://upload.wikimedia.org/wikipedia/commons/e/e8/Dispersion_Relationshi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5716" y="1164182"/>
            <a:ext cx="5112568" cy="464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feld 8"/>
          <p:cNvSpPr txBox="1"/>
          <p:nvPr/>
        </p:nvSpPr>
        <p:spPr>
          <a:xfrm>
            <a:off x="4247964" y="980728"/>
            <a:ext cx="1620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photon</a:t>
            </a:r>
            <a:endParaRPr lang="en-US" dirty="0"/>
          </a:p>
        </p:txBody>
      </p:sp>
      <p:sp>
        <p:nvSpPr>
          <p:cNvPr id="10" name="Textfeld 9"/>
          <p:cNvSpPr txBox="1"/>
          <p:nvPr/>
        </p:nvSpPr>
        <p:spPr>
          <a:xfrm>
            <a:off x="6012160" y="256490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11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3</a:t>
            </a:fld>
            <a:endParaRPr lang="de-DE" dirty="0"/>
          </a:p>
        </p:txBody>
      </p:sp>
      <p:cxnSp>
        <p:nvCxnSpPr>
          <p:cNvPr id="4" name="Gerade Verbindung 3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" name="Textfeld 4"/>
          <p:cNvSpPr txBox="1"/>
          <p:nvPr/>
        </p:nvSpPr>
        <p:spPr>
          <a:xfrm>
            <a:off x="144016" y="116631"/>
            <a:ext cx="7236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Mathematical explanation bulk </a:t>
            </a:r>
            <a:r>
              <a:rPr lang="en-US" sz="2400" dirty="0" err="1" smtClean="0"/>
              <a:t>plasmon-polariton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395536" y="1052736"/>
                <a:ext cx="806489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>
                    <a:ea typeface="Cambria Math"/>
                  </a:rPr>
                  <a:t>Maxwell equation: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/>
                        <a:ea typeface="Cambria Math"/>
                      </a:rPr>
                      <m:t>𝛻</m:t>
                    </m:r>
                    <m:r>
                      <a:rPr lang="en-US" sz="3200" i="1">
                        <a:latin typeface="Cambria Math"/>
                        <a:ea typeface="Cambria Math"/>
                      </a:rPr>
                      <m:t>×</m:t>
                    </m:r>
                    <m:acc>
                      <m:accPr>
                        <m:chr m:val="̅"/>
                        <m:ctrlPr>
                          <a:rPr lang="de-DE" sz="3200" i="1">
                            <a:latin typeface="Cambria Math"/>
                            <a:ea typeface="Cambria Math"/>
                          </a:rPr>
                        </m:ctrlPr>
                      </m:accPr>
                      <m:e>
                        <m:r>
                          <a:rPr lang="de-DE" sz="3200" i="1">
                            <a:latin typeface="Cambria Math"/>
                            <a:ea typeface="Cambria Math"/>
                          </a:rPr>
                          <m:t>𝐻</m:t>
                        </m:r>
                      </m:e>
                    </m:acc>
                    <m:r>
                      <a:rPr lang="de-DE" sz="3200" i="1">
                        <a:latin typeface="Cambria Math"/>
                        <a:ea typeface="Cambria Math"/>
                      </a:rPr>
                      <m:t>=</m:t>
                    </m:r>
                    <m:acc>
                      <m:accPr>
                        <m:chr m:val="̅"/>
                        <m:ctrlPr>
                          <a:rPr lang="de-DE" sz="3200" i="1">
                            <a:latin typeface="Cambria Math"/>
                            <a:ea typeface="Cambria Math"/>
                          </a:rPr>
                        </m:ctrlPr>
                      </m:accPr>
                      <m:e>
                        <m:r>
                          <a:rPr lang="de-DE" sz="3200" i="1">
                            <a:latin typeface="Cambria Math"/>
                            <a:ea typeface="Cambria Math"/>
                          </a:rPr>
                          <m:t>𝐽</m:t>
                        </m:r>
                      </m:e>
                    </m:acc>
                    <m:r>
                      <a:rPr lang="de-DE" sz="3200" i="1">
                        <a:latin typeface="Cambria Math"/>
                        <a:ea typeface="Cambria Math"/>
                      </a:rPr>
                      <m:t>+</m:t>
                    </m:r>
                    <m:r>
                      <a:rPr lang="de-DE" sz="3200" i="1">
                        <a:latin typeface="Cambria Math"/>
                        <a:ea typeface="Cambria Math"/>
                      </a:rPr>
                      <m:t>𝑗</m:t>
                    </m:r>
                    <m:r>
                      <m:rPr>
                        <m:lit/>
                      </m:rPr>
                      <a:rPr lang="de-DE" sz="3200" i="1">
                        <a:latin typeface="Cambria Math"/>
                        <a:ea typeface="Cambria Math"/>
                      </a:rPr>
                      <m:t> </m:t>
                    </m:r>
                    <m:r>
                      <a:rPr lang="de-DE" sz="3200" i="1">
                        <a:latin typeface="Cambria Math"/>
                        <a:ea typeface="Cambria Math"/>
                      </a:rPr>
                      <m:t>𝜔</m:t>
                    </m:r>
                    <m:r>
                      <a:rPr lang="de-DE" sz="3200" i="1">
                        <a:latin typeface="Cambria Math"/>
                        <a:ea typeface="Cambria Math"/>
                      </a:rPr>
                      <m:t>𝐷</m:t>
                    </m:r>
                    <m:r>
                      <a:rPr lang="de-DE" sz="3200" i="1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052736"/>
                <a:ext cx="8064896" cy="584775"/>
              </a:xfrm>
              <a:prstGeom prst="rect">
                <a:avLst/>
              </a:prstGeom>
              <a:blipFill rotWithShape="1">
                <a:blip r:embed="rId2"/>
                <a:stretch>
                  <a:fillRect l="-1965" t="-12500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Pfeil nach rechts 7"/>
          <p:cNvSpPr/>
          <p:nvPr/>
        </p:nvSpPr>
        <p:spPr>
          <a:xfrm>
            <a:off x="683568" y="2837264"/>
            <a:ext cx="720080" cy="432048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/>
              <p:cNvSpPr/>
              <p:nvPr/>
            </p:nvSpPr>
            <p:spPr>
              <a:xfrm>
                <a:off x="1716150" y="2132856"/>
                <a:ext cx="6744282" cy="14804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sz="3200" i="1">
                          <a:latin typeface="Cambria Math"/>
                        </a:rPr>
                        <m:t>𝜀</m:t>
                      </m:r>
                      <m:d>
                        <m:dPr>
                          <m:ctrlPr>
                            <a:rPr lang="de-DE" sz="3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de-DE" sz="3200" i="1">
                              <a:latin typeface="Cambria Math"/>
                            </a:rPr>
                            <m:t>𝜔</m:t>
                          </m:r>
                        </m:e>
                      </m:d>
                      <m:r>
                        <a:rPr lang="de-DE" sz="3200" i="1">
                          <a:latin typeface="Cambria Math"/>
                        </a:rPr>
                        <m:t>=1−</m:t>
                      </m:r>
                      <m:f>
                        <m:fPr>
                          <m:ctrlPr>
                            <a:rPr lang="de-DE" sz="3200" i="1">
                              <a:latin typeface="Cambria Math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de-DE" sz="32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de-DE" sz="3200" i="1">
                                  <a:latin typeface="Cambria Math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de-DE" sz="3200" i="1">
                                  <a:latin typeface="Cambria Math"/>
                                </a:rPr>
                                <m:t>𝑃</m:t>
                              </m:r>
                            </m:sub>
                            <m:sup>
                              <m:r>
                                <a:rPr lang="de-DE" sz="3200" i="1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p>
                            <m:sSupPr>
                              <m:ctrlPr>
                                <a:rPr lang="de-DE" sz="3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de-DE" sz="3200" i="1">
                                  <a:latin typeface="Cambria Math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de-DE" sz="3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de-DE" sz="3200" i="1">
                          <a:latin typeface="Cambria Math"/>
                        </a:rPr>
                        <m:t>   </m:t>
                      </m:r>
                      <m:r>
                        <a:rPr lang="de-DE" sz="3200" i="1">
                          <a:latin typeface="Cambria Math"/>
                        </a:rPr>
                        <m:t>𝑤𝑖𝑡h</m:t>
                      </m:r>
                      <m:r>
                        <a:rPr lang="de-DE" sz="3200" i="1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de-DE" sz="3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de-DE" sz="3200" i="1">
                              <a:latin typeface="Cambria Math"/>
                            </a:rPr>
                            <m:t>𝜔</m:t>
                          </m:r>
                        </m:e>
                        <m:sub>
                          <m:r>
                            <a:rPr lang="de-DE" sz="3200" i="1">
                              <a:latin typeface="Cambria Math"/>
                            </a:rPr>
                            <m:t>𝑃</m:t>
                          </m:r>
                        </m:sub>
                      </m:sSub>
                      <m:r>
                        <a:rPr lang="de-DE" sz="32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de-DE" sz="3200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3200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DE" sz="3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de-DE" sz="3200" i="1">
                                      <a:latin typeface="Cambria Math"/>
                                    </a:rPr>
                                    <m:t>𝑛</m:t>
                                  </m:r>
                                  <m:sSup>
                                    <m:sSupPr>
                                      <m:ctrlPr>
                                        <a:rPr lang="de-DE" sz="3200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de-DE" sz="3200" i="1"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de-DE" sz="32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b>
                                    <m:sSubPr>
                                      <m:ctrlPr>
                                        <a:rPr lang="de-DE" sz="32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sz="3200" i="1">
                                          <a:latin typeface="Cambria Math"/>
                                        </a:rPr>
                                        <m:t>𝜀</m:t>
                                      </m:r>
                                    </m:e>
                                    <m:sub>
                                      <m:r>
                                        <a:rPr lang="de-DE" sz="3200" i="1">
                                          <a:latin typeface="Cambria Math"/>
                                        </a:rPr>
                                        <m:t>0</m:t>
                                      </m:r>
                                    </m:sub>
                                  </m:sSub>
                                  <m:sSup>
                                    <m:sSupPr>
                                      <m:ctrlPr>
                                        <a:rPr lang="de-DE" sz="3200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de-DE" sz="3200" i="1">
                                          <a:latin typeface="Cambria Math"/>
                                        </a:rPr>
                                        <m:t>𝑚</m:t>
                                      </m:r>
                                    </m:e>
                                    <m:sup>
                                      <m:r>
                                        <a:rPr lang="de-DE" sz="3200" i="1">
                                          <a:latin typeface="Cambria Math"/>
                                        </a:rPr>
                                        <m:t>∗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de-DE" sz="32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de-DE" sz="32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de-DE" sz="32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9" name="Rechtec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6150" y="2132856"/>
                <a:ext cx="6744282" cy="148040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/>
              <p:cNvSpPr txBox="1"/>
              <p:nvPr/>
            </p:nvSpPr>
            <p:spPr>
              <a:xfrm>
                <a:off x="395536" y="4725144"/>
                <a:ext cx="777686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Wavenumber: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32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de-DE" sz="3200" b="0" i="1" smtClean="0">
                            <a:latin typeface="Cambria Math"/>
                          </a:rPr>
                          <m:t>𝑘</m:t>
                        </m:r>
                      </m:e>
                      <m:sup>
                        <m:r>
                          <a:rPr lang="de-DE" sz="32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de-DE" sz="32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de-DE" sz="32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de-DE" sz="3200" b="0" i="1" smtClean="0">
                            <a:latin typeface="Cambria Math"/>
                          </a:rPr>
                          <m:t>𝜔</m:t>
                        </m:r>
                      </m:e>
                      <m:sup>
                        <m:r>
                          <a:rPr lang="de-DE" sz="32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de-DE" sz="3200" i="1">
                        <a:latin typeface="Cambria Math"/>
                        <a:ea typeface="Cambria Math"/>
                      </a:rPr>
                      <m:t>𝜇</m:t>
                    </m:r>
                    <m:r>
                      <a:rPr lang="de-DE" sz="3200" i="1" smtClean="0">
                        <a:latin typeface="Cambria Math"/>
                        <a:ea typeface="Cambria Math"/>
                      </a:rPr>
                      <m:t>𝜀</m:t>
                    </m:r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4725144"/>
                <a:ext cx="7776864" cy="584775"/>
              </a:xfrm>
              <a:prstGeom prst="rect">
                <a:avLst/>
              </a:prstGeom>
              <a:blipFill rotWithShape="1">
                <a:blip r:embed="rId4"/>
                <a:stretch>
                  <a:fillRect l="-2038" t="-12500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2583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4</a:t>
            </a:fld>
            <a:endParaRPr lang="de-DE" dirty="0"/>
          </a:p>
        </p:txBody>
      </p:sp>
      <p:cxnSp>
        <p:nvCxnSpPr>
          <p:cNvPr id="3" name="Gerade Verbindung 2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144016" y="116631"/>
            <a:ext cx="7956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Mathematical explanation surface </a:t>
            </a:r>
            <a:r>
              <a:rPr lang="en-US" sz="2400" dirty="0" err="1" smtClean="0"/>
              <a:t>plasmon-polariton</a:t>
            </a:r>
            <a:endParaRPr lang="en-US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123" y="908720"/>
            <a:ext cx="3518161" cy="2798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/>
              <p:cNvSpPr txBox="1"/>
              <p:nvPr/>
            </p:nvSpPr>
            <p:spPr>
              <a:xfrm>
                <a:off x="0" y="3933056"/>
                <a:ext cx="9144000" cy="21575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de-DE" sz="2800" b="0" i="1" smtClean="0">
                              <a:latin typeface="Cambria Math"/>
                            </a:rPr>
                            <m:t>𝐻</m:t>
                          </m:r>
                        </m:e>
                        <m:sub>
                          <m:r>
                            <a:rPr lang="de-DE" sz="28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de-DE" sz="28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de-DE" sz="2800" b="0" i="1" smtClean="0">
                          <a:latin typeface="Cambria Math"/>
                        </a:rPr>
                        <m:t>=</m:t>
                      </m:r>
                      <m:r>
                        <a:rPr lang="de-DE" sz="2800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de-DE" sz="28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sz="28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de-DE" sz="28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de-DE" sz="2800" b="0" i="1" smtClean="0">
                              <a:latin typeface="Cambria Math"/>
                            </a:rPr>
                            <m:t>𝑗</m:t>
                          </m:r>
                          <m:r>
                            <a:rPr lang="de-DE" sz="2800" b="0" i="1" smtClean="0"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de-DE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sz="2800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de-DE" sz="2800" b="0" i="1" smtClean="0">
                                  <a:latin typeface="Cambria Math"/>
                                </a:rPr>
                                <m:t>𝑧</m:t>
                              </m:r>
                              <m:r>
                                <a:rPr lang="de-DE" sz="28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de-DE" sz="28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de-DE" sz="28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de-DE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sz="2800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de-DE" sz="28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de-DE" sz="28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de-DE" sz="28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de-DE" sz="2800" b="0" i="1" smtClean="0">
                              <a:latin typeface="Cambria Math"/>
                            </a:rPr>
                            <m:t>)</m:t>
                          </m:r>
                        </m:sup>
                      </m:sSup>
                      <m:r>
                        <a:rPr lang="de-DE" sz="2800" b="0" i="1" smtClean="0">
                          <a:latin typeface="Cambria Math"/>
                        </a:rPr>
                        <m:t>+</m:t>
                      </m:r>
                      <m:r>
                        <a:rPr lang="de-DE" sz="2800" b="0" i="1" smtClean="0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de-DE" sz="28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sz="28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de-DE" sz="2800" i="1">
                              <a:latin typeface="Cambria Math"/>
                            </a:rPr>
                            <m:t>𝑗</m:t>
                          </m:r>
                          <m:r>
                            <a:rPr lang="de-DE" sz="2800" i="1"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de-DE" sz="2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sz="2800" i="1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de-DE" sz="2800" i="1">
                                  <a:latin typeface="Cambria Math"/>
                                </a:rPr>
                                <m:t>𝑧</m:t>
                              </m:r>
                              <m:r>
                                <a:rPr lang="de-DE" sz="28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de-DE" sz="2800" i="1">
                              <a:latin typeface="Cambria Math"/>
                            </a:rPr>
                            <m:t>𝑧</m:t>
                          </m:r>
                          <m:r>
                            <a:rPr lang="de-DE" sz="2800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sz="2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sz="2800" i="1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de-DE" sz="28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de-DE" sz="28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de-DE" sz="2800" i="1">
                              <a:latin typeface="Cambria Math"/>
                            </a:rPr>
                            <m:t>𝑥</m:t>
                          </m:r>
                          <m:r>
                            <a:rPr lang="de-DE" sz="2800" i="1">
                              <a:latin typeface="Cambria Math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n-US" sz="2800" dirty="0" smtClean="0"/>
              </a:p>
              <a:p>
                <a:endParaRPr lang="en-US" sz="28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de-DE" sz="2800" b="0" i="1" smtClean="0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de-DE" sz="2800" b="0" i="1" smtClean="0">
                            <a:latin typeface="Cambria Math"/>
                          </a:rPr>
                          <m:t>𝑥</m:t>
                        </m:r>
                        <m:r>
                          <a:rPr lang="de-DE" sz="28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de-DE" sz="2800" b="0" i="1" smtClean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de-DE" sz="28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de-DE" sz="28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800" b="0" i="1" smtClean="0">
                            <a:latin typeface="Cambria Math"/>
                          </a:rPr>
                          <m:t>𝑗</m:t>
                        </m:r>
                        <m:r>
                          <a:rPr lang="de-DE" sz="2800" b="0" i="1" smtClean="0">
                            <a:latin typeface="Cambria Math"/>
                          </a:rPr>
                          <m:t>𝜔</m:t>
                        </m:r>
                        <m:sSub>
                          <m:sSubPr>
                            <m:ctrlPr>
                              <a:rPr lang="de-DE" sz="2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de-DE" sz="2800" b="0" i="1" smtClean="0">
                                <a:latin typeface="Cambria Math"/>
                              </a:rPr>
                              <m:t>𝜀</m:t>
                            </m:r>
                          </m:e>
                          <m:sub>
                            <m:r>
                              <a:rPr lang="de-DE" sz="2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  <m:f>
                      <m:fPr>
                        <m:ctrlPr>
                          <a:rPr lang="de-DE" sz="28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de-DE" sz="2800" b="0" i="1" smtClean="0">
                            <a:latin typeface="Cambria Math"/>
                          </a:rPr>
                          <m:t>𝜕</m:t>
                        </m:r>
                        <m:sSub>
                          <m:sSubPr>
                            <m:ctrlPr>
                              <a:rPr lang="de-DE" sz="2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de-DE" sz="2800" b="0" i="1" smtClean="0">
                                <a:latin typeface="Cambria Math"/>
                              </a:rPr>
                              <m:t>𝐻</m:t>
                            </m:r>
                          </m:e>
                          <m:sub>
                            <m:r>
                              <a:rPr lang="de-DE" sz="2800" b="0" i="1" smtClean="0">
                                <a:latin typeface="Cambria Math"/>
                              </a:rPr>
                              <m:t>𝑦</m:t>
                            </m:r>
                            <m:r>
                              <a:rPr lang="de-DE" sz="2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de-DE" sz="2800" b="0" i="1" smtClean="0">
                            <a:latin typeface="Cambria Math"/>
                          </a:rPr>
                          <m:t>𝜕</m:t>
                        </m:r>
                        <m:r>
                          <a:rPr lang="de-DE" sz="2800" b="0" i="1" smtClean="0">
                            <a:latin typeface="Cambria Math"/>
                          </a:rPr>
                          <m:t>𝑧</m:t>
                        </m:r>
                      </m:den>
                    </m:f>
                    <m:r>
                      <a:rPr lang="de-DE" sz="28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800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de-DE" sz="2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de-DE" sz="2800" b="0" i="1" smtClean="0">
                                <a:latin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de-DE" sz="2800" b="0" i="1" smtClean="0">
                                <a:latin typeface="Cambria Math"/>
                              </a:rPr>
                              <m:t>𝑧</m:t>
                            </m:r>
                            <m:r>
                              <a:rPr lang="de-DE" sz="2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de-DE" sz="2800" b="0" i="1" smtClean="0">
                            <a:latin typeface="Cambria Math"/>
                          </a:rPr>
                          <m:t>𝜔</m:t>
                        </m:r>
                        <m:sSub>
                          <m:sSubPr>
                            <m:ctrlPr>
                              <a:rPr lang="de-DE" sz="2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de-DE" sz="2800" b="0" i="1" smtClean="0">
                                <a:latin typeface="Cambria Math"/>
                              </a:rPr>
                              <m:t>𝜀</m:t>
                            </m:r>
                          </m:e>
                          <m:sub>
                            <m:r>
                              <a:rPr lang="de-DE" sz="2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de-DE" sz="2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de-DE" sz="2800" i="1">
                            <a:latin typeface="Cambria Math"/>
                          </a:rPr>
                          <m:t>𝐴</m:t>
                        </m:r>
                        <m:sSup>
                          <m:sSupPr>
                            <m:ctrlPr>
                              <a:rPr lang="de-DE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de-DE" sz="2800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de-DE" sz="2800" i="1">
                                <a:latin typeface="Cambria Math"/>
                              </a:rPr>
                              <m:t>−</m:t>
                            </m:r>
                            <m:r>
                              <a:rPr lang="de-DE" sz="2800" i="1">
                                <a:latin typeface="Cambria Math"/>
                              </a:rPr>
                              <m:t>𝑗</m:t>
                            </m:r>
                            <m:d>
                              <m:dPr>
                                <m:ctrlPr>
                                  <a:rPr lang="de-DE" sz="2800" i="1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de-DE" sz="28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800" i="1">
                                        <a:latin typeface="Cambria Math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de-DE" sz="2800" i="1">
                                        <a:latin typeface="Cambria Math"/>
                                      </a:rPr>
                                      <m:t>𝑧</m:t>
                                    </m:r>
                                    <m:r>
                                      <a:rPr lang="de-DE" sz="28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de-DE" sz="2800" i="1">
                                    <a:latin typeface="Cambria Math"/>
                                  </a:rPr>
                                  <m:t>𝑧</m:t>
                                </m:r>
                                <m:r>
                                  <a:rPr lang="de-DE" sz="2800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de-DE" sz="28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800" i="1">
                                        <a:latin typeface="Cambria Math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de-DE" sz="2800" i="1">
                                        <a:latin typeface="Cambria Math"/>
                                      </a:rPr>
                                      <m:t>𝑥</m:t>
                                    </m:r>
                                    <m:r>
                                      <a:rPr lang="de-DE" sz="28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de-DE" sz="2800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d>
                          </m:sup>
                        </m:sSup>
                        <m:r>
                          <a:rPr lang="de-DE" sz="2800" i="1">
                            <a:latin typeface="Cambria Math"/>
                          </a:rPr>
                          <m:t>+</m:t>
                        </m:r>
                        <m:r>
                          <a:rPr lang="de-DE" sz="2800" i="1">
                            <a:latin typeface="Cambria Math"/>
                          </a:rPr>
                          <m:t>𝐵</m:t>
                        </m:r>
                        <m:sSup>
                          <m:sSupPr>
                            <m:ctrlPr>
                              <a:rPr lang="de-DE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de-DE" sz="2800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de-DE" sz="2800" i="1">
                                <a:latin typeface="Cambria Math"/>
                              </a:rPr>
                              <m:t>𝑗</m:t>
                            </m:r>
                            <m:d>
                              <m:dPr>
                                <m:ctrlPr>
                                  <a:rPr lang="de-DE" sz="2800" i="1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de-DE" sz="28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800" i="1">
                                        <a:latin typeface="Cambria Math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de-DE" sz="2800" i="1">
                                        <a:latin typeface="Cambria Math"/>
                                      </a:rPr>
                                      <m:t>𝑧</m:t>
                                    </m:r>
                                    <m:r>
                                      <a:rPr lang="de-DE" sz="28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de-DE" sz="2800" i="1">
                                    <a:latin typeface="Cambria Math"/>
                                  </a:rPr>
                                  <m:t>𝑧</m:t>
                                </m:r>
                                <m:r>
                                  <a:rPr lang="de-DE" sz="2800" i="1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de-DE" sz="28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800" i="1">
                                        <a:latin typeface="Cambria Math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de-DE" sz="2800" i="1">
                                        <a:latin typeface="Cambria Math"/>
                                      </a:rPr>
                                      <m:t>𝑥</m:t>
                                    </m:r>
                                    <m:r>
                                      <a:rPr lang="de-DE" sz="28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de-DE" sz="2800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d>
                          </m:sup>
                        </m:sSup>
                      </m:e>
                    </m:d>
                  </m:oMath>
                </a14:m>
                <a:r>
                  <a:rPr lang="en-US" sz="2800" dirty="0" smtClean="0"/>
                  <a:t> </a:t>
                </a:r>
              </a:p>
              <a:p>
                <a:endParaRPr lang="en-US" sz="2800" dirty="0" smtClean="0"/>
              </a:p>
            </p:txBody>
          </p:sp>
        </mc:Choice>
        <mc:Fallback xmlns=""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933056"/>
                <a:ext cx="9144000" cy="215751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9089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5</a:t>
            </a:fld>
            <a:endParaRPr lang="de-DE" dirty="0"/>
          </a:p>
        </p:txBody>
      </p:sp>
      <p:cxnSp>
        <p:nvCxnSpPr>
          <p:cNvPr id="3" name="Gerade Verbindung 2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144016" y="116631"/>
            <a:ext cx="7956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Mathematical explanation surface </a:t>
            </a:r>
            <a:r>
              <a:rPr lang="en-US" sz="2400" dirty="0" err="1" smtClean="0"/>
              <a:t>plasmon-polariton</a:t>
            </a:r>
            <a:endParaRPr lang="en-US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123" y="908720"/>
            <a:ext cx="3518161" cy="2798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/>
              <p:cNvSpPr txBox="1"/>
              <p:nvPr/>
            </p:nvSpPr>
            <p:spPr>
              <a:xfrm>
                <a:off x="144016" y="3933056"/>
                <a:ext cx="8676456" cy="25753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3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de-DE" sz="3200" b="0" i="1" smtClean="0">
                              <a:latin typeface="Cambria Math"/>
                            </a:rPr>
                            <m:t>𝐻</m:t>
                          </m:r>
                        </m:e>
                        <m:sub>
                          <m:r>
                            <a:rPr lang="de-DE" sz="32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de-DE" sz="3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de-DE" sz="3200" b="0" i="1" smtClean="0">
                          <a:latin typeface="Cambria Math"/>
                        </a:rPr>
                        <m:t>=</m:t>
                      </m:r>
                      <m:r>
                        <a:rPr lang="de-DE" sz="3200" b="0" i="1" smtClean="0">
                          <a:latin typeface="Cambria Math"/>
                        </a:rPr>
                        <m:t>𝐶</m:t>
                      </m:r>
                      <m:sSup>
                        <m:sSupPr>
                          <m:ctrlPr>
                            <a:rPr lang="de-DE" sz="3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sz="3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de-DE" sz="3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de-DE" sz="3200" b="0" i="1" smtClean="0">
                              <a:latin typeface="Cambria Math"/>
                            </a:rPr>
                            <m:t>𝑗</m:t>
                          </m:r>
                          <m:r>
                            <a:rPr lang="de-DE" sz="3200" b="0" i="1" smtClean="0"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de-DE" sz="3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sz="3200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de-DE" sz="3200" b="0" i="1" smtClean="0">
                                  <a:latin typeface="Cambria Math"/>
                                </a:rPr>
                                <m:t>𝑧</m:t>
                              </m:r>
                              <m:r>
                                <a:rPr lang="de-DE" sz="3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de-DE" sz="32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de-DE" sz="32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de-DE" sz="3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sz="3200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de-DE" sz="3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de-DE" sz="3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de-DE" sz="3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de-DE" sz="3200" b="0" i="1" smtClean="0">
                              <a:latin typeface="Cambria Math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n-US" sz="3200" dirty="0" smtClean="0"/>
              </a:p>
              <a:p>
                <a:endParaRPr lang="en-US" sz="32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3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de-DE" sz="3200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de-DE" sz="3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de-DE" sz="3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de-DE" sz="3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sz="32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3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sz="3200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de-DE" sz="3200" b="0" i="1" smtClean="0">
                                  <a:latin typeface="Cambria Math"/>
                                </a:rPr>
                                <m:t>𝑧</m:t>
                              </m:r>
                              <m:r>
                                <a:rPr lang="de-DE" sz="3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de-DE" sz="3200" b="0" i="1" smtClean="0">
                              <a:latin typeface="Cambria Math"/>
                            </a:rPr>
                            <m:t>𝜔</m:t>
                          </m:r>
                          <m:r>
                            <a:rPr lang="de-DE" sz="3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de-DE" sz="3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sz="3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de-DE" sz="3200" i="1">
                              <a:latin typeface="Cambria Math"/>
                            </a:rPr>
                            <m:t>−</m:t>
                          </m:r>
                          <m:r>
                            <a:rPr lang="de-DE" sz="3200" i="1">
                              <a:latin typeface="Cambria Math"/>
                            </a:rPr>
                            <m:t>𝑗</m:t>
                          </m:r>
                          <m:r>
                            <a:rPr lang="de-DE" sz="3200" i="1"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de-DE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sz="3200" i="1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de-DE" sz="3200" i="1">
                                  <a:latin typeface="Cambria Math"/>
                                </a:rPr>
                                <m:t>𝑧</m:t>
                              </m:r>
                              <m:r>
                                <a:rPr lang="de-DE" sz="3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de-DE" sz="3200" i="1">
                              <a:latin typeface="Cambria Math"/>
                            </a:rPr>
                            <m:t>𝑧</m:t>
                          </m:r>
                          <m:r>
                            <a:rPr lang="de-DE" sz="3200" i="1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de-DE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sz="3200" i="1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de-DE" sz="32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de-DE" sz="3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de-DE" sz="3200" i="1">
                              <a:latin typeface="Cambria Math"/>
                            </a:rPr>
                            <m:t>𝑥</m:t>
                          </m:r>
                          <m:r>
                            <a:rPr lang="de-DE" sz="3200" i="1">
                              <a:latin typeface="Cambria Math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n-US" sz="2400" dirty="0" smtClean="0"/>
              </a:p>
              <a:p>
                <a:endParaRPr lang="en-US" sz="3200" dirty="0" smtClean="0"/>
              </a:p>
            </p:txBody>
          </p:sp>
        </mc:Choice>
        <mc:Fallback xmlns=""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016" y="3933056"/>
                <a:ext cx="8676456" cy="257538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8433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8"/>
          <p:cNvSpPr>
            <a:spLocks noGrp="1"/>
          </p:cNvSpPr>
          <p:nvPr>
            <p:ph type="body" idx="1"/>
          </p:nvPr>
        </p:nvSpPr>
        <p:spPr>
          <a:xfrm>
            <a:off x="457200" y="692696"/>
            <a:ext cx="4040188" cy="6397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Medium 1</a:t>
            </a:r>
            <a:endParaRPr 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Inhaltsplatzhalter 9"/>
              <p:cNvSpPr>
                <a:spLocks noGrp="1"/>
              </p:cNvSpPr>
              <p:nvPr>
                <p:ph sz="half" idx="2"/>
              </p:nvPr>
            </p:nvSpPr>
            <p:spPr>
              <a:xfrm>
                <a:off x="457200" y="1412776"/>
                <a:ext cx="4040188" cy="471338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de-DE" sz="2700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7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de-DE" sz="2700" b="0" i="1" smtClean="0">
                              <a:latin typeface="Cambria Math"/>
                            </a:rPr>
                            <m:t>𝐻</m:t>
                          </m:r>
                        </m:e>
                        <m:sub>
                          <m:r>
                            <a:rPr lang="de-DE" sz="27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de-DE" sz="27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de-DE" sz="2700" b="0" i="1" smtClean="0">
                          <a:latin typeface="Cambria Math"/>
                        </a:rPr>
                        <m:t>=</m:t>
                      </m:r>
                      <m:r>
                        <a:rPr lang="de-DE" sz="2700" b="0" i="1" smtClean="0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de-DE" sz="27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sz="27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de-DE" sz="27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sz="2700" b="0" i="1" smtClean="0">
                                  <a:latin typeface="Cambria Math"/>
                                </a:rPr>
                                <m:t>𝜅</m:t>
                              </m:r>
                            </m:e>
                            <m:sub>
                              <m:r>
                                <a:rPr lang="de-DE" sz="27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de-DE" sz="2700" b="0" i="1" smtClean="0">
                              <a:latin typeface="Cambria Math"/>
                            </a:rPr>
                            <m:t>𝑧</m:t>
                          </m:r>
                        </m:sup>
                      </m:sSup>
                      <m:sSup>
                        <m:sSupPr>
                          <m:ctrlPr>
                            <a:rPr lang="de-DE" sz="27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sz="27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de-DE" sz="27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de-DE" sz="2700" b="0" i="1" smtClean="0">
                              <a:latin typeface="Cambria Math"/>
                            </a:rPr>
                            <m:t>𝑗</m:t>
                          </m:r>
                          <m:sSub>
                            <m:sSubPr>
                              <m:ctrlPr>
                                <a:rPr lang="de-DE" sz="27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sz="2700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de-DE" sz="2700" b="0" i="1" smtClean="0">
                                  <a:latin typeface="Cambria Math"/>
                                </a:rPr>
                                <m:t>𝑥</m:t>
                              </m:r>
                            </m:sub>
                          </m:sSub>
                          <m:r>
                            <a:rPr lang="de-DE" sz="27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sz="2700" dirty="0" smtClean="0"/>
              </a:p>
              <a:p>
                <a:pPr marL="0" indent="0">
                  <a:buNone/>
                </a:pPr>
                <a:endParaRPr lang="en-US" sz="27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7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de-DE" sz="2700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de-DE" sz="27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de-DE" sz="27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de-DE" sz="27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de-DE" sz="27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27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sz="2700" b="0" i="1" smtClean="0">
                                  <a:latin typeface="Cambria Math"/>
                                </a:rPr>
                                <m:t>𝜅</m:t>
                              </m:r>
                            </m:e>
                            <m:sub>
                              <m:r>
                                <a:rPr lang="de-DE" sz="27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de-DE" sz="2700" b="0" i="1" smtClean="0">
                              <a:latin typeface="Cambria Math"/>
                            </a:rPr>
                            <m:t>𝑗</m:t>
                          </m:r>
                          <m:r>
                            <a:rPr lang="de-DE" sz="2700" b="0" i="1" smtClean="0">
                              <a:latin typeface="Cambria Math"/>
                            </a:rPr>
                            <m:t>𝜔</m:t>
                          </m:r>
                          <m:sSub>
                            <m:sSubPr>
                              <m:ctrlPr>
                                <a:rPr lang="de-DE" sz="27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sz="2700" b="0" i="1" smtClean="0">
                                  <a:latin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de-DE" sz="27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de-DE" sz="2700" b="0" i="1" smtClean="0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de-DE" sz="27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sz="27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de-DE" sz="2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sz="2700" i="1">
                                  <a:latin typeface="Cambria Math"/>
                                </a:rPr>
                                <m:t>𝜅</m:t>
                              </m:r>
                            </m:e>
                            <m:sub>
                              <m:r>
                                <a:rPr lang="de-DE" sz="2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de-DE" sz="2700" i="1">
                              <a:latin typeface="Cambria Math"/>
                            </a:rPr>
                            <m:t>𝑧</m:t>
                          </m:r>
                        </m:sup>
                      </m:sSup>
                      <m:sSup>
                        <m:sSupPr>
                          <m:ctrlPr>
                            <a:rPr lang="de-DE" sz="27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sz="27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de-DE" sz="2700" i="1">
                              <a:latin typeface="Cambria Math"/>
                            </a:rPr>
                            <m:t>−</m:t>
                          </m:r>
                          <m:r>
                            <a:rPr lang="de-DE" sz="2700" i="1">
                              <a:latin typeface="Cambria Math"/>
                            </a:rPr>
                            <m:t>𝑗</m:t>
                          </m:r>
                          <m:sSub>
                            <m:sSubPr>
                              <m:ctrlPr>
                                <a:rPr lang="de-DE" sz="2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sz="2700" i="1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de-DE" sz="2700" i="1">
                                  <a:latin typeface="Cambria Math"/>
                                </a:rPr>
                                <m:t>𝑥</m:t>
                              </m:r>
                            </m:sub>
                          </m:sSub>
                          <m:r>
                            <a:rPr lang="de-DE" sz="27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sz="2700" dirty="0" smtClean="0"/>
              </a:p>
              <a:p>
                <a:pPr marL="0" indent="0">
                  <a:buNone/>
                </a:pPr>
                <a:endParaRPr lang="en-US" sz="27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7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de-DE" sz="2700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de-DE" sz="27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de-DE" sz="27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de-DE" sz="2700" i="1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de-DE" sz="27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27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sz="2700" i="1">
                                  <a:latin typeface="Cambria Math"/>
                                </a:rPr>
                                <m:t>𝜅</m:t>
                              </m:r>
                            </m:e>
                            <m:sub>
                              <m:r>
                                <a:rPr lang="de-DE" sz="2700" b="0" i="1" smtClean="0">
                                  <a:latin typeface="Cambria Math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de-DE" sz="2700" i="1">
                              <a:latin typeface="Cambria Math"/>
                            </a:rPr>
                            <m:t>𝜔</m:t>
                          </m:r>
                          <m:sSub>
                            <m:sSubPr>
                              <m:ctrlPr>
                                <a:rPr lang="de-DE" sz="27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sz="2700" i="1">
                                  <a:latin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de-DE" sz="27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de-DE" sz="27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de-DE" sz="27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sz="27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de-DE" sz="2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sz="2700" i="1">
                                  <a:latin typeface="Cambria Math"/>
                                </a:rPr>
                                <m:t>𝜅</m:t>
                              </m:r>
                            </m:e>
                            <m:sub>
                              <m:r>
                                <a:rPr lang="de-DE" sz="2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de-DE" sz="2700" i="1">
                              <a:latin typeface="Cambria Math"/>
                            </a:rPr>
                            <m:t>𝑧</m:t>
                          </m:r>
                        </m:sup>
                      </m:sSup>
                      <m:sSup>
                        <m:sSupPr>
                          <m:ctrlPr>
                            <a:rPr lang="de-DE" sz="27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sz="27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de-DE" sz="2700" i="1">
                              <a:latin typeface="Cambria Math"/>
                            </a:rPr>
                            <m:t>−</m:t>
                          </m:r>
                          <m:r>
                            <a:rPr lang="de-DE" sz="2700" i="1">
                              <a:latin typeface="Cambria Math"/>
                            </a:rPr>
                            <m:t>𝑗</m:t>
                          </m:r>
                          <m:sSub>
                            <m:sSubPr>
                              <m:ctrlPr>
                                <a:rPr lang="de-DE" sz="2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sz="2700" i="1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de-DE" sz="2700" i="1">
                                  <a:latin typeface="Cambria Math"/>
                                </a:rPr>
                                <m:t>𝑥</m:t>
                              </m:r>
                            </m:sub>
                          </m:sSub>
                          <m:r>
                            <a:rPr lang="de-DE" sz="27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sz="2700" dirty="0"/>
              </a:p>
            </p:txBody>
          </p:sp>
        </mc:Choice>
        <mc:Fallback xmlns="">
          <p:sp>
            <p:nvSpPr>
              <p:cNvPr id="10" name="Inhaltsplatzhalter 9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57200" y="1412776"/>
                <a:ext cx="4040188" cy="4713387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platzhalter 10"/>
          <p:cNvSpPr>
            <a:spLocks noGrp="1"/>
          </p:cNvSpPr>
          <p:nvPr>
            <p:ph type="body" sz="quarter" idx="3"/>
          </p:nvPr>
        </p:nvSpPr>
        <p:spPr>
          <a:xfrm>
            <a:off x="4645025" y="692696"/>
            <a:ext cx="4041775" cy="6397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Medium 2</a:t>
            </a:r>
            <a:endParaRPr 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Inhaltsplatzhalter 11"/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4645025" y="1412776"/>
                <a:ext cx="4041775" cy="471338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sz="27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7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de-DE" sz="2700" i="1">
                              <a:latin typeface="Cambria Math"/>
                            </a:rPr>
                            <m:t>𝐻</m:t>
                          </m:r>
                        </m:e>
                        <m:sub>
                          <m:r>
                            <a:rPr lang="de-DE" sz="2700" i="1">
                              <a:latin typeface="Cambria Math"/>
                            </a:rPr>
                            <m:t>𝑦</m:t>
                          </m:r>
                          <m:r>
                            <a:rPr lang="de-DE" sz="27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de-DE" sz="2700" i="1">
                          <a:latin typeface="Cambria Math"/>
                        </a:rPr>
                        <m:t>=</m:t>
                      </m:r>
                      <m:r>
                        <a:rPr lang="de-DE" sz="2700" b="0" i="1" smtClean="0">
                          <a:latin typeface="Cambria Math"/>
                        </a:rPr>
                        <m:t>𝐶</m:t>
                      </m:r>
                      <m:sSup>
                        <m:sSupPr>
                          <m:ctrlPr>
                            <a:rPr lang="de-DE" sz="27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sz="27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de-DE" sz="2700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sz="2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sz="2700" i="1">
                                  <a:latin typeface="Cambria Math"/>
                                </a:rPr>
                                <m:t>𝜅</m:t>
                              </m:r>
                            </m:e>
                            <m:sub>
                              <m:r>
                                <a:rPr lang="de-DE" sz="27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de-DE" sz="2700" i="1">
                              <a:latin typeface="Cambria Math"/>
                            </a:rPr>
                            <m:t>𝑧</m:t>
                          </m:r>
                        </m:sup>
                      </m:sSup>
                      <m:sSup>
                        <m:sSupPr>
                          <m:ctrlPr>
                            <a:rPr lang="de-DE" sz="27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sz="27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de-DE" sz="2700" i="1">
                              <a:latin typeface="Cambria Math"/>
                            </a:rPr>
                            <m:t>−</m:t>
                          </m:r>
                          <m:r>
                            <a:rPr lang="de-DE" sz="2700" i="1">
                              <a:latin typeface="Cambria Math"/>
                            </a:rPr>
                            <m:t>𝑗</m:t>
                          </m:r>
                          <m:sSub>
                            <m:sSubPr>
                              <m:ctrlPr>
                                <a:rPr lang="de-DE" sz="2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sz="2700" i="1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de-DE" sz="2700" i="1">
                                  <a:latin typeface="Cambria Math"/>
                                </a:rPr>
                                <m:t>𝑥</m:t>
                              </m:r>
                            </m:sub>
                          </m:sSub>
                          <m:r>
                            <a:rPr lang="de-DE" sz="27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sz="2700" dirty="0"/>
              </a:p>
              <a:p>
                <a:pPr marL="0" indent="0">
                  <a:buNone/>
                </a:pPr>
                <a:endParaRPr lang="en-US" sz="27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7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de-DE" sz="2700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de-DE" sz="2700" i="1">
                              <a:latin typeface="Cambria Math"/>
                            </a:rPr>
                            <m:t>𝑥</m:t>
                          </m:r>
                          <m:r>
                            <a:rPr lang="de-DE" sz="27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de-DE" sz="27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sz="27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2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sz="2700" i="1">
                                  <a:latin typeface="Cambria Math"/>
                                </a:rPr>
                                <m:t>𝜅</m:t>
                              </m:r>
                            </m:e>
                            <m:sub>
                              <m:r>
                                <a:rPr lang="de-DE" sz="27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de-DE" sz="2700" i="1">
                              <a:latin typeface="Cambria Math"/>
                            </a:rPr>
                            <m:t>𝑗</m:t>
                          </m:r>
                          <m:r>
                            <a:rPr lang="de-DE" sz="2700" i="1">
                              <a:latin typeface="Cambria Math"/>
                            </a:rPr>
                            <m:t>𝜔</m:t>
                          </m:r>
                          <m:sSub>
                            <m:sSubPr>
                              <m:ctrlPr>
                                <a:rPr lang="de-DE" sz="27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sz="2700" i="1">
                                  <a:latin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de-DE" sz="27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de-DE" sz="2700" b="0" i="1" smtClean="0">
                          <a:latin typeface="Cambria Math"/>
                        </a:rPr>
                        <m:t>𝐶</m:t>
                      </m:r>
                      <m:sSup>
                        <m:sSupPr>
                          <m:ctrlPr>
                            <a:rPr lang="de-DE" sz="27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sz="27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de-DE" sz="2700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sz="2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sz="2700" i="1">
                                  <a:latin typeface="Cambria Math"/>
                                </a:rPr>
                                <m:t>𝜅</m:t>
                              </m:r>
                            </m:e>
                            <m:sub>
                              <m:r>
                                <a:rPr lang="de-DE" sz="27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de-DE" sz="2700" i="1">
                              <a:latin typeface="Cambria Math"/>
                            </a:rPr>
                            <m:t>𝑧</m:t>
                          </m:r>
                        </m:sup>
                      </m:sSup>
                      <m:sSup>
                        <m:sSupPr>
                          <m:ctrlPr>
                            <a:rPr lang="de-DE" sz="27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sz="27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de-DE" sz="2700" i="1">
                              <a:latin typeface="Cambria Math"/>
                            </a:rPr>
                            <m:t>−</m:t>
                          </m:r>
                          <m:r>
                            <a:rPr lang="de-DE" sz="2700" i="1">
                              <a:latin typeface="Cambria Math"/>
                            </a:rPr>
                            <m:t>𝑗</m:t>
                          </m:r>
                          <m:sSub>
                            <m:sSubPr>
                              <m:ctrlPr>
                                <a:rPr lang="de-DE" sz="2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sz="2700" i="1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de-DE" sz="2700" i="1">
                                  <a:latin typeface="Cambria Math"/>
                                </a:rPr>
                                <m:t>𝑥</m:t>
                              </m:r>
                            </m:sub>
                          </m:sSub>
                          <m:r>
                            <a:rPr lang="de-DE" sz="27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sz="2700" dirty="0" smtClean="0"/>
              </a:p>
              <a:p>
                <a:pPr marL="0" indent="0">
                  <a:buNone/>
                </a:pPr>
                <a:endParaRPr lang="en-US" sz="27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7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de-DE" sz="2700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de-DE" sz="2700" i="1">
                              <a:latin typeface="Cambria Math"/>
                            </a:rPr>
                            <m:t>𝑧</m:t>
                          </m:r>
                          <m:r>
                            <a:rPr lang="de-DE" sz="27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de-DE" sz="2700" i="1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de-DE" sz="27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2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sz="2700" i="1">
                                  <a:latin typeface="Cambria Math"/>
                                </a:rPr>
                                <m:t>𝜅</m:t>
                              </m:r>
                            </m:e>
                            <m:sub>
                              <m:r>
                                <a:rPr lang="de-DE" sz="2700" i="1">
                                  <a:latin typeface="Cambria Math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de-DE" sz="2700" i="1">
                              <a:latin typeface="Cambria Math"/>
                            </a:rPr>
                            <m:t>𝜔</m:t>
                          </m:r>
                          <m:sSub>
                            <m:sSubPr>
                              <m:ctrlPr>
                                <a:rPr lang="de-DE" sz="27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sz="2700" i="1">
                                  <a:latin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de-DE" sz="27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de-DE" sz="2700" b="0" i="1" smtClean="0">
                          <a:latin typeface="Cambria Math"/>
                        </a:rPr>
                        <m:t>𝐶</m:t>
                      </m:r>
                      <m:sSup>
                        <m:sSupPr>
                          <m:ctrlPr>
                            <a:rPr lang="de-DE" sz="27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sz="27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de-DE" sz="2700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sz="2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sz="2700" i="1">
                                  <a:latin typeface="Cambria Math"/>
                                </a:rPr>
                                <m:t>𝜅</m:t>
                              </m:r>
                            </m:e>
                            <m:sub>
                              <m:r>
                                <a:rPr lang="de-DE" sz="2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de-DE" sz="2700" i="1">
                              <a:latin typeface="Cambria Math"/>
                            </a:rPr>
                            <m:t>𝑧</m:t>
                          </m:r>
                        </m:sup>
                      </m:sSup>
                      <m:sSup>
                        <m:sSupPr>
                          <m:ctrlPr>
                            <a:rPr lang="de-DE" sz="27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sz="27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de-DE" sz="2700" i="1">
                              <a:latin typeface="Cambria Math"/>
                            </a:rPr>
                            <m:t>−</m:t>
                          </m:r>
                          <m:r>
                            <a:rPr lang="de-DE" sz="2700" i="1">
                              <a:latin typeface="Cambria Math"/>
                            </a:rPr>
                            <m:t>𝑗</m:t>
                          </m:r>
                          <m:sSub>
                            <m:sSubPr>
                              <m:ctrlPr>
                                <a:rPr lang="de-DE" sz="2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sz="2700" i="1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de-DE" sz="2700" i="1">
                                  <a:latin typeface="Cambria Math"/>
                                </a:rPr>
                                <m:t>𝑥</m:t>
                              </m:r>
                            </m:sub>
                          </m:sSub>
                          <m:r>
                            <a:rPr lang="de-DE" sz="27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sz="2700" dirty="0"/>
              </a:p>
            </p:txBody>
          </p:sp>
        </mc:Choice>
        <mc:Fallback xmlns="">
          <p:sp>
            <p:nvSpPr>
              <p:cNvPr id="12" name="Inhaltsplatzhalter 1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4645025" y="1412776"/>
                <a:ext cx="4041775" cy="4713387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6</a:t>
            </a:fld>
            <a:endParaRPr lang="de-DE" dirty="0"/>
          </a:p>
        </p:txBody>
      </p:sp>
      <p:cxnSp>
        <p:nvCxnSpPr>
          <p:cNvPr id="6" name="Gerade Verbindung 5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" name="Textfeld 6"/>
          <p:cNvSpPr txBox="1"/>
          <p:nvPr/>
        </p:nvSpPr>
        <p:spPr>
          <a:xfrm>
            <a:off x="144016" y="116631"/>
            <a:ext cx="7956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Mathematical explanation surface </a:t>
            </a:r>
            <a:r>
              <a:rPr lang="en-US" sz="2400" dirty="0" err="1" smtClean="0"/>
              <a:t>plasmon-polariton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2031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7</a:t>
            </a:fld>
            <a:endParaRPr lang="de-DE" dirty="0"/>
          </a:p>
        </p:txBody>
      </p:sp>
      <p:cxnSp>
        <p:nvCxnSpPr>
          <p:cNvPr id="8" name="Gerade Verbindung 7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144016" y="116631"/>
            <a:ext cx="7956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Mathematical explanation surface </a:t>
            </a:r>
            <a:r>
              <a:rPr lang="en-US" sz="2400" dirty="0" err="1" smtClean="0"/>
              <a:t>plasmon-polariton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/>
              <p:cNvSpPr txBox="1"/>
              <p:nvPr/>
            </p:nvSpPr>
            <p:spPr>
              <a:xfrm>
                <a:off x="323528" y="1124744"/>
                <a:ext cx="8280920" cy="38717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0" i="1" smtClean="0">
                          <a:latin typeface="Cambria Math"/>
                        </a:rPr>
                        <m:t>⇒</m:t>
                      </m:r>
                      <m:r>
                        <a:rPr lang="de-DE" sz="3200" b="0" i="1" smtClean="0">
                          <a:latin typeface="Cambria Math"/>
                        </a:rPr>
                        <m:t>𝐵</m:t>
                      </m:r>
                      <m:r>
                        <a:rPr lang="de-DE" sz="3200" b="0" i="1" smtClean="0">
                          <a:latin typeface="Cambria Math"/>
                        </a:rPr>
                        <m:t>=</m:t>
                      </m:r>
                      <m:r>
                        <a:rPr lang="de-DE" sz="3200" b="0" i="1" smtClean="0">
                          <a:latin typeface="Cambria Math"/>
                        </a:rPr>
                        <m:t>𝐶</m:t>
                      </m:r>
                      <m:r>
                        <a:rPr lang="de-DE" sz="3200" b="0" i="1" smtClean="0">
                          <a:latin typeface="Cambria Math"/>
                        </a:rPr>
                        <m:t> ⇒−</m:t>
                      </m:r>
                      <m:f>
                        <m:fPr>
                          <m:ctrlPr>
                            <a:rPr lang="de-DE" sz="32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3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sz="3200" b="0" i="1" smtClean="0">
                                  <a:latin typeface="Cambria Math"/>
                                </a:rPr>
                                <m:t>𝜅</m:t>
                              </m:r>
                            </m:e>
                            <m:sub>
                              <m:r>
                                <a:rPr lang="de-DE" sz="3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de-DE" sz="3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sz="3200" b="0" i="1" smtClean="0">
                                  <a:latin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de-DE" sz="3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de-DE" sz="3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sz="32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3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sz="3200" b="0" i="1" smtClean="0">
                                  <a:latin typeface="Cambria Math"/>
                                </a:rPr>
                                <m:t>𝜅</m:t>
                              </m:r>
                            </m:e>
                            <m:sub>
                              <m:r>
                                <a:rPr lang="de-DE" sz="3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de-DE" sz="3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sz="3200" b="0" i="1" smtClean="0">
                                  <a:latin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de-DE" sz="3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3200" dirty="0" smtClean="0"/>
              </a:p>
              <a:p>
                <a:endParaRPr lang="en-US" sz="32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3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de-DE" sz="3200" i="1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de-DE" sz="3200" i="1"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de-DE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sz="3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sz="3200" i="1">
                              <a:latin typeface="Cambria Math"/>
                            </a:rPr>
                            <m:t>𝜔</m:t>
                          </m:r>
                        </m:num>
                        <m:den>
                          <m:r>
                            <a:rPr lang="de-DE" sz="3200" i="1">
                              <a:latin typeface="Cambria Math"/>
                            </a:rPr>
                            <m:t>𝑐</m:t>
                          </m:r>
                        </m:den>
                      </m:f>
                      <m:sSup>
                        <m:sSupPr>
                          <m:ctrlPr>
                            <a:rPr lang="de-DE" sz="3200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3200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DE" sz="3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de-DE" sz="32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sz="3200" i="1">
                                          <a:latin typeface="Cambria Math"/>
                                        </a:rPr>
                                        <m:t>𝜀</m:t>
                                      </m:r>
                                    </m:e>
                                    <m:sub>
                                      <m:r>
                                        <a:rPr lang="de-DE" sz="3200" i="1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de-DE" sz="32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sz="3200" i="1">
                                          <a:latin typeface="Cambria Math"/>
                                        </a:rPr>
                                        <m:t>𝜀</m:t>
                                      </m:r>
                                    </m:e>
                                    <m:sub>
                                      <m:r>
                                        <a:rPr lang="de-DE" sz="3200" i="1"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de-DE" sz="32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sz="3200" i="1">
                                          <a:latin typeface="Cambria Math"/>
                                        </a:rPr>
                                        <m:t>𝜀</m:t>
                                      </m:r>
                                    </m:e>
                                    <m:sub>
                                      <m:r>
                                        <a:rPr lang="de-DE" sz="3200" i="1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de-DE" sz="3200" i="1">
                                      <a:latin typeface="Cambria Math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de-DE" sz="32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sz="3200" i="1">
                                          <a:latin typeface="Cambria Math"/>
                                        </a:rPr>
                                        <m:t>𝜀</m:t>
                                      </m:r>
                                    </m:e>
                                    <m:sub>
                                      <m:r>
                                        <a:rPr lang="de-DE" sz="3200" i="1"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de-DE" sz="32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de-DE" sz="32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de-DE" sz="32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3200" dirty="0" smtClean="0"/>
              </a:p>
              <a:p>
                <a:endParaRPr lang="en-US" sz="3200" dirty="0"/>
              </a:p>
              <a:p>
                <a:endParaRPr lang="en-US" sz="3200" dirty="0"/>
              </a:p>
            </p:txBody>
          </p:sp>
        </mc:Choice>
        <mc:Fallback xmlns=""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124744"/>
                <a:ext cx="8280920" cy="387176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9114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8</a:t>
            </a:fld>
            <a:endParaRPr lang="de-DE" dirty="0"/>
          </a:p>
        </p:txBody>
      </p:sp>
      <p:cxnSp>
        <p:nvCxnSpPr>
          <p:cNvPr id="4" name="Gerade Verbindung 3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" name="Textfeld 4"/>
          <p:cNvSpPr txBox="1"/>
          <p:nvPr/>
        </p:nvSpPr>
        <p:spPr>
          <a:xfrm>
            <a:off x="144016" y="116631"/>
            <a:ext cx="7956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Mathematical explanation SPP losses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/>
              <p:cNvSpPr txBox="1"/>
              <p:nvPr/>
            </p:nvSpPr>
            <p:spPr>
              <a:xfrm>
                <a:off x="611560" y="1196752"/>
                <a:ext cx="8064896" cy="3200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3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de-DE" sz="3200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de-DE" sz="3200" b="0" i="1" smtClean="0"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de-DE" sz="3200" b="0" i="1" smtClean="0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de-DE" sz="3200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de-DE" sz="3200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de-DE" sz="3200" b="0" i="1" smtClean="0">
                              <a:latin typeface="Cambria Math"/>
                            </a:rPr>
                            <m:t>𝑥</m:t>
                          </m:r>
                        </m:sub>
                        <m:sup>
                          <m:r>
                            <a:rPr lang="de-DE" sz="3200" b="0" i="1" smtClean="0">
                              <a:latin typeface="Cambria Math"/>
                            </a:rPr>
                            <m:t>′</m:t>
                          </m:r>
                        </m:sup>
                      </m:sSubSup>
                      <m:r>
                        <a:rPr lang="de-DE" sz="3200" b="0" i="1" smtClean="0">
                          <a:latin typeface="Cambria Math"/>
                        </a:rPr>
                        <m:t>−</m:t>
                      </m:r>
                      <m:r>
                        <a:rPr lang="de-DE" sz="3200" b="0" i="1" smtClean="0">
                          <a:latin typeface="Cambria Math"/>
                        </a:rPr>
                        <m:t>𝑗</m:t>
                      </m:r>
                      <m:sSubSup>
                        <m:sSubSupPr>
                          <m:ctrlPr>
                            <a:rPr lang="de-DE" sz="3200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de-DE" sz="3200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de-DE" sz="3200" b="0" i="1" smtClean="0">
                              <a:latin typeface="Cambria Math"/>
                            </a:rPr>
                            <m:t>𝑥</m:t>
                          </m:r>
                        </m:sub>
                        <m:sup>
                          <m:r>
                            <a:rPr lang="de-DE" sz="3200" b="0" i="1" smtClean="0">
                              <a:latin typeface="Cambria Math"/>
                            </a:rPr>
                            <m:t>′′</m:t>
                          </m:r>
                        </m:sup>
                      </m:sSubSup>
                    </m:oMath>
                  </m:oMathPara>
                </a14:m>
                <a:endParaRPr lang="en-US" sz="3200" dirty="0" smtClean="0"/>
              </a:p>
              <a:p>
                <a:endParaRPr lang="en-US" sz="32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3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de-DE" sz="3200" b="0" i="1" smtClean="0">
                              <a:latin typeface="Cambria Math"/>
                            </a:rPr>
                            <m:t>𝜀</m:t>
                          </m:r>
                        </m:e>
                        <m:sub>
                          <m:r>
                            <a:rPr lang="de-DE" sz="3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de-DE" sz="3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de-DE" sz="3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de-DE" sz="3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sz="3200" b="0" i="1" smtClean="0">
                              <a:latin typeface="Cambria Math"/>
                            </a:rPr>
                            <m:t>𝜀</m:t>
                          </m:r>
                        </m:e>
                        <m:sup>
                          <m:r>
                            <a:rPr lang="de-DE" sz="32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de-DE" sz="3200" b="0" i="1" smtClean="0">
                          <a:latin typeface="Cambria Math"/>
                        </a:rPr>
                        <m:t>−</m:t>
                      </m:r>
                      <m:r>
                        <a:rPr lang="de-DE" sz="3200" b="0" i="1" smtClean="0">
                          <a:latin typeface="Cambria Math"/>
                        </a:rPr>
                        <m:t>𝑗</m:t>
                      </m:r>
                      <m:sSup>
                        <m:sSupPr>
                          <m:ctrlPr>
                            <a:rPr lang="de-DE" sz="3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sz="3200" b="0" i="1" smtClean="0">
                              <a:latin typeface="Cambria Math"/>
                            </a:rPr>
                            <m:t>𝜀</m:t>
                          </m:r>
                        </m:e>
                        <m:sup>
                          <m:r>
                            <a:rPr lang="de-DE" sz="3200" b="0" i="1" smtClean="0">
                              <a:latin typeface="Cambria Math"/>
                            </a:rPr>
                            <m:t>′′</m:t>
                          </m:r>
                        </m:sup>
                      </m:sSup>
                    </m:oMath>
                  </m:oMathPara>
                </a14:m>
                <a:endParaRPr lang="de-DE" sz="3200" b="0" dirty="0" smtClean="0"/>
              </a:p>
              <a:p>
                <a:endParaRPr lang="en-US" sz="32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3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sz="3200" b="0" i="1" smtClean="0">
                              <a:latin typeface="Cambria Math"/>
                            </a:rPr>
                            <m:t>𝜀</m:t>
                          </m:r>
                        </m:e>
                        <m:sup>
                          <m:r>
                            <a:rPr lang="de-DE" sz="32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de-DE" sz="3200" b="0" i="1" smtClean="0">
                          <a:latin typeface="Cambria Math"/>
                        </a:rPr>
                        <m:t>=1−</m:t>
                      </m:r>
                      <m:f>
                        <m:fPr>
                          <m:ctrlPr>
                            <a:rPr lang="de-DE" sz="3200" b="0" i="1" smtClean="0">
                              <a:latin typeface="Cambria Math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de-DE" sz="3200" b="0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de-DE" sz="3200" b="0" i="1" smtClean="0">
                                  <a:latin typeface="Cambria Math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de-DE" sz="3200" b="0" i="1" smtClean="0">
                                  <a:latin typeface="Cambria Math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de-DE" sz="3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p>
                            <m:sSupPr>
                              <m:ctrlPr>
                                <a:rPr lang="de-DE" sz="3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de-DE" sz="3200" b="0" i="1" smtClean="0">
                                  <a:latin typeface="Cambria Math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de-DE" sz="3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de-DE" sz="3200" b="0" i="1" smtClean="0">
                              <a:latin typeface="Cambria Math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de-DE" sz="3200" b="0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de-DE" sz="3200" b="0" i="1" smtClean="0">
                                  <a:latin typeface="Cambria Math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de-DE" sz="3200" b="0" i="1" smtClean="0">
                                  <a:latin typeface="Cambria Math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de-DE" sz="3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  <m:r>
                        <a:rPr lang="de-DE" sz="3200" b="0" i="1" smtClean="0">
                          <a:latin typeface="Cambria Math"/>
                        </a:rPr>
                        <m:t>      </m:t>
                      </m:r>
                      <m:sSup>
                        <m:sSupPr>
                          <m:ctrlPr>
                            <a:rPr lang="de-DE" sz="3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sz="3200" b="0" i="1" smtClean="0">
                              <a:latin typeface="Cambria Math"/>
                            </a:rPr>
                            <m:t>𝜀</m:t>
                          </m:r>
                        </m:e>
                        <m:sup>
                          <m:r>
                            <a:rPr lang="de-DE" sz="3200" b="0" i="1" smtClean="0">
                              <a:latin typeface="Cambria Math"/>
                            </a:rPr>
                            <m:t>′′</m:t>
                          </m:r>
                        </m:sup>
                      </m:sSup>
                      <m:r>
                        <a:rPr lang="de-DE" sz="3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sz="3200" b="0" i="1" smtClean="0">
                              <a:latin typeface="Cambria Math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de-DE" sz="3200" b="0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de-DE" sz="3200" b="0" i="1" smtClean="0">
                                  <a:latin typeface="Cambria Math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de-DE" sz="3200" b="0" i="1" smtClean="0">
                                  <a:latin typeface="Cambria Math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de-DE" sz="3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  <m:sSub>
                            <m:sSubPr>
                              <m:ctrlPr>
                                <a:rPr lang="de-DE" sz="3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sz="3200" b="0" i="1" smtClean="0">
                                  <a:latin typeface="Cambria Math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de-DE" sz="3200" b="0" i="1" smtClean="0"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</m:num>
                        <m:den>
                          <m:r>
                            <a:rPr lang="de-DE" sz="3200" b="0" i="1" smtClean="0">
                              <a:latin typeface="Cambria Math"/>
                            </a:rPr>
                            <m:t>𝜔</m:t>
                          </m:r>
                          <m:r>
                            <a:rPr lang="de-DE" sz="3200" b="0" i="1" smtClean="0">
                              <a:latin typeface="Cambria Math"/>
                            </a:rPr>
                            <m:t>(</m:t>
                          </m:r>
                          <m:sSup>
                            <m:sSupPr>
                              <m:ctrlPr>
                                <a:rPr lang="de-DE" sz="3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de-DE" sz="3200" b="0" i="1" smtClean="0">
                                  <a:latin typeface="Cambria Math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de-DE" sz="3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de-DE" sz="3200" b="0" i="1" smtClean="0">
                              <a:latin typeface="Cambria Math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de-DE" sz="3200" b="0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de-DE" sz="3200" b="0" i="1" smtClean="0">
                                  <a:latin typeface="Cambria Math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de-DE" sz="3200" b="0" i="1" smtClean="0">
                                  <a:latin typeface="Cambria Math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de-DE" sz="3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  <m:r>
                            <a:rPr lang="de-DE" sz="3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196752"/>
                <a:ext cx="8064896" cy="320010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0445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9</a:t>
            </a:fld>
            <a:endParaRPr lang="de-DE" dirty="0"/>
          </a:p>
        </p:txBody>
      </p:sp>
      <p:cxnSp>
        <p:nvCxnSpPr>
          <p:cNvPr id="3" name="Gerade Verbindung 2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144016" y="116631"/>
            <a:ext cx="7956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Mathematical explanation excitation conditions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/>
              <p:cNvSpPr txBox="1"/>
              <p:nvPr/>
            </p:nvSpPr>
            <p:spPr>
              <a:xfrm>
                <a:off x="395536" y="1052736"/>
                <a:ext cx="8208912" cy="43235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genral condition: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de-DE" sz="3200" b="0" i="1" smtClean="0">
                            <a:latin typeface="Cambria Math"/>
                          </a:rPr>
                          <m:t>𝜀</m:t>
                        </m:r>
                      </m:e>
                      <m:sub>
                        <m:r>
                          <a:rPr lang="de-DE" sz="32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de-DE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de-DE" sz="3200" b="0" i="1" smtClean="0">
                            <a:latin typeface="Cambria Math"/>
                          </a:rPr>
                          <m:t>𝜀</m:t>
                        </m:r>
                      </m:e>
                      <m:sub>
                        <m:r>
                          <a:rPr lang="de-DE" sz="32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de-DE" sz="3200" b="0" i="1" smtClean="0">
                        <a:latin typeface="Cambria Math"/>
                        <a:ea typeface="Cambria Math"/>
                      </a:rPr>
                      <m:t>&lt;0</m:t>
                    </m:r>
                  </m:oMath>
                </a14:m>
                <a:r>
                  <a:rPr lang="en-US" sz="3200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de-DE" sz="3200" b="0" i="1" smtClean="0">
                            <a:latin typeface="Cambria Math"/>
                          </a:rPr>
                          <m:t>𝜀</m:t>
                        </m:r>
                      </m:e>
                      <m:sub>
                        <m:r>
                          <a:rPr lang="de-DE" sz="32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de-DE" sz="3200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de-DE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de-DE" sz="3200" b="0" i="1" smtClean="0">
                            <a:latin typeface="Cambria Math"/>
                          </a:rPr>
                          <m:t>𝜀</m:t>
                        </m:r>
                      </m:e>
                      <m:sub>
                        <m:r>
                          <a:rPr lang="de-DE" sz="32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de-DE" sz="3200" b="0" i="1" smtClean="0">
                        <a:latin typeface="Cambria Math"/>
                        <a:ea typeface="Cambria Math"/>
                      </a:rPr>
                      <m:t>&lt;0</m:t>
                    </m:r>
                  </m:oMath>
                </a14:m>
                <a:endParaRPr lang="en-US" sz="3200" dirty="0" smtClean="0"/>
              </a:p>
              <a:p>
                <a:endParaRPr lang="en-US" sz="3200" dirty="0"/>
              </a:p>
              <a:p>
                <a:r>
                  <a:rPr lang="en-US" sz="3200" dirty="0" smtClean="0"/>
                  <a:t>matching condition for prisms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0" i="1" smtClean="0">
                          <a:latin typeface="Cambria Math"/>
                        </a:rPr>
                        <m:t>𝑘</m:t>
                      </m:r>
                      <m:r>
                        <a:rPr lang="de-DE" sz="3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sz="3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sz="3200" b="0" i="1" smtClean="0">
                              <a:latin typeface="Cambria Math"/>
                            </a:rPr>
                            <m:t>𝜔</m:t>
                          </m:r>
                        </m:num>
                        <m:den>
                          <m:r>
                            <a:rPr lang="de-DE" sz="3200" b="0" i="1" smtClean="0">
                              <a:latin typeface="Cambria Math"/>
                            </a:rPr>
                            <m:t>𝑐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de-DE" sz="3200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sSub>
                            <m:sSubPr>
                              <m:ctrlPr>
                                <a:rPr lang="de-DE" sz="3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sz="3200" b="0" i="1" smtClean="0">
                                  <a:latin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de-DE" sz="3200" b="0" i="1" smtClean="0">
                                  <a:latin typeface="Cambria Math"/>
                                </a:rPr>
                                <m:t>𝑝𝑟𝑖𝑠𝑚</m:t>
                              </m:r>
                            </m:sub>
                          </m:sSub>
                        </m:e>
                      </m:rad>
                      <m:func>
                        <m:funcPr>
                          <m:ctrlPr>
                            <a:rPr lang="de-DE" sz="32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sz="3200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de-DE" sz="3200" b="0" i="1" smtClean="0">
                              <a:latin typeface="Cambria Math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US" sz="3200" dirty="0" smtClean="0"/>
              </a:p>
              <a:p>
                <a:endParaRPr lang="en-US" sz="3200" dirty="0"/>
              </a:p>
              <a:p>
                <a:r>
                  <a:rPr lang="en-US" sz="3200" dirty="0" smtClean="0"/>
                  <a:t>matching condition for gratings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0" i="1" smtClean="0">
                          <a:latin typeface="Cambria Math"/>
                        </a:rPr>
                        <m:t>𝑘</m:t>
                      </m:r>
                      <m:r>
                        <a:rPr lang="de-DE" sz="3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sz="3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sz="3200" b="0" i="1" smtClean="0">
                              <a:latin typeface="Cambria Math"/>
                            </a:rPr>
                            <m:t>𝜔</m:t>
                          </m:r>
                        </m:num>
                        <m:den>
                          <m:r>
                            <a:rPr lang="de-DE" sz="3200" b="0" i="1" smtClean="0">
                              <a:latin typeface="Cambria Math"/>
                            </a:rPr>
                            <m:t>𝑐</m:t>
                          </m:r>
                        </m:den>
                      </m:f>
                      <m:func>
                        <m:funcPr>
                          <m:ctrlPr>
                            <a:rPr lang="de-DE" sz="32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sz="3200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de-DE" sz="3200" b="0" i="1" smtClean="0">
                              <a:latin typeface="Cambria Math"/>
                            </a:rPr>
                            <m:t>𝜃</m:t>
                          </m:r>
                        </m:e>
                      </m:func>
                      <m:r>
                        <a:rPr lang="de-DE" sz="3200" b="0" i="1" smtClean="0">
                          <a:latin typeface="Cambria Math"/>
                          <a:ea typeface="Cambria Math"/>
                        </a:rPr>
                        <m:t>±</m:t>
                      </m:r>
                      <m:r>
                        <a:rPr lang="de-DE" sz="3200" b="0" i="1" smtClean="0">
                          <a:latin typeface="Cambria Math"/>
                          <a:ea typeface="Cambria Math"/>
                        </a:rPr>
                        <m:t>𝑛𝐺</m:t>
                      </m:r>
                      <m:r>
                        <a:rPr lang="de-DE" sz="3200" b="0" i="0" smtClean="0">
                          <a:latin typeface="Cambria Math"/>
                          <a:ea typeface="Cambria Math"/>
                        </a:rPr>
                        <m:t>    </m:t>
                      </m:r>
                      <m:r>
                        <m:rPr>
                          <m:sty m:val="p"/>
                        </m:rPr>
                        <a:rPr lang="de-DE" sz="3200" b="0" i="0" smtClean="0">
                          <a:latin typeface="Cambria Math"/>
                          <a:ea typeface="Cambria Math"/>
                        </a:rPr>
                        <m:t>with</m:t>
                      </m:r>
                      <m:r>
                        <a:rPr lang="de-DE" sz="3200" b="0" i="0" smtClean="0">
                          <a:latin typeface="Cambria Math"/>
                          <a:ea typeface="Cambria Math"/>
                        </a:rPr>
                        <m:t>    </m:t>
                      </m:r>
                      <m:r>
                        <m:rPr>
                          <m:sty m:val="p"/>
                        </m:rPr>
                        <a:rPr lang="de-DE" sz="3200" b="0" i="0" smtClean="0">
                          <a:latin typeface="Cambria Math"/>
                          <a:ea typeface="Cambria Math"/>
                        </a:rPr>
                        <m:t>G</m:t>
                      </m:r>
                      <m:r>
                        <a:rPr lang="de-DE" sz="3200" b="0" i="0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de-DE" sz="32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de-DE" sz="3200" b="0" i="0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de-DE" sz="32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de-DE" sz="3200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052736"/>
                <a:ext cx="8208912" cy="4323556"/>
              </a:xfrm>
              <a:prstGeom prst="rect">
                <a:avLst/>
              </a:prstGeom>
              <a:blipFill rotWithShape="1">
                <a:blip r:embed="rId2"/>
                <a:stretch>
                  <a:fillRect l="-1932" t="-16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4947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832</Words>
  <Application>Microsoft Office PowerPoint</Application>
  <PresentationFormat>Bildschirmpräsentation (4:3)</PresentationFormat>
  <Paragraphs>76</Paragraphs>
  <Slides>13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Larissa</vt:lpstr>
      <vt:lpstr>Mathematical explanation for Surface Plasmon Polaritons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The G</dc:creator>
  <cp:lastModifiedBy>The G</cp:lastModifiedBy>
  <cp:revision>124</cp:revision>
  <dcterms:created xsi:type="dcterms:W3CDTF">2013-11-10T21:59:01Z</dcterms:created>
  <dcterms:modified xsi:type="dcterms:W3CDTF">2013-12-09T22:39:41Z</dcterms:modified>
</cp:coreProperties>
</file>