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1" r:id="rId12"/>
    <p:sldId id="280" r:id="rId13"/>
    <p:sldId id="279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B8018-5FA9-4CF3-A370-A6A0FE55083E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A1522-D10A-4CA1-BA43-3980F2FB0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74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A1522-D10A-4CA1-BA43-3980F2FB01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90EE-245F-4D35-B4E7-323FFA4A843E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887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B0BC-700D-40F4-AD96-EE904079309D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84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AAF2-D2E0-4327-8D29-B2E31248CCC4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928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901C-6C2D-4152-9A96-F728E4CA2AC3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720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7455-3088-4B8E-8FE0-0C2E197EC8C6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429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02A2-A695-4989-B261-ECA1AF5C426D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486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E36-7251-4BB1-B8D4-09BC5A69E8B3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29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EFCC-BCD6-4327-B7D1-53EDA63EB401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72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F97-EA41-4F82-B98F-1819A02077B2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187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260-6E90-4402-9ADD-786E55A285F4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631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F2E3-0C88-4F7D-9556-436132D270A4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700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3A3E-8C20-4BD4-A543-1A2A05BBF531}" type="datetime1">
              <a:rPr lang="de-DE" smtClean="0"/>
              <a:t>09.12.2013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96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6864" cy="2642592"/>
          </a:xfrm>
        </p:spPr>
        <p:txBody>
          <a:bodyPr/>
          <a:lstStyle/>
          <a:p>
            <a:pPr algn="ctr"/>
            <a:r>
              <a:rPr lang="en-US" dirty="0" smtClean="0"/>
              <a:t>Mathematical explanation for Surface Plasmon </a:t>
            </a:r>
            <a:r>
              <a:rPr lang="en-US" dirty="0" err="1" smtClean="0"/>
              <a:t>Polaritons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800448" y="621837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Benji Börner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9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SPP matching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323528" y="1916832"/>
                <a:ext cx="8208912" cy="334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000" b="0" i="1" smtClean="0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de-DE" sz="3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sz="3000" b="0" i="1" smtClean="0">
                          <a:latin typeface="Cambria Math"/>
                        </a:rPr>
                        <m:t>=1   </m:t>
                      </m:r>
                      <m:sSup>
                        <m:sSupPr>
                          <m:ctrlPr>
                            <a:rPr lang="de-DE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30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de-DE" sz="30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de-DE" sz="3000" b="0" i="1" smtClean="0">
                          <a:latin typeface="Cambria Math"/>
                        </a:rPr>
                        <m:t>=1.1</m:t>
                      </m:r>
                      <m:sSub>
                        <m:sSubPr>
                          <m:ctrlPr>
                            <a:rPr lang="de-DE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de-DE" sz="3000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de-DE" sz="3000" b="0" i="1" smtClean="0">
                          <a:latin typeface="Cambria Math"/>
                        </a:rPr>
                        <m:t>   </m:t>
                      </m:r>
                      <m:r>
                        <a:rPr lang="de-DE" sz="3000" b="0" i="1" smtClean="0">
                          <a:latin typeface="Cambria Math"/>
                        </a:rPr>
                        <m:t>𝑛</m:t>
                      </m:r>
                      <m:r>
                        <a:rPr lang="de-DE" sz="3000" b="0" i="1" smtClean="0">
                          <a:latin typeface="Cambria Math"/>
                        </a:rPr>
                        <m:t>=5.9×</m:t>
                      </m:r>
                      <m:sSup>
                        <m:sSupPr>
                          <m:ctrlPr>
                            <a:rPr lang="de-DE" sz="3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22</m:t>
                          </m:r>
                        </m:sup>
                      </m:sSup>
                      <m:f>
                        <m:fPr>
                          <m:ctrlPr>
                            <a:rPr lang="de-DE" sz="3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sSup>
                            <m:sSupPr>
                              <m:ctrlPr>
                                <a:rPr lang="de-DE" sz="3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sz="30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de-DE" sz="30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 smtClean="0"/>
              </a:p>
              <a:p>
                <a:endParaRPr lang="en-US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000" b="0" i="1" smtClean="0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de-DE" sz="30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de-DE" sz="3000" b="0" i="1" smtClean="0">
                          <a:latin typeface="Cambria Math"/>
                        </a:rPr>
                        <m:t>=9.24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de-DE" sz="3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sup>
                      </m:sSup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𝐻𝑧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   </m:t>
                      </m:r>
                      <m:sSub>
                        <m:sSubPr>
                          <m:ctrlPr>
                            <a:rPr lang="de-DE" sz="3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𝑠𝑝</m:t>
                          </m:r>
                        </m:sub>
                      </m:sSub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=6.53×</m:t>
                      </m:r>
                      <m:sSup>
                        <m:sSupPr>
                          <m:ctrlPr>
                            <a:rPr lang="de-DE" sz="3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sup>
                      </m:sSup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𝐻𝑧</m:t>
                      </m:r>
                    </m:oMath>
                  </m:oMathPara>
                </a14:m>
                <a:endParaRPr lang="de-DE" sz="3000" b="0" dirty="0" smtClean="0">
                  <a:ea typeface="Cambria Math"/>
                </a:endParaRPr>
              </a:p>
              <a:p>
                <a:pPr/>
                <a:endParaRPr lang="de-DE" sz="3000" dirty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de-DE" sz="3000" b="0" i="1" smtClean="0">
                              <a:latin typeface="Cambria Math"/>
                              <a:ea typeface="Cambria Math"/>
                            </a:rPr>
                            <m:t>𝑝𝑟𝑖𝑠𝑚</m:t>
                          </m:r>
                        </m:sub>
                      </m:sSub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=9.3   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𝑎𝑛𝑔𝑙𝑒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de-DE" sz="3000" b="0" i="1" smtClean="0">
                          <a:latin typeface="Cambria Math"/>
                          <a:ea typeface="Cambria Math"/>
                        </a:rPr>
                        <m:t>=36° </m:t>
                      </m:r>
                    </m:oMath>
                  </m:oMathPara>
                </a14:m>
                <a:endParaRPr lang="de-DE" sz="3000" b="0" dirty="0" smtClean="0">
                  <a:ea typeface="Cambria Math"/>
                </a:endParaRPr>
              </a:p>
              <a:p>
                <a:endParaRPr lang="en-US" sz="3000" dirty="0" smtClean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16832"/>
                <a:ext cx="8208912" cy="33486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251520" y="980727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 air, gold and sapphire prism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386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862811" cy="489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Gerade Verbindung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SPP matching</a:t>
            </a:r>
            <a:endParaRPr lang="en-US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07504" y="64533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J.R.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Sambles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et.al. “Optical excitation of surface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plasmons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an introduction”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8531"/>
            <a:ext cx="6680548" cy="494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Gerade Verbindung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SPP matching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107504" y="64533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J.R.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Sambles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et.al. “Optical excitation of surface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plasmons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an introduction”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16305" cy="407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SPP matching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27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44016" y="116631"/>
            <a:ext cx="399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Revision of the problem</a:t>
            </a:r>
            <a:endParaRPr lang="en-US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 dirty="0"/>
          </a:p>
        </p:txBody>
      </p:sp>
      <p:pic>
        <p:nvPicPr>
          <p:cNvPr id="1026" name="Picture 2" descr="http://upload.wikimedia.org/wikipedia/commons/e/e8/Dispersion_Relationsh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1164182"/>
            <a:ext cx="5112568" cy="464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4247964" y="980728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photon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6012160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44016" y="116631"/>
            <a:ext cx="7236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explanation bulk </a:t>
            </a:r>
            <a:r>
              <a:rPr lang="en-US" sz="2400" dirty="0" err="1" smtClean="0"/>
              <a:t>plasmon-polariton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95536" y="1052736"/>
                <a:ext cx="80648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Maxwell equation: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̅"/>
                        <m:ctrlPr>
                          <a:rPr lang="de-DE" sz="32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de-DE" sz="3200" i="1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</m:acc>
                    <m:r>
                      <a:rPr lang="de-DE" sz="3200" i="1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32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de-DE" sz="3200" i="1">
                            <a:latin typeface="Cambria Math"/>
                            <a:ea typeface="Cambria Math"/>
                          </a:rPr>
                          <m:t>𝐽</m:t>
                        </m:r>
                      </m:e>
                    </m:acc>
                    <m:r>
                      <a:rPr lang="de-DE" sz="3200" i="1">
                        <a:latin typeface="Cambria Math"/>
                        <a:ea typeface="Cambria Math"/>
                      </a:rPr>
                      <m:t>+</m:t>
                    </m:r>
                    <m:r>
                      <a:rPr lang="de-DE" sz="3200" i="1">
                        <a:latin typeface="Cambria Math"/>
                        <a:ea typeface="Cambria Math"/>
                      </a:rPr>
                      <m:t>𝑗</m:t>
                    </m:r>
                    <m:r>
                      <m:rPr>
                        <m:lit/>
                      </m:rPr>
                      <a:rPr lang="de-DE" sz="32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de-DE" sz="3200" i="1">
                        <a:latin typeface="Cambria Math"/>
                        <a:ea typeface="Cambria Math"/>
                      </a:rPr>
                      <m:t>𝜔</m:t>
                    </m:r>
                    <m:r>
                      <a:rPr lang="de-DE" sz="3200" i="1">
                        <a:latin typeface="Cambria Math"/>
                        <a:ea typeface="Cambria Math"/>
                      </a:rPr>
                      <m:t>𝐷</m:t>
                    </m:r>
                    <m:r>
                      <a:rPr lang="de-DE" sz="32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52736"/>
                <a:ext cx="8064896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965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feil nach rechts 7"/>
          <p:cNvSpPr/>
          <p:nvPr/>
        </p:nvSpPr>
        <p:spPr>
          <a:xfrm>
            <a:off x="683568" y="2837264"/>
            <a:ext cx="720080" cy="4320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1716150" y="2132856"/>
                <a:ext cx="6744282" cy="1480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3200" i="1">
                          <a:latin typeface="Cambria Math"/>
                        </a:rPr>
                        <m:t>𝜀</m:t>
                      </m:r>
                      <m:d>
                        <m:dPr>
                          <m:ctrlPr>
                            <a:rPr lang="de-DE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3200" i="1">
                              <a:latin typeface="Cambria Math"/>
                            </a:rPr>
                            <m:t>𝜔</m:t>
                          </m:r>
                        </m:e>
                      </m:d>
                      <m:r>
                        <a:rPr lang="de-DE" sz="3200" i="1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de-DE" sz="32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de-DE" sz="3200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de-DE" sz="3200" i="1">
                                  <a:latin typeface="Cambria Math"/>
                                </a:rPr>
                                <m:t>𝑃</m:t>
                              </m:r>
                            </m:sub>
                            <m:sup>
                              <m:r>
                                <a:rPr lang="de-DE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3200" i="1">
                                  <a:latin typeface="Cambria Math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de-DE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3200" i="1">
                          <a:latin typeface="Cambria Math"/>
                        </a:rPr>
                        <m:t>   </m:t>
                      </m:r>
                      <m:r>
                        <a:rPr lang="de-DE" sz="3200" i="1">
                          <a:latin typeface="Cambria Math"/>
                        </a:rPr>
                        <m:t>𝑤𝑖𝑡h</m:t>
                      </m:r>
                      <m:r>
                        <a:rPr lang="de-DE" sz="32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de-DE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20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de-DE" sz="3200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de-DE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de-DE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de-DE" sz="3200" i="1">
                                      <a:latin typeface="Cambria Math"/>
                                    </a:rPr>
                                    <m:t>𝑛</m:t>
                                  </m:r>
                                  <m:sSup>
                                    <m:sSupPr>
                                      <m:ctrlPr>
                                        <a:rPr lang="de-DE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sz="3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de-DE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sz="3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3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150" y="2132856"/>
                <a:ext cx="6744282" cy="14804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395536" y="4725144"/>
                <a:ext cx="77768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Wavenumber: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3200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de-DE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de-D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3200" b="0" i="1" smtClean="0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de-DE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sz="3200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de-DE" sz="320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25144"/>
                <a:ext cx="7776864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2038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58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explanation surface </a:t>
            </a:r>
            <a:r>
              <a:rPr lang="en-US" sz="2400" dirty="0" err="1" smtClean="0"/>
              <a:t>plasmon-polariton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23" y="908720"/>
            <a:ext cx="3518161" cy="279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0" y="3933056"/>
                <a:ext cx="9144000" cy="2157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de-DE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sz="2800" b="0" i="1" smtClean="0">
                          <a:latin typeface="Cambria Math"/>
                        </a:rPr>
                        <m:t>=</m:t>
                      </m:r>
                      <m:r>
                        <a:rPr lang="de-DE" sz="28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de-DE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de-DE" sz="2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de-DE" sz="28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8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de-DE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de-DE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de-DE" sz="28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de-DE" sz="2800" b="0" i="1" smtClean="0">
                          <a:latin typeface="Cambria Math"/>
                        </a:rPr>
                        <m:t>+</m:t>
                      </m:r>
                      <m:r>
                        <a:rPr lang="de-DE" sz="28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de-DE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8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800" i="1">
                              <a:latin typeface="Cambria Math"/>
                            </a:rPr>
                            <m:t>𝑗</m:t>
                          </m:r>
                          <m:r>
                            <a:rPr lang="de-DE" sz="28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8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de-DE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800" i="1">
                              <a:latin typeface="Cambria Math"/>
                            </a:rPr>
                            <m:t>𝑧</m:t>
                          </m:r>
                          <m:r>
                            <a:rPr lang="de-DE" sz="28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8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800" i="1">
                              <a:latin typeface="Cambria Math"/>
                            </a:rPr>
                            <m:t>𝑥</m:t>
                          </m:r>
                          <m:r>
                            <a:rPr lang="de-DE" sz="28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sz="2800" b="0" i="1" smtClean="0">
                            <a:latin typeface="Cambria Math"/>
                          </a:rPr>
                          <m:t>𝑥</m:t>
                        </m:r>
                        <m:r>
                          <a:rPr lang="de-DE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28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de-DE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800" b="0" i="1" smtClean="0">
                            <a:latin typeface="Cambria Math"/>
                          </a:rPr>
                          <m:t>𝑗</m:t>
                        </m:r>
                        <m:r>
                          <a:rPr lang="de-DE" sz="2800" b="0" i="1" smtClean="0">
                            <a:latin typeface="Cambria Math"/>
                          </a:rPr>
                          <m:t>𝜔</m:t>
                        </m:r>
                        <m:sSub>
                          <m:sSubPr>
                            <m:ctrlPr>
                              <a:rPr lang="de-DE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de-DE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de-DE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800" b="0" i="1" smtClean="0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de-DE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de-DE" sz="28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de-DE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de-DE" sz="2800" b="0" i="1" smtClean="0">
                            <a:latin typeface="Cambria Math"/>
                          </a:rPr>
                          <m:t>𝜕</m:t>
                        </m:r>
                        <m:r>
                          <a:rPr lang="de-DE" sz="2800" b="0" i="1" smtClean="0">
                            <a:latin typeface="Cambria Math"/>
                          </a:rPr>
                          <m:t>𝑧</m:t>
                        </m:r>
                      </m:den>
                    </m:f>
                    <m:r>
                      <a:rPr lang="de-DE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28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de-DE" sz="2800" b="0" i="1" smtClean="0">
                                <a:latin typeface="Cambria Math"/>
                              </a:rPr>
                              <m:t>𝑧</m:t>
                            </m:r>
                            <m:r>
                              <a:rPr lang="de-DE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de-DE" sz="2800" b="0" i="1" smtClean="0">
                            <a:latin typeface="Cambria Math"/>
                          </a:rPr>
                          <m:t>𝜔</m:t>
                        </m:r>
                        <m:sSub>
                          <m:sSubPr>
                            <m:ctrlPr>
                              <a:rPr lang="de-DE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2800" b="0" i="1" smtClean="0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de-DE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de-DE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2800" i="1">
                            <a:latin typeface="Cambria Math"/>
                          </a:rPr>
                          <m:t>𝐴</m:t>
                        </m:r>
                        <m:sSup>
                          <m:sSupPr>
                            <m:ctrlPr>
                              <a:rPr lang="de-DE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de-DE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de-DE" sz="2800" i="1">
                                <a:latin typeface="Cambria Math"/>
                              </a:rPr>
                              <m:t>𝑗</m:t>
                            </m:r>
                            <m:d>
                              <m:dPr>
                                <m:ctrlPr>
                                  <a:rPr lang="de-DE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𝑧</m:t>
                                    </m:r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sz="2800" i="1">
                                    <a:latin typeface="Cambria Math"/>
                                  </a:rPr>
                                  <m:t>𝑧</m:t>
                                </m:r>
                                <m:r>
                                  <a:rPr lang="de-DE" sz="28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sup>
                        </m:sSup>
                        <m:r>
                          <a:rPr lang="de-DE" sz="2800" i="1">
                            <a:latin typeface="Cambria Math"/>
                          </a:rPr>
                          <m:t>+</m:t>
                        </m:r>
                        <m:r>
                          <a:rPr lang="de-DE" sz="2800" i="1">
                            <a:latin typeface="Cambria Math"/>
                          </a:rPr>
                          <m:t>𝐵</m:t>
                        </m:r>
                        <m:sSup>
                          <m:sSupPr>
                            <m:ctrlPr>
                              <a:rPr lang="de-DE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de-DE" sz="2800" i="1">
                                <a:latin typeface="Cambria Math"/>
                              </a:rPr>
                              <m:t>𝑗</m:t>
                            </m:r>
                            <m:d>
                              <m:dPr>
                                <m:ctrlPr>
                                  <a:rPr lang="de-DE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𝑧</m:t>
                                    </m:r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sz="2800" i="1">
                                    <a:latin typeface="Cambria Math"/>
                                  </a:rPr>
                                  <m:t>𝑧</m:t>
                                </m:r>
                                <m:r>
                                  <a:rPr lang="de-DE" sz="28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de-DE" sz="2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r>
                  <a:rPr lang="en-US" sz="2800" dirty="0" smtClean="0"/>
                  <a:t> </a:t>
                </a:r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33056"/>
                <a:ext cx="9144000" cy="21575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08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explanation surface </a:t>
            </a:r>
            <a:r>
              <a:rPr lang="en-US" sz="2400" dirty="0" err="1" smtClean="0"/>
              <a:t>plasmon-polariton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23" y="908720"/>
            <a:ext cx="3518161" cy="279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144016" y="3933056"/>
                <a:ext cx="8676456" cy="2575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sz="3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r>
                        <a:rPr lang="de-DE" sz="32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32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de-DE" sz="3200" b="0" i="1" smtClean="0">
                              <a:latin typeface="Cambria Math"/>
                            </a:rPr>
                            <m:t>𝜔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3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3200" i="1">
                              <a:latin typeface="Cambria Math"/>
                            </a:rPr>
                            <m:t>−</m:t>
                          </m:r>
                          <m:r>
                            <a:rPr lang="de-DE" sz="3200" i="1">
                              <a:latin typeface="Cambria Math"/>
                            </a:rPr>
                            <m:t>𝑗</m:t>
                          </m:r>
                          <m:r>
                            <a:rPr lang="de-DE" sz="32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32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de-DE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3200" i="1">
                              <a:latin typeface="Cambria Math"/>
                            </a:rPr>
                            <m:t>𝑧</m:t>
                          </m:r>
                          <m:r>
                            <a:rPr lang="de-DE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3200" i="1">
                              <a:latin typeface="Cambria Math"/>
                            </a:rPr>
                            <m:t>𝑥</m:t>
                          </m:r>
                          <m:r>
                            <a:rPr lang="de-DE" sz="32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endParaRPr lang="en-US" sz="3200" dirty="0" smtClean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16" y="3933056"/>
                <a:ext cx="8676456" cy="25753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43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Medium 1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Inhaltsplatzhalter 9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1412776"/>
                <a:ext cx="4040188" cy="47133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de-DE" sz="27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7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7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sz="27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de-DE" sz="27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sz="2700" b="0" i="1" smtClean="0">
                          <a:latin typeface="Cambria Math"/>
                        </a:rPr>
                        <m:t>=</m:t>
                      </m:r>
                      <m:r>
                        <a:rPr lang="de-DE" sz="27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de-DE" sz="27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b="0" i="1" smtClean="0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700" b="0" i="1" smtClean="0">
                              <a:latin typeface="Cambria Math"/>
                            </a:rPr>
                            <m:t>𝑧</m:t>
                          </m:r>
                        </m:sup>
                      </m:sSup>
                      <m:sSup>
                        <m:sSupPr>
                          <m:ctrlPr>
                            <a:rPr lang="de-DE" sz="27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de-DE" sz="2700" b="0" i="1" smtClean="0">
                              <a:latin typeface="Cambria Math"/>
                            </a:rPr>
                            <m:t>𝑗</m:t>
                          </m:r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7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700" dirty="0" smtClean="0"/>
              </a:p>
              <a:p>
                <a:pPr marL="0" indent="0">
                  <a:buNone/>
                </a:pPr>
                <a:endParaRPr lang="en-US" sz="2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7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7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27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de-DE" sz="27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sz="27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de-DE" sz="27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b="0" i="1" smtClean="0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DE" sz="27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de-DE" sz="2700" b="0" i="1" smtClean="0">
                              <a:latin typeface="Cambria Math"/>
                            </a:rPr>
                            <m:t>𝜔</m:t>
                          </m:r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b="0" i="1" smtClean="0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de-DE" sz="27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𝑧</m:t>
                          </m:r>
                        </m:sup>
                      </m:sSup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i="1">
                              <a:latin typeface="Cambria Math"/>
                            </a:rPr>
                            <m:t>−</m:t>
                          </m:r>
                          <m:r>
                            <a:rPr lang="de-DE" sz="2700" i="1">
                              <a:latin typeface="Cambria Math"/>
                            </a:rPr>
                            <m:t>𝑗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700" dirty="0" smtClean="0"/>
              </a:p>
              <a:p>
                <a:pPr marL="0" indent="0">
                  <a:buNone/>
                </a:pPr>
                <a:endParaRPr lang="en-US" sz="2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7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7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27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de-DE" sz="27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sz="27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de-DE" sz="27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de-DE" sz="2700" i="1">
                              <a:latin typeface="Cambria Math"/>
                            </a:rPr>
                            <m:t>𝜔</m:t>
                          </m:r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de-DE" sz="27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𝑧</m:t>
                          </m:r>
                        </m:sup>
                      </m:sSup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i="1">
                              <a:latin typeface="Cambria Math"/>
                            </a:rPr>
                            <m:t>−</m:t>
                          </m:r>
                          <m:r>
                            <a:rPr lang="de-DE" sz="2700" i="1">
                              <a:latin typeface="Cambria Math"/>
                            </a:rPr>
                            <m:t>𝑗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10" name="Inhaltsplatzhalt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1412776"/>
                <a:ext cx="4040188" cy="471338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platzhalter 10"/>
          <p:cNvSpPr>
            <a:spLocks noGrp="1"/>
          </p:cNvSpPr>
          <p:nvPr>
            <p:ph type="body" sz="quarter" idx="3"/>
          </p:nvPr>
        </p:nvSpPr>
        <p:spPr>
          <a:xfrm>
            <a:off x="4645025" y="692696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Medium 2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Inhaltsplatzhalter 11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1412776"/>
                <a:ext cx="4041775" cy="47133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7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7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7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sz="2700" i="1">
                              <a:latin typeface="Cambria Math"/>
                            </a:rPr>
                            <m:t>𝑦</m:t>
                          </m:r>
                          <m:r>
                            <a:rPr lang="de-DE" sz="27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2700" i="1">
                          <a:latin typeface="Cambria Math"/>
                        </a:rPr>
                        <m:t>=</m:t>
                      </m:r>
                      <m:r>
                        <a:rPr lang="de-DE" sz="27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𝑧</m:t>
                          </m:r>
                        </m:sup>
                      </m:sSup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i="1">
                              <a:latin typeface="Cambria Math"/>
                            </a:rPr>
                            <m:t>−</m:t>
                          </m:r>
                          <m:r>
                            <a:rPr lang="de-DE" sz="2700" i="1">
                              <a:latin typeface="Cambria Math"/>
                            </a:rPr>
                            <m:t>𝑗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700" dirty="0"/>
              </a:p>
              <a:p>
                <a:pPr marL="0" indent="0">
                  <a:buNone/>
                </a:pPr>
                <a:endParaRPr lang="en-US" sz="27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7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7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2700" i="1">
                              <a:latin typeface="Cambria Math"/>
                            </a:rPr>
                            <m:t>𝑥</m:t>
                          </m:r>
                          <m:r>
                            <a:rPr lang="de-DE" sz="27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27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7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de-DE" sz="2700" i="1">
                              <a:latin typeface="Cambria Math"/>
                            </a:rPr>
                            <m:t>𝑗</m:t>
                          </m:r>
                          <m:r>
                            <a:rPr lang="de-DE" sz="2700" i="1">
                              <a:latin typeface="Cambria Math"/>
                            </a:rPr>
                            <m:t>𝜔</m:t>
                          </m:r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de-DE" sz="27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𝑧</m:t>
                          </m:r>
                        </m:sup>
                      </m:sSup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i="1">
                              <a:latin typeface="Cambria Math"/>
                            </a:rPr>
                            <m:t>−</m:t>
                          </m:r>
                          <m:r>
                            <a:rPr lang="de-DE" sz="2700" i="1">
                              <a:latin typeface="Cambria Math"/>
                            </a:rPr>
                            <m:t>𝑗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700" dirty="0" smtClean="0"/>
              </a:p>
              <a:p>
                <a:pPr marL="0" indent="0">
                  <a:buNone/>
                </a:pPr>
                <a:endParaRPr lang="en-US" sz="2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7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7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2700" i="1">
                              <a:latin typeface="Cambria Math"/>
                            </a:rPr>
                            <m:t>𝑧</m:t>
                          </m:r>
                          <m:r>
                            <a:rPr lang="de-DE" sz="27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27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de-DE" sz="27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de-DE" sz="2700" i="1">
                              <a:latin typeface="Cambria Math"/>
                            </a:rPr>
                            <m:t>𝜔</m:t>
                          </m:r>
                          <m:sSub>
                            <m:sSubPr>
                              <m:ctrlPr>
                                <a:rPr lang="de-DE" sz="27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sz="27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de-DE" sz="27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𝑧</m:t>
                          </m:r>
                        </m:sup>
                      </m:sSup>
                      <m:sSup>
                        <m:sSupPr>
                          <m:ctrlPr>
                            <a:rPr lang="de-DE" sz="27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7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700" i="1">
                              <a:latin typeface="Cambria Math"/>
                            </a:rPr>
                            <m:t>−</m:t>
                          </m:r>
                          <m:r>
                            <a:rPr lang="de-DE" sz="2700" i="1">
                              <a:latin typeface="Cambria Math"/>
                            </a:rPr>
                            <m:t>𝑗</m:t>
                          </m:r>
                          <m:sSub>
                            <m:sSubPr>
                              <m:ctrlPr>
                                <a:rPr lang="de-DE" sz="27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700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DE" sz="27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7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12" name="Inhaltsplatzhalt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1412776"/>
                <a:ext cx="4041775" cy="4713387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explanation surface </a:t>
            </a:r>
            <a:r>
              <a:rPr lang="en-US" sz="2400" dirty="0" err="1" smtClean="0"/>
              <a:t>plasmon-polariton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03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explanation surface </a:t>
            </a:r>
            <a:r>
              <a:rPr lang="en-US" sz="2400" dirty="0" err="1" smtClean="0"/>
              <a:t>plasmon-polariton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323528" y="1124744"/>
                <a:ext cx="8280920" cy="387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</a:rPr>
                        <m:t>⇒</m:t>
                      </m:r>
                      <m:r>
                        <a:rPr lang="de-DE" sz="3200" b="0" i="1" smtClean="0">
                          <a:latin typeface="Cambria Math"/>
                        </a:rPr>
                        <m:t>𝐵</m:t>
                      </m:r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r>
                        <a:rPr lang="de-DE" sz="3200" b="0" i="1" smtClean="0">
                          <a:latin typeface="Cambria Math"/>
                        </a:rPr>
                        <m:t>𝐶</m:t>
                      </m:r>
                      <m:r>
                        <a:rPr lang="de-DE" sz="3200" b="0" i="1" smtClean="0">
                          <a:latin typeface="Cambria Math"/>
                        </a:rPr>
                        <m:t> ⇒−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200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de-DE" sz="32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de-DE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3200" i="1">
                              <a:latin typeface="Cambria Math"/>
                            </a:rPr>
                            <m:t>𝜔</m:t>
                          </m:r>
                        </m:num>
                        <m:den>
                          <m:r>
                            <a:rPr lang="de-DE" sz="3200" i="1">
                              <a:latin typeface="Cambria Math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de-DE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de-DE" sz="3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3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sz="3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de-DE" sz="3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de-DE" sz="3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de-DE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de-DE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sz="3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3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24744"/>
                <a:ext cx="8280920" cy="38717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11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explanation SPP losses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611560" y="1196752"/>
                <a:ext cx="8064896" cy="3200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de-DE" sz="32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de-DE" sz="3200" b="0" i="1" smtClean="0">
                              <a:latin typeface="Cambria Math"/>
                            </a:rPr>
                            <m:t>𝑥</m:t>
                          </m:r>
                        </m:sub>
                        <m:sup>
                          <m:r>
                            <a:rPr lang="de-DE" sz="32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de-DE" sz="3200" b="0" i="1" smtClean="0">
                          <a:latin typeface="Cambria Math"/>
                        </a:rPr>
                        <m:t>−</m:t>
                      </m:r>
                      <m:r>
                        <a:rPr lang="de-DE" sz="3200" b="0" i="1" smtClean="0">
                          <a:latin typeface="Cambria Math"/>
                        </a:rPr>
                        <m:t>𝑗</m:t>
                      </m:r>
                      <m:sSubSup>
                        <m:sSubSup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de-DE" sz="3200" b="0" i="1" smtClean="0">
                              <a:latin typeface="Cambria Math"/>
                            </a:rPr>
                            <m:t>𝑥</m:t>
                          </m:r>
                        </m:sub>
                        <m:sup>
                          <m:r>
                            <a:rPr lang="de-DE" sz="3200" b="0" i="1" smtClean="0">
                              <a:latin typeface="Cambria Math"/>
                            </a:rPr>
                            <m:t>′′</m:t>
                          </m:r>
                        </m:sup>
                      </m:sSubSup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de-DE" sz="3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𝜀</m:t>
                          </m:r>
                        </m:e>
                        <m:sup>
                          <m:r>
                            <a:rPr lang="de-DE" sz="3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de-DE" sz="3200" b="0" i="1" smtClean="0">
                          <a:latin typeface="Cambria Math"/>
                        </a:rPr>
                        <m:t>−</m:t>
                      </m:r>
                      <m:r>
                        <a:rPr lang="de-DE" sz="3200" b="0" i="1" smtClean="0">
                          <a:latin typeface="Cambria Math"/>
                        </a:rPr>
                        <m:t>𝑗</m:t>
                      </m:r>
                      <m:sSup>
                        <m:sSup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𝜀</m:t>
                          </m:r>
                        </m:e>
                        <m:sup>
                          <m:r>
                            <a:rPr lang="de-DE" sz="32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de-DE" sz="3200" b="0" dirty="0" smtClean="0"/>
              </a:p>
              <a:p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𝜀</m:t>
                          </m:r>
                        </m:e>
                        <m:sup>
                          <m:r>
                            <a:rPr lang="de-DE" sz="3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de-DE" sz="32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3200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de-DE" sz="3200" b="0" i="1" smtClean="0">
                          <a:latin typeface="Cambria Math"/>
                        </a:rPr>
                        <m:t>      </m:t>
                      </m:r>
                      <m:sSup>
                        <m:sSup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𝜀</m:t>
                          </m:r>
                        </m:e>
                        <m:sup>
                          <m:r>
                            <a:rPr lang="de-DE" sz="32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de-DE" sz="3200" b="0" i="1" smtClean="0">
                              <a:latin typeface="Cambria Math"/>
                            </a:rPr>
                            <m:t>𝜔</m:t>
                          </m:r>
                          <m:r>
                            <a:rPr lang="de-DE" sz="3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3200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de-DE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3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196752"/>
                <a:ext cx="8064896" cy="32001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4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44016" y="116631"/>
            <a:ext cx="79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explanation excitation conditions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395536" y="1052736"/>
                <a:ext cx="8208912" cy="4323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genral condition: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3200" b="0" i="1" smtClean="0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de-DE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3200" b="0" i="1" smtClean="0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de-DE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de-DE" sz="3200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r>
                  <a:rPr lang="en-US" sz="32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3200" b="0" i="1" smtClean="0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de-DE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32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de-DE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3200" b="0" i="1" smtClean="0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de-DE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de-DE" sz="3200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endParaRPr lang="en-US" sz="3200" dirty="0" smtClean="0"/>
              </a:p>
              <a:p>
                <a:endParaRPr lang="en-US" sz="3200" dirty="0"/>
              </a:p>
              <a:p>
                <a:r>
                  <a:rPr lang="en-US" sz="3200" dirty="0" smtClean="0"/>
                  <a:t>matching condition for prisms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</a:rPr>
                        <m:t>𝑘</m:t>
                      </m:r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3200" b="0" i="1" smtClean="0">
                              <a:latin typeface="Cambria Math"/>
                            </a:rPr>
                            <m:t>𝜔</m:t>
                          </m:r>
                        </m:num>
                        <m:den>
                          <m:r>
                            <a:rPr lang="de-DE" sz="32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de-DE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3200" b="0" i="1" smtClean="0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sz="3200" b="0" i="1" smtClean="0">
                                  <a:latin typeface="Cambria Math"/>
                                </a:rPr>
                                <m:t>𝑝𝑟𝑖𝑠𝑚</m:t>
                              </m:r>
                            </m:sub>
                          </m:sSub>
                        </m:e>
                      </m:rad>
                      <m:func>
                        <m:func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3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  <a:p>
                <a:r>
                  <a:rPr lang="en-US" sz="3200" dirty="0" smtClean="0"/>
                  <a:t>matching condition for gratings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</a:rPr>
                        <m:t>𝑘</m:t>
                      </m:r>
                      <m:r>
                        <a:rPr lang="de-DE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3200" b="0" i="1" smtClean="0">
                              <a:latin typeface="Cambria Math"/>
                            </a:rPr>
                            <m:t>𝜔</m:t>
                          </m:r>
                        </m:num>
                        <m:den>
                          <m:r>
                            <a:rPr lang="de-DE" sz="32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  <m:func>
                        <m:funcPr>
                          <m:ctrlPr>
                            <a:rPr lang="de-DE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3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de-DE" sz="3200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𝑛𝐺</m:t>
                      </m:r>
                      <m:r>
                        <a:rPr lang="de-DE" sz="3200" b="0" i="0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de-DE" sz="3200" b="0" i="0" smtClean="0">
                          <a:latin typeface="Cambria Math"/>
                          <a:ea typeface="Cambria Math"/>
                        </a:rPr>
                        <m:t>with</m:t>
                      </m:r>
                      <m:r>
                        <a:rPr lang="de-DE" sz="3200" b="0" i="0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de-DE" sz="3200" b="0" i="0" smtClean="0">
                          <a:latin typeface="Cambria Math"/>
                          <a:ea typeface="Cambria Math"/>
                        </a:rPr>
                        <m:t>G</m:t>
                      </m:r>
                      <m:r>
                        <a:rPr lang="de-DE" sz="3200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32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52736"/>
                <a:ext cx="8208912" cy="4323556"/>
              </a:xfrm>
              <a:prstGeom prst="rect">
                <a:avLst/>
              </a:prstGeom>
              <a:blipFill rotWithShape="1">
                <a:blip r:embed="rId2"/>
                <a:stretch>
                  <a:fillRect l="-1932" t="-1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94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832</Words>
  <Application>Microsoft Office PowerPoint</Application>
  <PresentationFormat>Bildschirmpräsentation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Mathematical explanation for Surface Plasmon Polaritons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The G</dc:creator>
  <cp:lastModifiedBy>The G</cp:lastModifiedBy>
  <cp:revision>124</cp:revision>
  <dcterms:created xsi:type="dcterms:W3CDTF">2013-11-10T21:59:01Z</dcterms:created>
  <dcterms:modified xsi:type="dcterms:W3CDTF">2013-12-09T22:39:41Z</dcterms:modified>
</cp:coreProperties>
</file>