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sldIdLst>
    <p:sldId id="256" r:id="rId2"/>
    <p:sldId id="270" r:id="rId3"/>
    <p:sldId id="257" r:id="rId4"/>
    <p:sldId id="260" r:id="rId5"/>
    <p:sldId id="271" r:id="rId6"/>
    <p:sldId id="261" r:id="rId7"/>
    <p:sldId id="262" r:id="rId8"/>
    <p:sldId id="259" r:id="rId9"/>
    <p:sldId id="258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74" r:id="rId18"/>
    <p:sldId id="275" r:id="rId19"/>
    <p:sldId id="276" r:id="rId20"/>
    <p:sldId id="268" r:id="rId21"/>
    <p:sldId id="269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B8018-5FA9-4CF3-A370-A6A0FE55083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A1522-D10A-4CA1-BA43-3980F2FB0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7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A1522-D10A-4CA1-BA43-3980F2FB0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90EE-245F-4D35-B4E7-323FFA4A843E}" type="datetime1">
              <a:rPr lang="de-DE" smtClean="0"/>
              <a:t>25.11.2013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87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0BC-700D-40F4-AD96-EE904079309D}" type="datetime1">
              <a:rPr lang="de-DE" smtClean="0"/>
              <a:t>25.11.2013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47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AAF2-D2E0-4327-8D29-B2E31248CCC4}" type="datetime1">
              <a:rPr lang="de-DE" smtClean="0"/>
              <a:t>25.11.2013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928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901C-6C2D-4152-9A96-F728E4CA2AC3}" type="datetime1">
              <a:rPr lang="de-DE" smtClean="0"/>
              <a:t>25.11.2013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20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7455-3088-4B8E-8FE0-0C2E197EC8C6}" type="datetime1">
              <a:rPr lang="de-DE" smtClean="0"/>
              <a:t>25.11.2013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29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02A2-A695-4989-B261-ECA1AF5C426D}" type="datetime1">
              <a:rPr lang="de-DE" smtClean="0"/>
              <a:t>25.11.2013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486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2E36-7251-4BB1-B8D4-09BC5A69E8B3}" type="datetime1">
              <a:rPr lang="de-DE" smtClean="0"/>
              <a:t>25.11.2013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29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EFCC-BCD6-4327-B7D1-53EDA63EB401}" type="datetime1">
              <a:rPr lang="de-DE" smtClean="0"/>
              <a:t>25.11.2013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26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B0F97-EA41-4F82-B98F-1819A02077B2}" type="datetime1">
              <a:rPr lang="de-DE" smtClean="0"/>
              <a:t>25.11.2013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187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1260-6E90-4402-9ADD-786E55A285F4}" type="datetime1">
              <a:rPr lang="de-DE" smtClean="0"/>
              <a:t>25.11.2013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31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2E3-0C88-4F7D-9556-436132D270A4}" type="datetime1">
              <a:rPr lang="de-DE" smtClean="0"/>
              <a:t>25.11.2013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700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33A3E-8C20-4BD4-A543-1A2A05BBF531}" type="datetime1">
              <a:rPr lang="de-DE" smtClean="0"/>
              <a:t>25.11.2013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96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6864" cy="2642592"/>
          </a:xfrm>
        </p:spPr>
        <p:txBody>
          <a:bodyPr/>
          <a:lstStyle/>
          <a:p>
            <a:pPr algn="ctr"/>
            <a:r>
              <a:rPr lang="en-US" dirty="0"/>
              <a:t>Nanoplasmonic structures: Designing electromagnetic fields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00448" y="621837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Benji Börner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9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874455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need to match wavelength </a:t>
            </a:r>
            <a:r>
              <a:rPr lang="en-US" sz="3200" u="sng" dirty="0" smtClean="0"/>
              <a:t>and</a:t>
            </a:r>
            <a:r>
              <a:rPr lang="en-US" sz="3200" dirty="0" smtClean="0"/>
              <a:t> momentum</a:t>
            </a:r>
          </a:p>
          <a:p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tools like prisms or gratings needed</a:t>
            </a:r>
            <a:endParaRPr lang="en-US" sz="3200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SPP excitation by photons</a:t>
            </a:r>
            <a:endParaRPr lang="en-US" sz="2400" dirty="0"/>
          </a:p>
        </p:txBody>
      </p:sp>
      <p:pic>
        <p:nvPicPr>
          <p:cNvPr id="4098" name="Picture 2" descr="http://pjmedia.com/lifestyle/files/2013/07/Dispersion_p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5" y="3088228"/>
            <a:ext cx="3702126" cy="26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1520" y="61653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pjmedia.com/lifestyle/files/2013/07/Dispersion_prism.jpg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100" name="Picture 4" descr="http://spie.org/Images/Graphics/Newsroom/Imported-2009/1594/1594_fi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1"/>
          <a:stretch/>
        </p:blipFill>
        <p:spPr bwMode="auto">
          <a:xfrm>
            <a:off x="4860032" y="3005185"/>
            <a:ext cx="3676440" cy="280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38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790833"/>
            <a:ext cx="80744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prism in Kretschmann configuration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different dielectric functions match momentum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evanescent wave excites SPP</a:t>
            </a:r>
            <a:endParaRPr lang="en-US" sz="3200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SPP excitation by photons - prism</a:t>
            </a:r>
            <a:endParaRPr lang="en-US" sz="2400" dirty="0"/>
          </a:p>
        </p:txBody>
      </p:sp>
      <p:pic>
        <p:nvPicPr>
          <p:cNvPr id="2052" name="Picture 4" descr="http://www.hololab.ulg.ac.be/fichiers/s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66" y="3039038"/>
            <a:ext cx="4738539" cy="33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4016" y="6411250"/>
            <a:ext cx="379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Google.de -&gt;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Kretschmann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 configuration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2" y="3969060"/>
            <a:ext cx="324562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331640" y="4581128"/>
            <a:ext cx="864096" cy="72008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851228"/>
            <a:ext cx="8250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prism in Otto configuration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SPP excited on top of metal film</a:t>
            </a:r>
            <a:endParaRPr lang="en-US" sz="3200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SPP excitation by </a:t>
            </a:r>
            <a:r>
              <a:rPr lang="en-US" sz="2400" dirty="0"/>
              <a:t>photons - prism</a:t>
            </a:r>
          </a:p>
        </p:txBody>
      </p:sp>
      <p:pic>
        <p:nvPicPr>
          <p:cNvPr id="3074" name="Picture 2" descr="http://skullsinthestars.files.wordpress.com/2010/09/kretsch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14" y="3140968"/>
            <a:ext cx="42365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4016" y="6165304"/>
            <a:ext cx="788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http://skullsinthestars.com/2010/09/21/optics-basics-surface-plasmons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  <a:p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</a:rPr>
              <a:t>Minghui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 Hong et.al „ </a:t>
            </a:r>
            <a:r>
              <a:rPr lang="de-DE" sz="1400" b="1" dirty="0" err="1" smtClean="0">
                <a:solidFill>
                  <a:schemeClr val="bg1">
                    <a:lumMod val="75000"/>
                  </a:schemeClr>
                </a:solidFill>
              </a:rPr>
              <a:t>Maskless</a:t>
            </a:r>
            <a:r>
              <a:rPr lang="de-DE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b="1" dirty="0">
                <a:solidFill>
                  <a:schemeClr val="bg1">
                    <a:lumMod val="75000"/>
                  </a:schemeClr>
                </a:solidFill>
              </a:rPr>
              <a:t>multibeam </a:t>
            </a:r>
            <a:r>
              <a:rPr lang="de-DE" sz="1400" b="1" dirty="0" err="1">
                <a:solidFill>
                  <a:schemeClr val="bg1">
                    <a:lumMod val="75000"/>
                  </a:schemeClr>
                </a:solidFill>
              </a:rPr>
              <a:t>laser</a:t>
            </a:r>
            <a:r>
              <a:rPr lang="de-DE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bg1">
                    <a:lumMod val="75000"/>
                  </a:schemeClr>
                </a:solidFill>
              </a:rPr>
              <a:t>irradiation</a:t>
            </a:r>
            <a:r>
              <a:rPr lang="de-DE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bg1">
                    <a:lumMod val="75000"/>
                  </a:schemeClr>
                </a:solidFill>
              </a:rPr>
              <a:t>enables</a:t>
            </a:r>
            <a:r>
              <a:rPr lang="de-DE" sz="1400" b="1" dirty="0">
                <a:solidFill>
                  <a:schemeClr val="bg1">
                    <a:lumMod val="75000"/>
                  </a:schemeClr>
                </a:solidFill>
              </a:rPr>
              <a:t> large-area </a:t>
            </a:r>
            <a:r>
              <a:rPr lang="de-DE" sz="1400" b="1" dirty="0" err="1">
                <a:solidFill>
                  <a:schemeClr val="bg1">
                    <a:lumMod val="75000"/>
                  </a:schemeClr>
                </a:solidFill>
              </a:rPr>
              <a:t>nanostructure</a:t>
            </a:r>
            <a:r>
              <a:rPr lang="de-DE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bg1">
                    <a:lumMod val="75000"/>
                  </a:schemeClr>
                </a:solidFill>
              </a:rPr>
              <a:t>fabrication</a:t>
            </a:r>
            <a:r>
              <a:rPr lang="de-DE" sz="1400" b="1" dirty="0" smtClean="0">
                <a:solidFill>
                  <a:schemeClr val="bg1">
                    <a:lumMod val="75000"/>
                  </a:schemeClr>
                </a:solidFill>
              </a:rPr>
              <a:t>“</a:t>
            </a:r>
            <a:endParaRPr lang="de-DE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40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85122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excitation with grating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reciprocal grating vector gives imaginary part</a:t>
            </a:r>
            <a:endParaRPr lang="en-US" sz="3200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SPP excitation by photons - grating</a:t>
            </a:r>
            <a:endParaRPr lang="en-US" sz="2400" dirty="0"/>
          </a:p>
        </p:txBody>
      </p:sp>
      <p:pic>
        <p:nvPicPr>
          <p:cNvPr id="5122" name="Picture 2" descr="http://spie.org/Images/Graphics/Newsroom/Imported-2011/003435/003435_10_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496183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4016" y="6453336"/>
            <a:ext cx="6300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>
                    <a:lumMod val="75000"/>
                  </a:schemeClr>
                </a:solidFill>
              </a:rPr>
              <a:t>Byoungho</a:t>
            </a:r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Lee et.al. „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Shaping and focusing light beams with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plasmonics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”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83671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SPP scatter on defects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defects provide free space radiation</a:t>
            </a:r>
          </a:p>
        </p:txBody>
      </p:sp>
      <p:cxnSp>
        <p:nvCxnSpPr>
          <p:cNvPr id="3" name="Gerade Verbindung 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SPP excitation</a:t>
            </a:r>
            <a:endParaRPr lang="en-US" sz="2400" dirty="0"/>
          </a:p>
        </p:txBody>
      </p:sp>
      <p:pic>
        <p:nvPicPr>
          <p:cNvPr id="6146" name="Picture 2" descr="http://www.westga.edu/~chem/images/P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762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4015" y="6453336"/>
            <a:ext cx="537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http://www.westga.edu/~chem/facultydocs/stuart.htm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093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nanoplasmonic</a:t>
            </a:r>
            <a:r>
              <a:rPr lang="en-US" sz="2400" dirty="0" smtClean="0"/>
              <a:t> structures – gratings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052736"/>
            <a:ext cx="4824536" cy="234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96" y="3424789"/>
            <a:ext cx="3136007" cy="284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4016" y="6381328"/>
            <a:ext cx="279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Yongqi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Fu et. al. “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Plasmonic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 Lenses”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05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nanoplasmonic</a:t>
            </a:r>
            <a:r>
              <a:rPr lang="en-US" sz="2400" dirty="0" smtClean="0"/>
              <a:t> structures – flat gratings</a:t>
            </a:r>
            <a:endParaRPr lang="en-US" sz="2400" dirty="0"/>
          </a:p>
        </p:txBody>
      </p:sp>
      <p:pic>
        <p:nvPicPr>
          <p:cNvPr id="8194" name="Picture 2" descr="http://www.cs.huji.ac.il/~ulevy/Plasmonic_Lens_gr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9"/>
            <a:ext cx="3168352" cy="3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4016" y="6525344"/>
            <a:ext cx="313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http://www.cs.huji.ac.il/~ulevy/facil.php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04" y="980729"/>
            <a:ext cx="4283968" cy="264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08" y="3624383"/>
            <a:ext cx="4026864" cy="31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45980" y="3196005"/>
            <a:ext cx="1801754" cy="413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91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nanoplasmonic</a:t>
            </a:r>
            <a:r>
              <a:rPr lang="en-US" sz="2400" dirty="0" smtClean="0"/>
              <a:t> structures – concave gratings</a:t>
            </a:r>
            <a:endParaRPr lang="en-US" sz="2400" dirty="0"/>
          </a:p>
        </p:txBody>
      </p:sp>
      <p:pic>
        <p:nvPicPr>
          <p:cNvPr id="9218" name="Picture 2" descr="http://spie.org/Images/Graphics/Newsroom/Imported-2011/003435/003435_10_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757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pie.org/Images/Graphics/Newsroom/Imported-2011/003435/003435_10_fi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47793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4016" y="6453336"/>
            <a:ext cx="5535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chemeClr val="bg1">
                    <a:lumMod val="75000"/>
                  </a:schemeClr>
                </a:solidFill>
              </a:rPr>
              <a:t>Byoungho</a:t>
            </a:r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Lee et.al. „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Shaping and focusing light beams with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plasmonics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“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5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nanoplasmonic</a:t>
            </a:r>
            <a:r>
              <a:rPr lang="en-US" sz="2400" dirty="0" smtClean="0"/>
              <a:t> structures – concentric gratings</a:t>
            </a:r>
            <a:endParaRPr 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5" y="1052736"/>
            <a:ext cx="4839769" cy="236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12" y="764704"/>
            <a:ext cx="3659039" cy="32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82304"/>
            <a:ext cx="2643969" cy="245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1387"/>
            <a:ext cx="3456384" cy="285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44016" y="6381328"/>
            <a:ext cx="279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Yongqi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Fu et. al. “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Plasmonic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 Lenses”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26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nanoplasmonic</a:t>
            </a:r>
            <a:r>
              <a:rPr lang="en-US" sz="2400" dirty="0" smtClean="0"/>
              <a:t> structures – </a:t>
            </a:r>
            <a:r>
              <a:rPr lang="en-US" sz="2400" dirty="0" err="1" smtClean="0"/>
              <a:t>nanoholes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328592" cy="21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8" y="3429001"/>
            <a:ext cx="4348162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5981"/>
            <a:ext cx="3276513" cy="53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9312" y="6237312"/>
            <a:ext cx="427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Carsten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Sönnichsen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 “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Plasmons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 in metal nanostructures”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Maier -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Plasmonics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5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44016" y="116631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Content</a:t>
            </a:r>
            <a:endParaRPr lang="en-US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105273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short revision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Surface Plasmon </a:t>
            </a:r>
            <a:r>
              <a:rPr lang="en-US" sz="3200" dirty="0" err="1" smtClean="0"/>
              <a:t>Polariton</a:t>
            </a:r>
            <a:r>
              <a:rPr lang="en-US" sz="3200" dirty="0" smtClean="0"/>
              <a:t> (SPP) mathematical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SPP excitation by </a:t>
            </a:r>
            <a:r>
              <a:rPr lang="en-US" sz="3200" dirty="0" err="1" smtClean="0"/>
              <a:t>electons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SPP excitation by photons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nanoplasmonic</a:t>
            </a:r>
            <a:r>
              <a:rPr lang="en-US" sz="3200" dirty="0" smtClean="0"/>
              <a:t>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experimental applications</a:t>
            </a:r>
            <a:endParaRPr lang="en-US" sz="3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31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874455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investigation of surfaces to find defects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identify density changes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molecular detectors </a:t>
            </a:r>
            <a:endParaRPr lang="en-US" sz="3200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40920" y="101629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experimental applications</a:t>
            </a:r>
            <a:endParaRPr lang="en-U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0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3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646817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 smtClean="0"/>
              <a:t>surface</a:t>
            </a:r>
            <a:r>
              <a:rPr lang="de-DE" sz="3200" dirty="0" smtClean="0"/>
              <a:t> </a:t>
            </a:r>
            <a:r>
              <a:rPr lang="de-DE" sz="3200" dirty="0" err="1" smtClean="0"/>
              <a:t>plasmons</a:t>
            </a:r>
            <a:r>
              <a:rPr lang="de-DE" sz="3200" dirty="0" smtClean="0"/>
              <a:t> on </a:t>
            </a:r>
            <a:r>
              <a:rPr lang="de-DE" sz="3200" dirty="0" err="1" smtClean="0"/>
              <a:t>metal</a:t>
            </a:r>
            <a:r>
              <a:rPr lang="de-DE" sz="3200" dirty="0" smtClean="0"/>
              <a:t> </a:t>
            </a:r>
            <a:r>
              <a:rPr lang="de-DE" sz="3200" dirty="0" err="1" smtClean="0"/>
              <a:t>surface</a:t>
            </a:r>
            <a:endParaRPr lang="de-DE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3200" dirty="0" err="1" smtClean="0"/>
              <a:t>coherent</a:t>
            </a:r>
            <a:r>
              <a:rPr lang="de-DE" sz="3200" dirty="0" smtClean="0"/>
              <a:t> </a:t>
            </a:r>
            <a:r>
              <a:rPr lang="de-DE" sz="3200" dirty="0" err="1" smtClean="0"/>
              <a:t>oscillation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free</a:t>
            </a:r>
            <a:r>
              <a:rPr lang="de-DE" sz="3200" dirty="0" smtClean="0"/>
              <a:t> </a:t>
            </a:r>
            <a:r>
              <a:rPr lang="de-DE" sz="3200" dirty="0" err="1" smtClean="0"/>
              <a:t>electrons</a:t>
            </a:r>
            <a:endParaRPr lang="de-DE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3200" dirty="0" err="1" smtClean="0"/>
              <a:t>can</a:t>
            </a:r>
            <a:r>
              <a:rPr lang="de-DE" sz="3200" dirty="0" smtClean="0"/>
              <a:t> </a:t>
            </a:r>
            <a:r>
              <a:rPr lang="de-DE" sz="3200" dirty="0" err="1" smtClean="0"/>
              <a:t>be</a:t>
            </a:r>
            <a:r>
              <a:rPr lang="de-DE" sz="3200" dirty="0" smtClean="0"/>
              <a:t> </a:t>
            </a:r>
            <a:r>
              <a:rPr lang="de-DE" sz="3200" dirty="0" err="1" smtClean="0"/>
              <a:t>excited</a:t>
            </a:r>
            <a:r>
              <a:rPr lang="de-DE" sz="3200" dirty="0" smtClean="0"/>
              <a:t> </a:t>
            </a:r>
            <a:r>
              <a:rPr lang="de-DE" sz="3200" dirty="0" err="1" smtClean="0"/>
              <a:t>by</a:t>
            </a:r>
            <a:r>
              <a:rPr lang="de-DE" sz="3200" dirty="0" smtClean="0"/>
              <a:t> </a:t>
            </a:r>
            <a:r>
              <a:rPr lang="de-DE" sz="3200" dirty="0" err="1" smtClean="0"/>
              <a:t>electrons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photons</a:t>
            </a:r>
            <a:endParaRPr lang="de-DE" sz="3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32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44016" y="116631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Revision</a:t>
            </a: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3"/>
          <a:stretch/>
        </p:blipFill>
        <p:spPr bwMode="auto">
          <a:xfrm>
            <a:off x="323528" y="2420888"/>
            <a:ext cx="3848100" cy="203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9"/>
            <a:ext cx="6620861" cy="226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441166" y="6482705"/>
            <a:ext cx="5803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www.ucd.ie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5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467544" y="1010014"/>
                <a:ext cx="8352928" cy="4544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/>
                        </a:rPr>
                        <m:t>𝐸</m:t>
                      </m:r>
                      <m:r>
                        <a:rPr lang="de-DE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de-DE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3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de-DE" sz="3200" b="0" i="1" smtClean="0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de-DE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sz="32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32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sz="32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de-DE" sz="3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de-DE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32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de-DE" sz="3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3200" b="0" i="1" smtClean="0">
                              <a:latin typeface="Cambria Math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endParaRPr lang="en-US" sz="3200" dirty="0" smtClean="0"/>
              </a:p>
              <a:p>
                <a:endParaRPr lang="en-US" sz="3200" dirty="0" smtClean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boundary condition by Maxwell for </a:t>
                </a:r>
                <a:r>
                  <a:rPr lang="en-US" sz="3200" dirty="0" err="1" smtClean="0"/>
                  <a:t>em</a:t>
                </a:r>
                <a:r>
                  <a:rPr lang="en-US" sz="3200" dirty="0" smtClean="0"/>
                  <a:t> wave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sz="3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de-DE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sz="32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de-DE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3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3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de-DE" sz="3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32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32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/>
                            </a:rPr>
                            <m:t>𝑧𝑖</m:t>
                          </m:r>
                        </m:sub>
                        <m:sup>
                          <m:r>
                            <a:rPr lang="de-DE" sz="3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de-DE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3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3200" b="0" i="1" smtClean="0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de-DE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3200" b="0" i="1" smtClean="0">
                          <a:latin typeface="Cambria Math"/>
                        </a:rPr>
                        <m:t>   </m:t>
                      </m:r>
                      <m:r>
                        <a:rPr lang="de-DE" sz="3200" b="0" i="1" smtClean="0">
                          <a:latin typeface="Cambria Math"/>
                        </a:rPr>
                        <m:t>𝑖</m:t>
                      </m:r>
                      <m:r>
                        <a:rPr lang="de-DE" sz="3200" b="0" i="1" smtClean="0">
                          <a:latin typeface="Cambria Math"/>
                        </a:rPr>
                        <m:t>=1,2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10014"/>
                <a:ext cx="8352928" cy="4544386"/>
              </a:xfrm>
              <a:prstGeom prst="rect">
                <a:avLst/>
              </a:prstGeom>
              <a:blipFill rotWithShape="1">
                <a:blip r:embed="rId2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44016" y="116631"/>
            <a:ext cx="74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explanation – dispersion relation</a:t>
            </a:r>
            <a:endParaRPr lang="en-US" sz="2400" dirty="0"/>
          </a:p>
        </p:txBody>
      </p:sp>
      <p:pic>
        <p:nvPicPr>
          <p:cNvPr id="2050" name="Picture 2" descr="http://3.bp.blogspot.com/-w_PUD93L8BA/UBoa_KfFuBI/AAAAAAAAAAk/p-MYZspmgyk/s1600/em_electric_magnetic_propagating_wa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764704"/>
            <a:ext cx="4469930" cy="21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008" y="2865572"/>
            <a:ext cx="346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mysite.du.edu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/~lconyers/SERDP/Figure5.htm</a:t>
            </a:r>
          </a:p>
        </p:txBody>
      </p:sp>
      <p:pic>
        <p:nvPicPr>
          <p:cNvPr id="2052" name="Picture 4" descr="http://upload.wikimedia.org/wikipedia/commons/5/51/Coordina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389811" cy="22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23528" y="908720"/>
                <a:ext cx="8640960" cy="3843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de-DE" sz="3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32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32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de-DE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3200" i="1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de-DE" sz="3200" i="1">
                              <a:latin typeface="Cambria Math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de-DE" sz="3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sz="32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de-DE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i="1">
                          <a:latin typeface="Cambria Math"/>
                        </a:rPr>
                        <m:t>𝜀</m:t>
                      </m:r>
                      <m:d>
                        <m:dPr>
                          <m:ctrlPr>
                            <a:rPr lang="de-DE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32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de-DE" sz="3200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de-DE" sz="32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32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3200" i="1">
                                  <a:latin typeface="Cambria Math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de-DE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de-DE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3200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DE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3200" i="1">
                          <a:latin typeface="Cambria Math"/>
                        </a:rPr>
                        <m:t>   </m:t>
                      </m:r>
                      <m:r>
                        <a:rPr lang="de-DE" sz="3200" i="1">
                          <a:latin typeface="Cambria Math"/>
                        </a:rPr>
                        <m:t>𝑤𝑖𝑡h</m:t>
                      </m:r>
                      <m:r>
                        <a:rPr lang="de-DE" sz="32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de-DE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3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sz="32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de-DE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3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3200" i="1">
                                      <a:latin typeface="Cambria Math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de-DE" sz="3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3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de-DE" sz="32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de-DE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640960" cy="38434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explanation – dispersion relation</a:t>
            </a:r>
            <a:endParaRPr lang="en-U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331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85" y="781769"/>
            <a:ext cx="65055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2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explanation – dispersion relation</a:t>
            </a:r>
            <a:endParaRPr 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2483768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part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148064" y="1124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imaginary part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0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83568" y="692696"/>
                <a:ext cx="7920880" cy="4224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damping due to ohmic losses and electron-core interactions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manifestation in imaginary part of dielectric function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32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de-DE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de-DE" sz="32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32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de-DE" sz="32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de-DE" sz="3200" b="0" i="1" smtClean="0">
                        <a:latin typeface="Cambria Math"/>
                      </a:rPr>
                      <m:t>+</m:t>
                    </m:r>
                    <m:r>
                      <a:rPr lang="de-DE" sz="3200" b="0" i="1" smtClean="0">
                        <a:latin typeface="Cambria Math"/>
                      </a:rPr>
                      <m:t>𝑖</m:t>
                    </m:r>
                    <m:acc>
                      <m:accPr>
                        <m:chr m:val="̈"/>
                        <m:ctrlPr>
                          <a:rPr lang="de-DE" sz="32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32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de-DE" sz="32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de-DE" sz="3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sz="3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3200" i="1">
                                <a:latin typeface="Cambria Math"/>
                              </a:rPr>
                              <m:t>𝜔</m:t>
                            </m:r>
                          </m:num>
                          <m:den>
                            <m:r>
                              <a:rPr lang="de-DE" sz="3200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sSup>
                          <m:sSupPr>
                            <m:ctrlPr>
                              <a:rPr lang="de-DE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̇"/>
                                        <m:ctrlPr>
                                          <a:rPr lang="de-DE" sz="32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sSub>
                                      <m:sSubPr>
                                        <m:ctrlPr>
                                          <a:rPr lang="de-DE" sz="3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3200" i="1">
                                            <a:latin typeface="Cambria Math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de-DE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acc>
                                      <m:accPr>
                                        <m:chr m:val="̇"/>
                                        <m:ctrlPr>
                                          <a:rPr lang="de-DE" sz="32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de-DE" sz="3200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de-DE" sz="3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3200" i="1">
                                            <a:latin typeface="Cambria Math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de-DE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de-DE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de-DE" sz="3200" b="0" i="1" smtClean="0">
                        <a:latin typeface="Cambria Math"/>
                      </a:rPr>
                      <m:t>+</m:t>
                    </m:r>
                    <m:r>
                      <a:rPr lang="de-DE" sz="3200" b="0" i="1" smtClean="0">
                        <a:latin typeface="Cambria Math"/>
                      </a:rPr>
                      <m:t>𝑖</m:t>
                    </m:r>
                    <m:d>
                      <m:dPr>
                        <m:begChr m:val="["/>
                        <m:endChr m:val="]"/>
                        <m:ctrlPr>
                          <a:rPr lang="de-DE" sz="3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3200" i="1">
                                <a:latin typeface="Cambria Math"/>
                              </a:rPr>
                              <m:t>𝜔</m:t>
                            </m:r>
                          </m:num>
                          <m:den>
                            <m:r>
                              <a:rPr lang="de-DE" sz="3200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sSup>
                          <m:sSupPr>
                            <m:ctrlPr>
                              <a:rPr lang="de-DE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3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̇"/>
                                        <m:ctrlPr>
                                          <a:rPr lang="de-DE" sz="32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sSub>
                                      <m:sSubPr>
                                        <m:ctrlPr>
                                          <a:rPr lang="de-DE" sz="3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3200" i="1">
                                            <a:latin typeface="Cambria Math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de-DE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acc>
                                      <m:accPr>
                                        <m:chr m:val="̇"/>
                                        <m:ctrlPr>
                                          <a:rPr lang="de-DE" sz="32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de-DE" sz="3200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de-DE" sz="3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3200" i="1">
                                            <a:latin typeface="Cambria Math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de-DE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de-DE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3200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DE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f>
                          <m:fPr>
                            <m:ctrlPr>
                              <a:rPr lang="de-DE" sz="3200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de-DE" sz="32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de-DE" sz="3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3200" b="0" i="1" smtClean="0"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de-DE" sz="3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r>
                              <a:rPr lang="de-DE" sz="3200" b="0" i="1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de-DE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3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de-DE" sz="32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de-DE" sz="32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de-DE" sz="3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92696"/>
                <a:ext cx="7920880" cy="4224105"/>
              </a:xfrm>
              <a:prstGeom prst="rect">
                <a:avLst/>
              </a:prstGeom>
              <a:blipFill rotWithShape="1">
                <a:blip r:embed="rId2"/>
                <a:stretch>
                  <a:fillRect l="-1694" t="-2020" r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 Verbindung 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explanation – dispersion relation</a:t>
            </a:r>
            <a:endParaRPr lang="en-US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467544" y="892742"/>
                <a:ext cx="7920880" cy="340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intensity decreased by absorption (</a:t>
                </a:r>
                <a:r>
                  <a:rPr lang="en-US" sz="3200" dirty="0" smtClean="0">
                    <a:sym typeface="Mathematica1"/>
                  </a:rPr>
                  <a:t>E²)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3200" dirty="0">
                  <a:sym typeface="Mathematica1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>
                    <a:sym typeface="Mathematica1"/>
                  </a:rPr>
                  <a:t>propagation length: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/>
                        <a:sym typeface="Mathematica1"/>
                      </a:rPr>
                      <m:t>𝐿</m:t>
                    </m:r>
                    <m:r>
                      <a:rPr lang="de-DE" sz="3200" b="0" i="1" smtClean="0">
                        <a:latin typeface="Cambria Math"/>
                        <a:sym typeface="Mathematica1"/>
                      </a:rPr>
                      <m:t>=</m:t>
                    </m:r>
                    <m:f>
                      <m:fPr>
                        <m:ctrlPr>
                          <a:rPr lang="de-DE" sz="3200" b="0" i="1" smtClean="0">
                            <a:latin typeface="Cambria Math"/>
                            <a:sym typeface="Mathematica1"/>
                          </a:rPr>
                        </m:ctrlPr>
                      </m:fPr>
                      <m:num>
                        <m:r>
                          <a:rPr lang="de-DE" sz="3200" b="0" i="1" smtClean="0">
                            <a:latin typeface="Cambria Math"/>
                            <a:sym typeface="Mathematica1"/>
                          </a:rPr>
                          <m:t>1</m:t>
                        </m:r>
                      </m:num>
                      <m:den>
                        <m:r>
                          <a:rPr lang="de-DE" sz="3200" b="0" i="1" smtClean="0">
                            <a:latin typeface="Cambria Math"/>
                            <a:sym typeface="Mathematica1"/>
                          </a:rPr>
                          <m:t>2</m:t>
                        </m:r>
                        <m:acc>
                          <m:accPr>
                            <m:chr m:val="̈"/>
                            <m:ctrlPr>
                              <a:rPr lang="de-DE" sz="3200" b="0" i="1" smtClean="0">
                                <a:latin typeface="Cambria Math"/>
                                <a:sym typeface="Mathematica1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3200" b="0" i="1" smtClean="0">
                                    <a:latin typeface="Cambria Math"/>
                                    <a:sym typeface="Mathematica1"/>
                                  </a:rPr>
                                </m:ctrlPr>
                              </m:sSubPr>
                              <m:e>
                                <m:r>
                                  <a:rPr lang="de-DE" sz="3200" b="0" i="1" smtClean="0">
                                    <a:latin typeface="Cambria Math"/>
                                    <a:sym typeface="Mathematica1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DE" sz="3200" b="0" i="1" smtClean="0">
                                    <a:latin typeface="Cambria Math"/>
                                    <a:sym typeface="Mathematica1"/>
                                  </a:rPr>
                                  <m:t>𝑥</m:t>
                                </m:r>
                              </m:sub>
                            </m:sSub>
                          </m:e>
                        </m:acc>
                      </m:den>
                    </m:f>
                  </m:oMath>
                </a14:m>
                <a:endParaRPr lang="en-US" sz="3200" dirty="0" smtClean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intensity at distance x: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/>
                      </a:rPr>
                      <m:t>𝐼</m:t>
                    </m:r>
                    <m:r>
                      <a:rPr lang="de-DE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sz="3200" b="0" i="1" smtClean="0">
                            <a:latin typeface="Cambria Math"/>
                          </a:rPr>
                          <m:t>−2</m:t>
                        </m:r>
                        <m:acc>
                          <m:accPr>
                            <m:chr m:val="̈"/>
                            <m:ctrlPr>
                              <a:rPr lang="de-DE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32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DE" sz="32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acc>
                        <m:r>
                          <a:rPr lang="de-DE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skin depth formula: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de-DE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3200" b="0" i="1" smtClean="0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de-DE" sz="3200" b="0" i="1" smtClean="0">
                            <a:latin typeface="Cambria Math"/>
                          </a:rPr>
                          <m:t>2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𝜋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sz="3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3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32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de-DE" sz="32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3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32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de-DE" sz="32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e-DE" sz="3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3200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de-DE" sz="3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3200" b="0" i="1" smtClean="0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de-DE" sz="3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92742"/>
                <a:ext cx="7920880" cy="3400354"/>
              </a:xfrm>
              <a:prstGeom prst="rect">
                <a:avLst/>
              </a:prstGeom>
              <a:blipFill rotWithShape="1">
                <a:blip r:embed="rId2"/>
                <a:stretch>
                  <a:fillRect l="-1771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 Verbindung 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mathematical explanation</a:t>
            </a:r>
            <a:endParaRPr lang="en-US" sz="2400" dirty="0"/>
          </a:p>
        </p:txBody>
      </p:sp>
      <p:pic>
        <p:nvPicPr>
          <p:cNvPr id="3" name="Picture 2" descr="http://erbium.ece.mcgill.ca/data/uploads/people/behnam_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21088"/>
            <a:ext cx="35052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66800" y="6309320"/>
            <a:ext cx="4805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http://erbium.ece.mcgill.ca/research/plasmonic-interconnects/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387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0" y="2492896"/>
            <a:ext cx="7604070" cy="335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23528" y="77922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electron scattering on surface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parallel part creates surface plasmon polariton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1" y="3140968"/>
            <a:ext cx="3833137" cy="346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 bwMode="auto">
          <a:xfrm>
            <a:off x="4621186" y="4290020"/>
            <a:ext cx="1955279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13832"/>
            <a:ext cx="19621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44016" y="116631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SPP excitation by electrons</a:t>
            </a:r>
            <a:endParaRPr 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35496" y="6453336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Yang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Zhang et.al. “Edge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scattering of surface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</a:rPr>
              <a:t>plasmons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excited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by scanning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tunneling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microscopy”, Maier -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Plasmonics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42" y="1904791"/>
            <a:ext cx="4014014" cy="224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57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650</Words>
  <Application>Microsoft Office PowerPoint</Application>
  <PresentationFormat>Bildschirmpräsentation (4:3)</PresentationFormat>
  <Paragraphs>113</Paragraphs>
  <Slides>21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Nanoplasmonic structures: Designing electromagnetic fields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The G</dc:creator>
  <cp:lastModifiedBy>The G</cp:lastModifiedBy>
  <cp:revision>87</cp:revision>
  <dcterms:created xsi:type="dcterms:W3CDTF">2013-11-10T21:59:01Z</dcterms:created>
  <dcterms:modified xsi:type="dcterms:W3CDTF">2013-11-25T18:19:25Z</dcterms:modified>
</cp:coreProperties>
</file>