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3" r:id="rId9"/>
    <p:sldId id="267" r:id="rId10"/>
    <p:sldId id="269" r:id="rId11"/>
    <p:sldId id="264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59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99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3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8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86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5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44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0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93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35B3-96B3-4FF9-B744-2A278444CA2C}" type="datetimeFigureOut">
              <a:rPr lang="de-DE" smtClean="0"/>
              <a:pPr/>
              <a:t>20.01.2014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2EC6-E655-4FBB-ACB0-026FE247F4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9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Surface-Enhanced Raman </a:t>
            </a:r>
            <a:r>
              <a:rPr lang="de-DE" dirty="0" err="1" smtClean="0"/>
              <a:t>Scattering</a:t>
            </a:r>
            <a:r>
              <a:rPr lang="de-DE" dirty="0" smtClean="0"/>
              <a:t> (SERS)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Christopher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Winta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3 SERS in </a:t>
            </a:r>
            <a:r>
              <a:rPr lang="de-DE" sz="5400" dirty="0" err="1" smtClean="0"/>
              <a:t>between</a:t>
            </a:r>
            <a:r>
              <a:rPr lang="de-DE" sz="5400" dirty="0" smtClean="0"/>
              <a:t> </a:t>
            </a:r>
            <a:r>
              <a:rPr lang="de-DE" sz="5400" dirty="0" err="1" smtClean="0"/>
              <a:t>particles</a:t>
            </a:r>
            <a:endParaRPr lang="de-DE" sz="5400" dirty="0"/>
          </a:p>
        </p:txBody>
      </p:sp>
      <p:pic>
        <p:nvPicPr>
          <p:cNvPr id="19458" name="Picture 2" descr="D:\My Dropbox\Plasmon Presentation\polar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03" y="1527008"/>
            <a:ext cx="7219950" cy="5162550"/>
          </a:xfrm>
          <a:prstGeom prst="rect">
            <a:avLst/>
          </a:prstGeom>
          <a:noFill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06" y="3447875"/>
            <a:ext cx="4044541" cy="31494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112154" y="16358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[3]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99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20127" y="2827421"/>
            <a:ext cx="2736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 smtClean="0"/>
              <a:t>Thank</a:t>
            </a:r>
            <a:r>
              <a:rPr lang="de-DE" sz="4400" dirty="0" smtClean="0"/>
              <a:t> </a:t>
            </a:r>
            <a:r>
              <a:rPr lang="de-DE" sz="4400" dirty="0" err="1" smtClean="0"/>
              <a:t>you</a:t>
            </a:r>
            <a:r>
              <a:rPr lang="de-DE" sz="4400" dirty="0" smtClean="0"/>
              <a:t>!</a:t>
            </a:r>
            <a:endParaRPr lang="de-DE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References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02296" y="1812022"/>
            <a:ext cx="10016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M. Fleischmann, P.J. </a:t>
            </a:r>
            <a:r>
              <a:rPr lang="de-DE" dirty="0" err="1" smtClean="0"/>
              <a:t>Hendra</a:t>
            </a:r>
            <a:r>
              <a:rPr lang="de-DE" dirty="0" smtClean="0"/>
              <a:t>, A.J. McQuillan, </a:t>
            </a:r>
            <a:r>
              <a:rPr lang="de-DE" i="1" dirty="0" smtClean="0"/>
              <a:t>Raman </a:t>
            </a:r>
            <a:r>
              <a:rPr lang="de-DE" i="1" dirty="0" err="1" smtClean="0"/>
              <a:t>spectra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pyridine</a:t>
            </a:r>
            <a:r>
              <a:rPr lang="de-DE" i="1" dirty="0" smtClean="0"/>
              <a:t> </a:t>
            </a:r>
            <a:r>
              <a:rPr lang="de-DE" i="1" dirty="0" err="1" smtClean="0"/>
              <a:t>adsorbed</a:t>
            </a:r>
            <a:r>
              <a:rPr lang="de-DE" i="1" dirty="0" smtClean="0"/>
              <a:t> at a </a:t>
            </a:r>
            <a:r>
              <a:rPr lang="de-DE" i="1" dirty="0" err="1" smtClean="0"/>
              <a:t>silver</a:t>
            </a:r>
            <a:r>
              <a:rPr lang="de-DE" i="1" dirty="0" smtClean="0"/>
              <a:t> </a:t>
            </a:r>
            <a:r>
              <a:rPr lang="de-DE" i="1" dirty="0" err="1" smtClean="0"/>
              <a:t>electrode</a:t>
            </a:r>
            <a:r>
              <a:rPr lang="de-DE" dirty="0" smtClean="0"/>
              <a:t>, 1974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Katrin Kneipp, Martin </a:t>
            </a:r>
            <a:r>
              <a:rPr lang="de-DE" dirty="0" err="1"/>
              <a:t>Moskovits</a:t>
            </a:r>
            <a:r>
              <a:rPr lang="de-DE" dirty="0"/>
              <a:t>, Harald Kneipp: </a:t>
            </a:r>
            <a:r>
              <a:rPr lang="de-DE" i="1" dirty="0"/>
              <a:t>Surface-Enhanced Raman </a:t>
            </a:r>
            <a:r>
              <a:rPr lang="de-DE" i="1" dirty="0" err="1"/>
              <a:t>Scattering</a:t>
            </a:r>
            <a:r>
              <a:rPr lang="de-DE" i="1" dirty="0"/>
              <a:t>: a Brief</a:t>
            </a:r>
            <a:br>
              <a:rPr lang="de-DE" i="1" dirty="0"/>
            </a:br>
            <a:r>
              <a:rPr lang="de-DE" i="1" dirty="0" err="1"/>
              <a:t>Perspective</a:t>
            </a:r>
            <a:r>
              <a:rPr lang="de-DE" dirty="0"/>
              <a:t>, Springer, 2006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Hongxing</a:t>
            </a:r>
            <a:r>
              <a:rPr lang="de-DE" dirty="0" smtClean="0"/>
              <a:t> </a:t>
            </a:r>
            <a:r>
              <a:rPr lang="de-DE" dirty="0" err="1" smtClean="0"/>
              <a:t>Xu</a:t>
            </a:r>
            <a:r>
              <a:rPr lang="de-DE" dirty="0" smtClean="0"/>
              <a:t>, Mikael </a:t>
            </a:r>
            <a:r>
              <a:rPr lang="de-DE" dirty="0" err="1" smtClean="0"/>
              <a:t>Käll</a:t>
            </a:r>
            <a:r>
              <a:rPr lang="de-DE" dirty="0" smtClean="0"/>
              <a:t>, </a:t>
            </a:r>
            <a:r>
              <a:rPr lang="de-DE" i="1" dirty="0" err="1" smtClean="0"/>
              <a:t>Polarization-Dependent</a:t>
            </a:r>
            <a:r>
              <a:rPr lang="de-DE" i="1" dirty="0" smtClean="0"/>
              <a:t> Surface-Enhanced Raman </a:t>
            </a:r>
            <a:r>
              <a:rPr lang="de-DE" i="1" dirty="0" err="1" smtClean="0"/>
              <a:t>Spectroscopy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Isolated</a:t>
            </a:r>
            <a:r>
              <a:rPr lang="de-DE" i="1" dirty="0" smtClean="0"/>
              <a:t> </a:t>
            </a:r>
            <a:r>
              <a:rPr lang="de-DE" i="1" dirty="0" err="1" smtClean="0"/>
              <a:t>Silver</a:t>
            </a:r>
            <a:r>
              <a:rPr lang="de-DE" i="1" dirty="0" smtClean="0"/>
              <a:t> Nanoaggregates</a:t>
            </a:r>
            <a:r>
              <a:rPr lang="de-DE" dirty="0" smtClean="0"/>
              <a:t>, 2003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1 </a:t>
            </a:r>
            <a:r>
              <a:rPr lang="de-DE" sz="5400" dirty="0" err="1" smtClean="0"/>
              <a:t>Introduction</a:t>
            </a:r>
            <a:endParaRPr lang="de-DE" sz="5400" dirty="0"/>
          </a:p>
        </p:txBody>
      </p:sp>
      <p:sp>
        <p:nvSpPr>
          <p:cNvPr id="3" name="Textfeld 2"/>
          <p:cNvSpPr txBox="1"/>
          <p:nvPr/>
        </p:nvSpPr>
        <p:spPr>
          <a:xfrm>
            <a:off x="1577130" y="1929468"/>
            <a:ext cx="9454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/>
              <a:t>SERS </a:t>
            </a:r>
            <a:r>
              <a:rPr lang="de-DE" sz="3600" dirty="0" err="1" smtClean="0"/>
              <a:t>offers</a:t>
            </a:r>
            <a:r>
              <a:rPr lang="de-DE" sz="3600" dirty="0" smtClean="0"/>
              <a:t> an </a:t>
            </a:r>
            <a:r>
              <a:rPr lang="de-DE" sz="3600" dirty="0" err="1" smtClean="0"/>
              <a:t>improvement</a:t>
            </a:r>
            <a:r>
              <a:rPr lang="de-DE" sz="3600" dirty="0" smtClean="0"/>
              <a:t> </a:t>
            </a:r>
            <a:r>
              <a:rPr lang="de-DE" sz="3600" dirty="0" err="1" smtClean="0"/>
              <a:t>over</a:t>
            </a:r>
            <a:r>
              <a:rPr lang="de-DE" sz="3600" dirty="0" smtClean="0"/>
              <a:t> normal</a:t>
            </a:r>
            <a:r>
              <a:rPr lang="de-DE" sz="3600" dirty="0"/>
              <a:t> </a:t>
            </a:r>
            <a:r>
              <a:rPr lang="de-DE" sz="3600" dirty="0" smtClean="0"/>
              <a:t>Raman </a:t>
            </a:r>
            <a:r>
              <a:rPr lang="de-DE" sz="3600" dirty="0" err="1" smtClean="0"/>
              <a:t>scattering</a:t>
            </a:r>
            <a:r>
              <a:rPr lang="de-DE" sz="3600" dirty="0" smtClean="0"/>
              <a:t> in </a:t>
            </a:r>
            <a:r>
              <a:rPr lang="de-DE" sz="3600" dirty="0" err="1" smtClean="0"/>
              <a:t>terms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sensitivity</a:t>
            </a:r>
            <a:endParaRPr lang="de-D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/>
              <a:t>gives</a:t>
            </a:r>
            <a:r>
              <a:rPr lang="de-DE" sz="3600" dirty="0"/>
              <a:t> Raman </a:t>
            </a:r>
            <a:r>
              <a:rPr lang="de-DE" sz="3600" dirty="0" err="1"/>
              <a:t>enhancements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up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smtClean="0"/>
              <a:t>10</a:t>
            </a:r>
            <a:r>
              <a:rPr lang="de-DE" sz="3600" baseline="30000" dirty="0" smtClean="0"/>
              <a:t>6</a:t>
            </a:r>
            <a:endParaRPr lang="de-DE" sz="36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2" y="4068660"/>
            <a:ext cx="3704814" cy="27893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1" y="4152547"/>
            <a:ext cx="4065771" cy="27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8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1 </a:t>
            </a:r>
            <a:r>
              <a:rPr lang="de-DE" sz="5400" dirty="0" err="1" smtClean="0"/>
              <a:t>Introduction</a:t>
            </a:r>
            <a:endParaRPr lang="de-DE" sz="5400" dirty="0"/>
          </a:p>
        </p:txBody>
      </p:sp>
      <p:sp>
        <p:nvSpPr>
          <p:cNvPr id="3" name="Textfeld 2"/>
          <p:cNvSpPr txBox="1"/>
          <p:nvPr/>
        </p:nvSpPr>
        <p:spPr>
          <a:xfrm>
            <a:off x="1115735" y="1586596"/>
            <a:ext cx="94543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/>
              <a:t>1974: </a:t>
            </a:r>
            <a:r>
              <a:rPr lang="de-DE" sz="3600" dirty="0" err="1" smtClean="0"/>
              <a:t>initially</a:t>
            </a:r>
            <a:r>
              <a:rPr lang="de-DE" sz="3600" dirty="0" smtClean="0"/>
              <a:t> </a:t>
            </a:r>
            <a:r>
              <a:rPr lang="de-DE" sz="3600" dirty="0" err="1" smtClean="0"/>
              <a:t>observed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i="1" dirty="0" smtClean="0"/>
              <a:t>M. Fleischmann et al. </a:t>
            </a:r>
            <a:r>
              <a:rPr lang="de-DE" dirty="0" smtClean="0"/>
              <a:t>[1]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/>
              <a:t>1977: </a:t>
            </a:r>
            <a:r>
              <a:rPr lang="de-DE" sz="3600" i="1" dirty="0" err="1" smtClean="0"/>
              <a:t>Jeanmaire</a:t>
            </a:r>
            <a:r>
              <a:rPr lang="de-DE" sz="3600" i="1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i="1" dirty="0" smtClean="0"/>
              <a:t>Van </a:t>
            </a:r>
            <a:r>
              <a:rPr lang="de-DE" sz="3600" i="1" dirty="0" err="1" smtClean="0"/>
              <a:t>Duyne</a:t>
            </a:r>
            <a:r>
              <a:rPr lang="de-DE" sz="3600" i="1" dirty="0" smtClean="0"/>
              <a:t>: </a:t>
            </a:r>
            <a:r>
              <a:rPr lang="de-DE" sz="3600" i="1" dirty="0" err="1" smtClean="0"/>
              <a:t>Enhancement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can‘t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be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solely</a:t>
            </a:r>
            <a:r>
              <a:rPr lang="de-DE" sz="3600" i="1" dirty="0" smtClean="0"/>
              <a:t> due </a:t>
            </a:r>
            <a:r>
              <a:rPr lang="de-DE" sz="3600" i="1" dirty="0" err="1" smtClean="0"/>
              <a:t>to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increased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surface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area</a:t>
            </a:r>
            <a:endParaRPr lang="de-DE" sz="36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/>
              <a:t>1978: </a:t>
            </a:r>
            <a:r>
              <a:rPr lang="de-DE" sz="3600" i="1" dirty="0" smtClean="0"/>
              <a:t>M. </a:t>
            </a:r>
            <a:r>
              <a:rPr lang="de-DE" sz="3600" i="1" dirty="0" err="1" smtClean="0"/>
              <a:t>Moskovits</a:t>
            </a:r>
            <a:r>
              <a:rPr lang="de-DE" sz="3600" i="1" dirty="0" smtClean="0"/>
              <a:t> </a:t>
            </a:r>
            <a:r>
              <a:rPr lang="de-DE" sz="3600" dirty="0" err="1" smtClean="0"/>
              <a:t>proposes</a:t>
            </a:r>
            <a:r>
              <a:rPr lang="de-DE" sz="3600" dirty="0" smtClean="0"/>
              <a:t> </a:t>
            </a:r>
            <a:r>
              <a:rPr lang="de-DE" sz="3600" dirty="0" err="1" smtClean="0"/>
              <a:t>electromagnetic</a:t>
            </a:r>
            <a:r>
              <a:rPr lang="de-DE" sz="3600" dirty="0" smtClean="0"/>
              <a:t> </a:t>
            </a:r>
            <a:r>
              <a:rPr lang="de-DE" sz="3600" dirty="0" err="1" smtClean="0"/>
              <a:t>theory</a:t>
            </a:r>
            <a:endParaRPr lang="de-DE" sz="36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100123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2 </a:t>
            </a:r>
            <a:r>
              <a:rPr lang="de-DE" sz="5400" dirty="0" err="1" smtClean="0"/>
              <a:t>Theory</a:t>
            </a:r>
            <a:endParaRPr lang="de-DE" sz="5400" dirty="0"/>
          </a:p>
        </p:txBody>
      </p:sp>
      <p:sp>
        <p:nvSpPr>
          <p:cNvPr id="3" name="Textfeld 2"/>
          <p:cNvSpPr txBox="1"/>
          <p:nvPr/>
        </p:nvSpPr>
        <p:spPr>
          <a:xfrm>
            <a:off x="1577130" y="1929468"/>
            <a:ext cx="977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 smtClean="0"/>
              <a:t>Roughness</a:t>
            </a:r>
            <a:r>
              <a:rPr lang="de-DE" sz="3600" dirty="0" smtClean="0"/>
              <a:t>, </a:t>
            </a:r>
            <a:r>
              <a:rPr lang="de-DE" sz="3600" dirty="0" err="1" smtClean="0"/>
              <a:t>periodic</a:t>
            </a:r>
            <a:r>
              <a:rPr lang="de-DE" sz="3600" dirty="0" smtClean="0"/>
              <a:t> </a:t>
            </a:r>
            <a:r>
              <a:rPr lang="de-DE" sz="3600" dirty="0" err="1" smtClean="0"/>
              <a:t>structure</a:t>
            </a:r>
            <a:r>
              <a:rPr lang="de-DE" sz="3600" dirty="0"/>
              <a:t>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⇒ </a:t>
            </a:r>
            <a:r>
              <a:rPr lang="de-DE" sz="3600" dirty="0" err="1" smtClean="0"/>
              <a:t>resonance</a:t>
            </a:r>
            <a:r>
              <a:rPr lang="de-DE" sz="3600" dirty="0" smtClean="0"/>
              <a:t> </a:t>
            </a:r>
            <a:r>
              <a:rPr lang="de-DE" sz="3600" dirty="0" err="1" smtClean="0"/>
              <a:t>frequency</a:t>
            </a:r>
            <a:endParaRPr lang="de-D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/>
              <a:t>Model </a:t>
            </a:r>
            <a:r>
              <a:rPr lang="de-DE" sz="3600" dirty="0" err="1" smtClean="0"/>
              <a:t>roughness</a:t>
            </a:r>
            <a:r>
              <a:rPr lang="de-DE" sz="3600" dirty="0" smtClean="0"/>
              <a:t> </a:t>
            </a:r>
            <a:r>
              <a:rPr lang="de-DE" sz="3600" dirty="0" err="1" smtClean="0"/>
              <a:t>features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a </a:t>
            </a:r>
            <a:r>
              <a:rPr lang="de-DE" sz="3600" dirty="0" err="1" smtClean="0"/>
              <a:t>sphere</a:t>
            </a: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37579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2 </a:t>
            </a:r>
            <a:r>
              <a:rPr lang="de-DE" sz="5400" dirty="0" err="1" smtClean="0"/>
              <a:t>Theory</a:t>
            </a:r>
            <a:endParaRPr lang="de-DE" sz="5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74084"/>
              </p:ext>
            </p:extLst>
          </p:nvPr>
        </p:nvGraphicFramePr>
        <p:xfrm>
          <a:off x="1500756" y="2200371"/>
          <a:ext cx="16764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AutoShap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756" y="2200371"/>
                        <a:ext cx="167640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7266" y="1463878"/>
                <a:ext cx="6930423" cy="1255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de-DE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de-DE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66" y="1463878"/>
                <a:ext cx="6930423" cy="125592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717267" y="2943679"/>
                <a:ext cx="3911584" cy="986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600" dirty="0" smtClean="0"/>
                  <a:t>with 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3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3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3600" dirty="0" smtClean="0"/>
                  <a:t> </a:t>
                </a:r>
                <a:endParaRPr lang="de-DE" sz="3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267" y="2943679"/>
                <a:ext cx="3911584" cy="98680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4829" b="-4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1124125" y="4311940"/>
                <a:ext cx="9873842" cy="235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de-DE" sz="3600" dirty="0" smtClean="0"/>
                  <a:t>Metal </a:t>
                </a:r>
                <a:r>
                  <a:rPr lang="de-DE" sz="3600" dirty="0" err="1" smtClean="0"/>
                  <a:t>particle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is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surrounded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by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electric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field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with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maximum</a:t>
                </a:r>
                <a:r>
                  <a:rPr lang="de-DE" sz="3600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DE" sz="3600" dirty="0" smtClean="0"/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3600" dirty="0" smtClean="0"/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de-DE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de-DE" sz="3600" dirty="0" err="1" smtClean="0"/>
                  <a:t>Enhancement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of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incident</a:t>
                </a:r>
                <a:r>
                  <a:rPr lang="de-DE" sz="3600" dirty="0" smtClean="0"/>
                  <a:t> light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𝑢𝑟𝑓𝑎𝑐𝑒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3600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25" y="4311940"/>
                <a:ext cx="9873842" cy="2352695"/>
              </a:xfrm>
              <a:prstGeom prst="rect">
                <a:avLst/>
              </a:prstGeom>
              <a:blipFill rotWithShape="0">
                <a:blip r:embed="rId6"/>
                <a:stretch>
                  <a:fillRect l="-1667" t="-3886" r="-1667" b="-7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Picture 11" descr="D:\My Dropbox\Plasmon Presentation\Figure_19_07_03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895" y="1846532"/>
            <a:ext cx="2988480" cy="207325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10628851" y="325241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[2]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09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2 </a:t>
            </a:r>
            <a:r>
              <a:rPr lang="de-DE" sz="5400" dirty="0" err="1" smtClean="0"/>
              <a:t>Theory</a:t>
            </a:r>
            <a:endParaRPr lang="de-DE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1224792" y="1690688"/>
                <a:ext cx="10493257" cy="5129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de-DE" sz="3600" dirty="0" smtClean="0"/>
                  <a:t>Raman </a:t>
                </a:r>
                <a:r>
                  <a:rPr lang="de-DE" sz="3600" dirty="0" err="1" smtClean="0"/>
                  <a:t>scattered</a:t>
                </a:r>
                <a:r>
                  <a:rPr lang="de-DE" sz="3600" dirty="0" smtClean="0"/>
                  <a:t> light: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𝑢𝑟𝑓𝑎𝑐𝑒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36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de-DE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de-DE" sz="3600" dirty="0" err="1"/>
                  <a:t>g</a:t>
                </a:r>
                <a:r>
                  <a:rPr lang="de-DE" sz="3600" dirty="0" err="1" smtClean="0"/>
                  <a:t>ets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enhanced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by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the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surface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plasmon</a:t>
                </a:r>
                <a:r>
                  <a:rPr lang="de-DE" sz="3600" dirty="0" smtClean="0"/>
                  <a:t>:</a:t>
                </a:r>
                <a:br>
                  <a:rPr lang="de-DE" sz="3600" dirty="0" smtClean="0"/>
                </a:br>
                <a:r>
                  <a:rPr lang="de-DE" sz="3600" dirty="0" smtClean="0"/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𝑆𝐸𝑅𝑆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3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36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de-DE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de-DE" sz="3600" dirty="0" smtClean="0"/>
                  <a:t>Measurement </a:t>
                </a:r>
                <a:r>
                  <a:rPr lang="de-DE" sz="3600" dirty="0" err="1" smtClean="0"/>
                  <a:t>of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intensity</a:t>
                </a:r>
                <a:r>
                  <a:rPr lang="de-DE" sz="3600" dirty="0" smtClean="0"/>
                  <a:t> 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3600" b="0" dirty="0" smtClean="0"/>
                  <a:t>:</a:t>
                </a:r>
                <a:br>
                  <a:rPr lang="de-DE" sz="3600" b="0" dirty="0" smtClean="0"/>
                </a:br>
                <a:r>
                  <a:rPr lang="de-DE" sz="3600" dirty="0" smtClean="0"/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𝑆𝐸𝑅𝑆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de-DE" sz="3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3600" b="0" dirty="0" smtClean="0"/>
                  <a:t>  for  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de-DE" sz="3600" b="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de-DE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3600" b="0" i="1" smtClean="0">
                            <a:latin typeface="Cambria Math" panose="02040503050406030204" pitchFamily="18" charset="0"/>
                          </a:rPr>
                          <m:t>𝐴𝑢</m:t>
                        </m:r>
                      </m:sub>
                    </m:sSub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≈30 </m:t>
                    </m:r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≈8∙</m:t>
                    </m:r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de-DE" sz="3600" b="0" dirty="0" smtClean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792" y="1690688"/>
                <a:ext cx="10493257" cy="5129033"/>
              </a:xfrm>
              <a:prstGeom prst="rect">
                <a:avLst/>
              </a:prstGeom>
              <a:blipFill rotWithShape="0">
                <a:blip r:embed="rId2"/>
                <a:stretch>
                  <a:fillRect l="-1627" t="-16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39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3 SERS in </a:t>
            </a:r>
            <a:r>
              <a:rPr lang="de-DE" sz="5400" dirty="0" err="1" smtClean="0"/>
              <a:t>between</a:t>
            </a:r>
            <a:r>
              <a:rPr lang="de-DE" sz="5400" dirty="0" smtClean="0"/>
              <a:t> </a:t>
            </a:r>
            <a:r>
              <a:rPr lang="de-DE" sz="5400" dirty="0" err="1" smtClean="0"/>
              <a:t>particles</a:t>
            </a:r>
            <a:endParaRPr lang="de-DE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596543" y="1873244"/>
                <a:ext cx="559545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de-DE" sz="3600" dirty="0" smtClean="0"/>
                  <a:t>Electric </a:t>
                </a:r>
                <a:r>
                  <a:rPr lang="de-DE" sz="3600" dirty="0" err="1" smtClean="0"/>
                  <a:t>field</a:t>
                </a:r>
                <a:r>
                  <a:rPr lang="de-DE" sz="3600" dirty="0" smtClean="0"/>
                  <a:t> in </a:t>
                </a:r>
                <a:r>
                  <a:rPr lang="de-DE" sz="3600" dirty="0" err="1" smtClean="0"/>
                  <a:t>between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particles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increases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as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the</a:t>
                </a:r>
                <a:r>
                  <a:rPr lang="de-DE" sz="3600" dirty="0" smtClean="0"/>
                  <a:t> </a:t>
                </a:r>
                <a:r>
                  <a:rPr lang="de-DE" sz="3600" dirty="0" err="1" smtClean="0"/>
                  <a:t>distance</a:t>
                </a:r>
                <a:r>
                  <a:rPr lang="de-DE" sz="3600" dirty="0" smtClean="0"/>
                  <a:t> 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3600" dirty="0" smtClean="0"/>
                  <a:t> decreases.</a:t>
                </a:r>
                <a:endParaRPr lang="de-DE" sz="3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43" y="1873244"/>
                <a:ext cx="5595457" cy="175432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941" t="-5208" b="-12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:\My Dropbox\Plasmon Presentation\2parti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60" y="1719051"/>
            <a:ext cx="5843718" cy="4851871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438378" y="593101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[2]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3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3 SERS in </a:t>
            </a:r>
            <a:r>
              <a:rPr lang="de-DE" sz="5400" dirty="0" err="1" smtClean="0"/>
              <a:t>between</a:t>
            </a:r>
            <a:r>
              <a:rPr lang="de-DE" sz="5400" dirty="0" smtClean="0"/>
              <a:t> </a:t>
            </a:r>
            <a:r>
              <a:rPr lang="de-DE" sz="5400" dirty="0" err="1" smtClean="0"/>
              <a:t>particles</a:t>
            </a:r>
            <a:endParaRPr lang="de-DE" sz="5400" dirty="0"/>
          </a:p>
        </p:txBody>
      </p:sp>
      <p:pic>
        <p:nvPicPr>
          <p:cNvPr id="18434" name="Picture 2" descr="D:\My Dropbox\Plasmon Presentation\polarization_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36" y="1498534"/>
            <a:ext cx="5537765" cy="5359466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6895750" y="615751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[3]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66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3 SERS in </a:t>
            </a:r>
            <a:r>
              <a:rPr lang="de-DE" sz="5400" dirty="0" err="1" smtClean="0"/>
              <a:t>between</a:t>
            </a:r>
            <a:r>
              <a:rPr lang="de-DE" sz="5400" dirty="0" smtClean="0"/>
              <a:t> </a:t>
            </a:r>
            <a:r>
              <a:rPr lang="de-DE" sz="5400" dirty="0" err="1" smtClean="0"/>
              <a:t>particles</a:t>
            </a:r>
            <a:endParaRPr lang="de-DE" sz="5400" dirty="0"/>
          </a:p>
        </p:txBody>
      </p:sp>
      <p:pic>
        <p:nvPicPr>
          <p:cNvPr id="19458" name="Picture 2" descr="D:\My Dropbox\Plasmon Presentation\polar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03" y="1527008"/>
            <a:ext cx="7219950" cy="51625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8112154" y="163585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[3]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83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Breitbild</PresentationFormat>
  <Paragraphs>45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Acrobat Document</vt:lpstr>
      <vt:lpstr>Surface-Enhanced Raman Scattering (SERS)</vt:lpstr>
      <vt:lpstr>1 Introduction</vt:lpstr>
      <vt:lpstr>1 Introduction</vt:lpstr>
      <vt:lpstr>2 Theory</vt:lpstr>
      <vt:lpstr>2 Theory</vt:lpstr>
      <vt:lpstr>2 Theory</vt:lpstr>
      <vt:lpstr>3 SERS in between particles</vt:lpstr>
      <vt:lpstr>3 SERS in between particles</vt:lpstr>
      <vt:lpstr>3 SERS in between particles</vt:lpstr>
      <vt:lpstr>3 SERS in between particles</vt:lpstr>
      <vt:lpstr>PowerPoint-Präsentation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Surface-Enhanced Raman Scattering (SERS)</dc:title>
  <dc:creator>Christopher</dc:creator>
  <cp:lastModifiedBy>Christopher</cp:lastModifiedBy>
  <cp:revision>38</cp:revision>
  <dcterms:created xsi:type="dcterms:W3CDTF">2014-01-15T20:35:01Z</dcterms:created>
  <dcterms:modified xsi:type="dcterms:W3CDTF">2014-01-20T22:18:51Z</dcterms:modified>
</cp:coreProperties>
</file>